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57" r:id="rId2"/>
    <p:sldId id="358" r:id="rId3"/>
    <p:sldId id="359" r:id="rId4"/>
    <p:sldId id="260" r:id="rId5"/>
    <p:sldId id="360" r:id="rId6"/>
    <p:sldId id="1093" r:id="rId7"/>
    <p:sldId id="1111" r:id="rId8"/>
    <p:sldId id="1112" r:id="rId9"/>
    <p:sldId id="1110" r:id="rId10"/>
    <p:sldId id="988" r:id="rId11"/>
    <p:sldId id="1117" r:id="rId12"/>
    <p:sldId id="1116" r:id="rId13"/>
    <p:sldId id="1118" r:id="rId14"/>
    <p:sldId id="1097" r:id="rId15"/>
    <p:sldId id="1098" r:id="rId16"/>
    <p:sldId id="1048" r:id="rId17"/>
    <p:sldId id="1140" r:id="rId18"/>
    <p:sldId id="1141" r:id="rId19"/>
    <p:sldId id="1100" r:id="rId20"/>
    <p:sldId id="1049" r:id="rId21"/>
    <p:sldId id="1050" r:id="rId22"/>
    <p:sldId id="1051" r:id="rId23"/>
    <p:sldId id="1052" r:id="rId24"/>
    <p:sldId id="1053" r:id="rId25"/>
    <p:sldId id="1054" r:id="rId26"/>
    <p:sldId id="1055" r:id="rId27"/>
    <p:sldId id="1058" r:id="rId28"/>
    <p:sldId id="1105" r:id="rId29"/>
    <p:sldId id="1131" r:id="rId30"/>
    <p:sldId id="1120" r:id="rId31"/>
    <p:sldId id="1121" r:id="rId32"/>
    <p:sldId id="1132" r:id="rId33"/>
    <p:sldId id="1122" r:id="rId34"/>
    <p:sldId id="1133" r:id="rId35"/>
    <p:sldId id="1123" r:id="rId36"/>
    <p:sldId id="1134" r:id="rId37"/>
    <p:sldId id="1124" r:id="rId38"/>
    <p:sldId id="1135" r:id="rId39"/>
    <p:sldId id="1125" r:id="rId40"/>
    <p:sldId id="1136" r:id="rId41"/>
    <p:sldId id="1126" r:id="rId42"/>
    <p:sldId id="1137" r:id="rId43"/>
    <p:sldId id="1127" r:id="rId44"/>
    <p:sldId id="1128" r:id="rId45"/>
    <p:sldId id="1138" r:id="rId46"/>
    <p:sldId id="1129" r:id="rId47"/>
    <p:sldId id="1130" r:id="rId48"/>
    <p:sldId id="1139" r:id="rId49"/>
    <p:sldId id="980" r:id="rId50"/>
    <p:sldId id="979" r:id="rId51"/>
    <p:sldId id="800" r:id="rId52"/>
    <p:sldId id="898" r:id="rId53"/>
    <p:sldId id="733" r:id="rId54"/>
    <p:sldId id="734" r:id="rId55"/>
    <p:sldId id="814" r:id="rId5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4">
          <p15:clr>
            <a:srgbClr val="A4A3A4"/>
          </p15:clr>
        </p15:guide>
        <p15:guide id="2" pos="3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150"/>
    <a:srgbClr val="FF6600"/>
    <a:srgbClr val="FF9933"/>
    <a:srgbClr val="CC99FF"/>
    <a:srgbClr val="FDCE7B"/>
    <a:srgbClr val="1B84A5"/>
    <a:srgbClr val="2B9563"/>
    <a:srgbClr val="969696"/>
    <a:srgbClr val="CC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660"/>
  </p:normalViewPr>
  <p:slideViewPr>
    <p:cSldViewPr snapToGrid="0">
      <p:cViewPr varScale="1">
        <p:scale>
          <a:sx n="88" d="100"/>
          <a:sy n="88" d="100"/>
        </p:scale>
        <p:origin x="114" y="516"/>
      </p:cViewPr>
      <p:guideLst>
        <p:guide orient="horz" pos="2324"/>
        <p:guide pos="38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2023/5/5</a:t>
            </a:fld>
            <a:endParaRPr lang="zh-CN" altLang="en-US"/>
          </a:p>
        </p:txBody>
      </p:sp>
      <p:sp>
        <p:nvSpPr>
          <p:cNvPr id="4" name="幻灯片图像占位符 3"/>
          <p:cNvSpPr>
            <a:spLocks noGrp="1" noRot="1" noChangeAspect="1"/>
          </p:cNvSpPr>
          <p:nvPr>
            <p:ph type="sldImg" idx="2"/>
          </p:nvPr>
        </p:nvSpPr>
        <p:spPr>
          <a:xfrm>
            <a:off x="481584" y="1279287"/>
            <a:ext cx="6140578"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81013" y="1279525"/>
            <a:ext cx="6140450" cy="3454400"/>
          </a:xfrm>
        </p:spPr>
      </p:sp>
      <p:sp>
        <p:nvSpPr>
          <p:cNvPr id="6147" name="备注占位符 2"/>
          <p:cNvSpPr>
            <a:spLocks noGrp="1"/>
          </p:cNvSpPr>
          <p:nvPr>
            <p:ph type="body" idx="1"/>
          </p:nvPr>
        </p:nvSpPr>
        <p:spPr>
          <a:noFill/>
        </p:spPr>
        <p:txBody>
          <a:bodyPr anchor="t"/>
          <a:lstStyle/>
          <a:p>
            <a:pPr eaLnBrk="1" hangingPunct="1">
              <a:spcBef>
                <a:spcPct val="0"/>
              </a:spcBef>
            </a:pPr>
            <a:r>
              <a:rPr lang="zh-CN" altLang="en-US" smtClean="0">
                <a:ea typeface="宋体" panose="02010600030101010101" pitchFamily="2" charset="-122"/>
              </a:rPr>
              <a:t>模板来自于 </a:t>
            </a:r>
            <a:r>
              <a:rPr lang="en-US" altLang="zh-CN" smtClean="0">
                <a:ea typeface="宋体" panose="02010600030101010101" pitchFamily="2" charset="-122"/>
              </a:rPr>
              <a:t>http://docer.wps.cn</a:t>
            </a:r>
            <a:endParaRPr lang="zh-CN" altLang="en-US" smtClean="0">
              <a:ea typeface="宋体" panose="02010600030101010101" pitchFamily="2" charset="-122"/>
            </a:endParaRPr>
          </a:p>
        </p:txBody>
      </p:sp>
      <p:sp>
        <p:nvSpPr>
          <p:cNvPr id="6148" name="灯片编号占位符 3"/>
          <p:cNvSpPr txBox="1">
            <a:spLocks noGrp="1" noChangeArrowheads="1"/>
          </p:cNvSpPr>
          <p:nvPr/>
        </p:nvSpPr>
        <p:spPr bwMode="auto">
          <a:xfrm>
            <a:off x="4023992" y="9721107"/>
            <a:ext cx="3078427" cy="513507"/>
          </a:xfrm>
          <a:prstGeom prst="rect">
            <a:avLst/>
          </a:prstGeom>
          <a:noFill/>
          <a:ln w="9525">
            <a:noFill/>
            <a:miter lim="800000"/>
          </a:ln>
        </p:spPr>
        <p:txBody>
          <a:bodyPr lIns="99075" tIns="49538" rIns="99075" bIns="49538" anchor="b"/>
          <a:lstStyle/>
          <a:p>
            <a:pPr algn="r" eaLnBrk="1" hangingPunct="1">
              <a:buFont typeface="Arial" panose="020B0604020202020204" pitchFamily="34" charset="0"/>
              <a:buNone/>
            </a:pPr>
            <a:fld id="{AAED0429-06AC-4391-B511-C2D4F3A38C12}" type="slidenum">
              <a:rPr lang="zh-CN" altLang="en-US" sz="1300">
                <a:latin typeface="Calibri" panose="020F0502020204030204" pitchFamily="34" charset="0"/>
                <a:ea typeface="宋体" panose="02010600030101010101" pitchFamily="2" charset="-122"/>
              </a:rPr>
              <a:pPr algn="r" eaLnBrk="1" hangingPunct="1">
                <a:buFont typeface="Arial" panose="020B0604020202020204" pitchFamily="34" charset="0"/>
                <a:buNone/>
              </a:pPr>
              <a:t>2</a:t>
            </a:fld>
            <a:endParaRPr lang="zh-CN" altLang="en-US" sz="1300" dirty="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52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14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8" name="矩形 7"/>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754063" y="261258"/>
            <a:ext cx="8415337" cy="855290"/>
          </a:xfrm>
          <a:prstGeom prst="rect">
            <a:avLst/>
          </a:prstGeom>
        </p:spPr>
        <p:txBody>
          <a:bodyPr/>
          <a:lstStyle>
            <a:lvl1pPr>
              <a:defRPr>
                <a:solidFill>
                  <a:srgbClr val="00B0F0"/>
                </a:solidFill>
              </a:defRPr>
            </a:lvl1pPr>
          </a:lstStyle>
          <a:p>
            <a:r>
              <a:rPr lang="zh-CN" altLang="en-US" smtClean="0"/>
              <a:t>单击此处编辑母版标题样式</a:t>
            </a:r>
            <a:endParaRPr lang="zh-CN" altLang="en-US"/>
          </a:p>
        </p:txBody>
      </p:sp>
      <p:sp>
        <p:nvSpPr>
          <p:cNvPr id="6" name="矩形 5"/>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754063" y="261258"/>
            <a:ext cx="8415337" cy="855290"/>
          </a:xfrm>
          <a:prstGeom prst="rect">
            <a:avLst/>
          </a:prstGeom>
        </p:spPr>
        <p:txBody>
          <a:bodyPr/>
          <a:lstStyle/>
          <a:p>
            <a:r>
              <a:rPr lang="zh-CN" altLang="en-US" smtClean="0"/>
              <a:t>单击此处编辑母版标题样式</a:t>
            </a:r>
            <a:endParaRPr lang="zh-CN" altLang="en-US"/>
          </a:p>
        </p:txBody>
      </p:sp>
      <p:grpSp>
        <p:nvGrpSpPr>
          <p:cNvPr id="17" name="组合 16"/>
          <p:cNvGrpSpPr/>
          <p:nvPr userDrawn="1"/>
        </p:nvGrpSpPr>
        <p:grpSpPr>
          <a:xfrm>
            <a:off x="523836" y="1214422"/>
            <a:ext cx="3357586" cy="755143"/>
            <a:chOff x="523836" y="1428736"/>
            <a:chExt cx="3357586" cy="755143"/>
          </a:xfrm>
        </p:grpSpPr>
        <p:sp>
          <p:nvSpPr>
            <p:cNvPr id="18" name="任意多边形 17"/>
            <p:cNvSpPr/>
            <p:nvPr/>
          </p:nvSpPr>
          <p:spPr>
            <a:xfrm>
              <a:off x="523836" y="1428736"/>
              <a:ext cx="714380" cy="642942"/>
            </a:xfrm>
            <a:custGeom>
              <a:avLst/>
              <a:gdLst>
                <a:gd name="connsiteX0" fmla="*/ 0 w 864000"/>
                <a:gd name="connsiteY0" fmla="*/ 0 h 864000"/>
                <a:gd name="connsiteX1" fmla="*/ 864000 w 864000"/>
                <a:gd name="connsiteY1" fmla="*/ 0 h 864000"/>
                <a:gd name="connsiteX2" fmla="*/ 864000 w 864000"/>
                <a:gd name="connsiteY2" fmla="*/ 261737 h 864000"/>
                <a:gd name="connsiteX3" fmla="*/ 751007 w 864000"/>
                <a:gd name="connsiteY3" fmla="*/ 261737 h 864000"/>
                <a:gd name="connsiteX4" fmla="*/ 751007 w 864000"/>
                <a:gd name="connsiteY4" fmla="*/ 112993 h 864000"/>
                <a:gd name="connsiteX5" fmla="*/ 112993 w 864000"/>
                <a:gd name="connsiteY5" fmla="*/ 112993 h 864000"/>
                <a:gd name="connsiteX6" fmla="*/ 112993 w 864000"/>
                <a:gd name="connsiteY6" fmla="*/ 751007 h 864000"/>
                <a:gd name="connsiteX7" fmla="*/ 246681 w 864000"/>
                <a:gd name="connsiteY7" fmla="*/ 751007 h 864000"/>
                <a:gd name="connsiteX8" fmla="*/ 246681 w 864000"/>
                <a:gd name="connsiteY8" fmla="*/ 864000 h 864000"/>
                <a:gd name="connsiteX9" fmla="*/ 0 w 864000"/>
                <a:gd name="connsiteY9" fmla="*/ 8640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
            <p:cNvSpPr txBox="1"/>
            <p:nvPr/>
          </p:nvSpPr>
          <p:spPr>
            <a:xfrm>
              <a:off x="809588" y="1617459"/>
              <a:ext cx="3071834" cy="566420"/>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charset="-122"/>
                  <a:ea typeface="微软雅黑" panose="020B0503020204020204" charset="-122"/>
                </a:defRPr>
              </a:lvl1pPr>
            </a:lstStyle>
            <a:p>
              <a:endParaRPr lang="zh-CN" altLang="zh-CN" sz="2400" dirty="0">
                <a:solidFill>
                  <a:schemeClr val="tx1"/>
                </a:solidFill>
              </a:endParaRPr>
            </a:p>
          </p:txBody>
        </p:sp>
      </p:grpSp>
      <p:sp>
        <p:nvSpPr>
          <p:cNvPr id="7" name="矩形 6"/>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754063" y="6373017"/>
            <a:ext cx="2743200" cy="365125"/>
          </a:xfrm>
          <a:prstGeom prst="rect">
            <a:avLst/>
          </a:prstGeom>
        </p:spPr>
        <p:txBody>
          <a:bodyPr/>
          <a:lstStyle/>
          <a:p>
            <a:fld id="{13D0CE79-49FB-443D-BEF8-6B709DE8FD0C}" type="datetimeFigureOut">
              <a:rPr lang="zh-CN" altLang="en-US" smtClean="0"/>
              <a:pPr/>
              <a:t>2023/5/5</a:t>
            </a:fld>
            <a:endParaRPr lang="zh-CN" altLang="en-US"/>
          </a:p>
        </p:txBody>
      </p:sp>
      <p:sp>
        <p:nvSpPr>
          <p:cNvPr id="4" name="页脚占位符 3"/>
          <p:cNvSpPr>
            <a:spLocks noGrp="1"/>
          </p:cNvSpPr>
          <p:nvPr>
            <p:ph type="ftr" sz="quarter" idx="11"/>
          </p:nvPr>
        </p:nvSpPr>
        <p:spPr>
          <a:xfrm>
            <a:off x="4037013" y="6373017"/>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91563" y="6373017"/>
            <a:ext cx="2743200" cy="365125"/>
          </a:xfrm>
          <a:prstGeom prst="rect">
            <a:avLst/>
          </a:prstGeom>
        </p:spPr>
        <p:txBody>
          <a:bodyPr/>
          <a:lstStyle/>
          <a:p>
            <a:fld id="{EF906490-237C-474C-BA2E-D98840BC1F8F}" type="slidenum">
              <a:rPr lang="zh-CN" altLang="en-US" smtClean="0"/>
              <a:pPr/>
              <a:t>‹#›</a:t>
            </a:fld>
            <a:endParaRPr lang="zh-CN" altLang="en-US"/>
          </a:p>
        </p:txBody>
      </p:sp>
      <p:sp>
        <p:nvSpPr>
          <p:cNvPr id="7" name="内容占位符 6"/>
          <p:cNvSpPr>
            <a:spLocks noGrp="1"/>
          </p:cNvSpPr>
          <p:nvPr>
            <p:ph sz="quarter" idx="13"/>
          </p:nvPr>
        </p:nvSpPr>
        <p:spPr>
          <a:xfrm>
            <a:off x="754063" y="477520"/>
            <a:ext cx="10680700" cy="5635413"/>
          </a:xfrm>
          <a:prstGeom prst="rect">
            <a:avLst/>
          </a:prstGeom>
        </p:spPr>
        <p:txBody>
          <a:bodyPr/>
          <a:lstStyle>
            <a:lvl1pPr marL="0" indent="0">
              <a:buNone/>
              <a:defRPr/>
            </a:lvl1pPr>
          </a:lstStyle>
          <a:p>
            <a:pPr lvl="0"/>
            <a:r>
              <a:rPr lang="zh-CN" altLang="en-US" dirty="0" smtClean="0"/>
              <a:t>单击此处编辑母版文本样式</a:t>
            </a:r>
          </a:p>
          <a:p>
            <a:pPr lvl="4"/>
            <a:r>
              <a:rPr lang="zh-CN" altLang="en-US" dirty="0" smtClean="0"/>
              <a:t>第二级</a:t>
            </a:r>
          </a:p>
          <a:p>
            <a:pPr lvl="6"/>
            <a:r>
              <a:rPr lang="zh-CN" altLang="en-US" dirty="0" smtClean="0"/>
              <a:t>第三级</a:t>
            </a:r>
          </a:p>
          <a:p>
            <a:pPr lvl="7"/>
            <a:r>
              <a:rPr lang="zh-CN" altLang="en-US" dirty="0" smtClean="0"/>
              <a:t>第四级</a:t>
            </a:r>
          </a:p>
          <a:p>
            <a:pPr lvl="8"/>
            <a:r>
              <a:rPr lang="zh-CN" altLang="en-US" dirty="0" smtClean="0"/>
              <a:t>第五级</a:t>
            </a:r>
          </a:p>
        </p:txBody>
      </p:sp>
      <p:sp>
        <p:nvSpPr>
          <p:cNvPr id="6"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首页">
    <p:bg>
      <p:bgPr>
        <a:solidFill>
          <a:schemeClr val="bg1"/>
        </a:solidFill>
        <a:effectLst/>
      </p:bgPr>
    </p:bg>
    <p:spTree>
      <p:nvGrpSpPr>
        <p:cNvPr id="1" name=""/>
        <p:cNvGrpSpPr/>
        <p:nvPr/>
      </p:nvGrpSpPr>
      <p:grpSpPr>
        <a:xfrm>
          <a:off x="0" y="0"/>
          <a:ext cx="0" cy="0"/>
          <a:chOff x="0" y="0"/>
          <a:chExt cx="0" cy="0"/>
        </a:xfrm>
      </p:grpSpPr>
      <p:sp>
        <p:nvSpPr>
          <p:cNvPr id="31" name="矩形 30"/>
          <p:cNvSpPr/>
          <p:nvPr userDrawn="1">
            <p:custDataLst>
              <p:tags r:id="rId1"/>
            </p:custDataLst>
          </p:nvPr>
        </p:nvSpPr>
        <p:spPr>
          <a:xfrm>
            <a:off x="0" y="-1"/>
            <a:ext cx="12192000" cy="35528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
          <p:cNvSpPr txBox="1"/>
          <p:nvPr userDrawn="1">
            <p:custDataLst>
              <p:tags r:id="rId2"/>
            </p:custDataLst>
          </p:nvPr>
        </p:nvSpPr>
        <p:spPr>
          <a:xfrm>
            <a:off x="6296025" y="4052893"/>
            <a:ext cx="3841792" cy="447968"/>
          </a:xfrm>
          <a:prstGeom prst="rect">
            <a:avLst/>
          </a:prstGeom>
          <a:noFill/>
        </p:spPr>
        <p:txBody>
          <a:bodyPr wrap="none" rtlCol="0" anchor="ctr" anchorCtr="0">
            <a:noAutofit/>
          </a:bodyPr>
          <a:lstStyle/>
          <a:p>
            <a:r>
              <a:rPr lang="zh-CN" altLang="en-US" sz="2400" b="1" dirty="0" smtClean="0">
                <a:solidFill>
                  <a:schemeClr val="accent3">
                    <a:lumMod val="50000"/>
                  </a:schemeClr>
                </a:solidFill>
                <a:latin typeface="Bell MT" panose="02020503060305020303" pitchFamily="18" charset="0"/>
                <a:ea typeface="微软雅黑" panose="020B0503020204020204" charset="-122"/>
                <a:cs typeface="Arial" panose="020B0604020202020204" pitchFamily="34" charset="0"/>
              </a:rPr>
              <a:t>北京金企鹅文化发展中心</a:t>
            </a:r>
            <a:endParaRPr lang="zh-CN" altLang="en-US" sz="2400" b="1" dirty="0">
              <a:solidFill>
                <a:schemeClr val="accent3">
                  <a:lumMod val="50000"/>
                </a:schemeClr>
              </a:solidFill>
              <a:latin typeface="Bell MT" panose="02020503060305020303" pitchFamily="18" charset="0"/>
              <a:ea typeface="微软雅黑" panose="020B0503020204020204" charset="-122"/>
              <a:cs typeface="Arial" panose="020B0604020202020204" pitchFamily="34" charset="0"/>
            </a:endParaRPr>
          </a:p>
        </p:txBody>
      </p:sp>
      <p:sp>
        <p:nvSpPr>
          <p:cNvPr id="34" name="文本框 6"/>
          <p:cNvSpPr txBox="1"/>
          <p:nvPr userDrawn="1">
            <p:custDataLst>
              <p:tags r:id="rId3"/>
            </p:custDataLst>
          </p:nvPr>
        </p:nvSpPr>
        <p:spPr>
          <a:xfrm>
            <a:off x="6339912" y="4606987"/>
            <a:ext cx="3826480" cy="447968"/>
          </a:xfrm>
          <a:prstGeom prst="rect">
            <a:avLst/>
          </a:prstGeom>
          <a:noFill/>
        </p:spPr>
        <p:txBody>
          <a:bodyPr wrap="none" rtlCol="0" anchor="ctr" anchorCtr="0">
            <a:noAutofit/>
          </a:bodyPr>
          <a:lstStyle/>
          <a:p>
            <a:r>
              <a:rPr lang="en-US" altLang="zh-CN" sz="2400" b="1" dirty="0" smtClean="0">
                <a:solidFill>
                  <a:schemeClr val="accent3">
                    <a:lumMod val="50000"/>
                  </a:schemeClr>
                </a:solidFill>
                <a:latin typeface="Bell MT" panose="02020503060305020303" pitchFamily="18" charset="0"/>
                <a:ea typeface="微软雅黑" panose="020B0503020204020204" charset="-122"/>
                <a:cs typeface="Arial" panose="020B0604020202020204" pitchFamily="34" charset="0"/>
              </a:rPr>
              <a:t>http://www.bjjqe.com</a:t>
            </a:r>
            <a:endParaRPr lang="zh-CN" altLang="en-US" sz="2400" b="1" dirty="0">
              <a:solidFill>
                <a:schemeClr val="accent3">
                  <a:lumMod val="50000"/>
                </a:schemeClr>
              </a:solidFill>
              <a:latin typeface="Bell MT" panose="02020503060305020303" pitchFamily="18" charset="0"/>
              <a:ea typeface="微软雅黑" panose="020B0503020204020204" charset="-122"/>
              <a:cs typeface="Arial" panose="020B0604020202020204" pitchFamily="34" charset="0"/>
            </a:endParaRPr>
          </a:p>
        </p:txBody>
      </p:sp>
      <p:sp>
        <p:nvSpPr>
          <p:cNvPr id="35" name="KSO_Shape"/>
          <p:cNvSpPr/>
          <p:nvPr userDrawn="1">
            <p:custDataLst>
              <p:tags r:id="rId4"/>
            </p:custDataLst>
          </p:nvPr>
        </p:nvSpPr>
        <p:spPr>
          <a:xfrm>
            <a:off x="5743652" y="4723721"/>
            <a:ext cx="399973" cy="200703"/>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chemeClr val="bg1">
                  <a:lumMod val="65000"/>
                </a:schemeClr>
              </a:solidFill>
            </a:endParaRPr>
          </a:p>
        </p:txBody>
      </p:sp>
      <p:sp>
        <p:nvSpPr>
          <p:cNvPr id="36" name="KSO_Shape"/>
          <p:cNvSpPr/>
          <p:nvPr userDrawn="1">
            <p:custDataLst>
              <p:tags r:id="rId5"/>
            </p:custDataLst>
          </p:nvPr>
        </p:nvSpPr>
        <p:spPr>
          <a:xfrm>
            <a:off x="5640344" y="4008003"/>
            <a:ext cx="614100" cy="347060"/>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37" name="文本框 3"/>
          <p:cNvSpPr txBox="1">
            <a:spLocks noChangeArrowheads="1"/>
          </p:cNvSpPr>
          <p:nvPr userDrawn="1">
            <p:custDataLst>
              <p:tags r:id="rId6"/>
            </p:custDataLst>
          </p:nvPr>
        </p:nvSpPr>
        <p:spPr bwMode="auto">
          <a:xfrm>
            <a:off x="4133850" y="2214554"/>
            <a:ext cx="8058150" cy="101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spcBef>
                <a:spcPct val="0"/>
              </a:spcBef>
              <a:buFontTx/>
              <a:buNone/>
            </a:pPr>
            <a:r>
              <a:rPr lang="zh-CN" altLang="en-US" sz="6600" b="1" dirty="0" smtClean="0">
                <a:solidFill>
                  <a:srgbClr val="FFFFFF"/>
                </a:solidFill>
                <a:latin typeface="Britannic Bold" panose="020B0903060703020204" pitchFamily="34" charset="0"/>
              </a:rPr>
              <a:t>谢谢观看！</a:t>
            </a:r>
            <a:endParaRPr lang="zh-CN" altLang="en-US" sz="6600" b="1" dirty="0">
              <a:solidFill>
                <a:srgbClr val="FFFFFF"/>
              </a:solidFill>
              <a:latin typeface="Britannic Bold" panose="020B0903060703020204" pitchFamily="34" charset="0"/>
            </a:endParaRPr>
          </a:p>
        </p:txBody>
      </p:sp>
      <p:pic>
        <p:nvPicPr>
          <p:cNvPr id="9" name="图片 8" descr="LOGO（黑色）.png"/>
          <p:cNvPicPr>
            <a:picLocks noChangeAspect="1"/>
          </p:cNvPicPr>
          <p:nvPr userDrawn="1"/>
        </p:nvPicPr>
        <p:blipFill>
          <a:blip r:embed="rId8" cstate="print"/>
          <a:stretch>
            <a:fillRect/>
          </a:stretch>
        </p:blipFill>
        <p:spPr>
          <a:xfrm>
            <a:off x="2480684" y="2290946"/>
            <a:ext cx="2281816" cy="1895749"/>
          </a:xfrm>
          <a:prstGeom prst="rect">
            <a:avLst/>
          </a:prstGeom>
        </p:spPr>
      </p:pic>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9" cstate="print"/>
          <a:srcRect l="20452" r="17427" b="5390"/>
          <a:stretch>
            <a:fillRect/>
          </a:stretch>
        </p:blipFill>
        <p:spPr>
          <a:xfrm rot="16200000" flipV="1">
            <a:off x="-100248" y="100244"/>
            <a:ext cx="863601" cy="663109"/>
          </a:xfrm>
          <a:custGeom>
            <a:avLst/>
            <a:gdLst>
              <a:gd name="connsiteX0" fmla="*/ 1007279 w 1007279"/>
              <a:gd name="connsiteY0" fmla="*/ 773431 h 773431"/>
              <a:gd name="connsiteX1" fmla="*/ 1007279 w 1007279"/>
              <a:gd name="connsiteY1" fmla="*/ 0 h 773431"/>
              <a:gd name="connsiteX2" fmla="*/ 404691 w 1007279"/>
              <a:gd name="connsiteY2" fmla="*/ 0 h 773431"/>
              <a:gd name="connsiteX3" fmla="*/ 473879 w 1007279"/>
              <a:gd name="connsiteY3" fmla="*/ 45011 h 773431"/>
              <a:gd name="connsiteX4" fmla="*/ 0 w 1007279"/>
              <a:gd name="connsiteY4" fmla="*/ 773431 h 77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79" h="773431">
                <a:moveTo>
                  <a:pt x="1007279" y="773431"/>
                </a:moveTo>
                <a:lnTo>
                  <a:pt x="1007279" y="0"/>
                </a:lnTo>
                <a:lnTo>
                  <a:pt x="404691" y="0"/>
                </a:lnTo>
                <a:lnTo>
                  <a:pt x="473879" y="45011"/>
                </a:lnTo>
                <a:lnTo>
                  <a:pt x="0" y="773431"/>
                </a:lnTo>
                <a:close/>
              </a:path>
            </a:pathLst>
          </a:custGeom>
        </p:spPr>
      </p:pic>
      <p:sp>
        <p:nvSpPr>
          <p:cNvPr id="9" name="灯片编号占位符 8"/>
          <p:cNvSpPr txBox="1"/>
          <p:nvPr userDrawn="1"/>
        </p:nvSpPr>
        <p:spPr>
          <a:xfrm>
            <a:off x="8795068" y="5897402"/>
            <a:ext cx="2743200" cy="365125"/>
          </a:xfrm>
          <a:prstGeom prst="rect">
            <a:avLst/>
          </a:prstGeo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F906490-237C-474C-BA2E-D98840BC1F8F}" type="slidenum">
              <a:rPr kumimoji="0" lang="zh-CN" altLang="en-US" sz="1800" b="1"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0" indent="-179705" algn="l" rtl="0" eaLnBrk="1" fontAlgn="base" hangingPunct="1">
        <a:lnSpc>
          <a:spcPct val="150000"/>
        </a:lnSpc>
        <a:spcBef>
          <a:spcPts val="1800"/>
        </a:spcBef>
        <a:spcAft>
          <a:spcPct val="0"/>
        </a:spcAft>
        <a:buClr>
          <a:schemeClr val="tx1"/>
        </a:buClr>
        <a:buSzPct val="80000"/>
        <a:buFont typeface="Wingdings" panose="05000000000000000000" pitchFamily="2" charset="2"/>
        <a:buChar char="ü"/>
        <a:defRPr sz="2400" kern="1200">
          <a:solidFill>
            <a:schemeClr val="tx1"/>
          </a:solidFill>
          <a:latin typeface="+mn-lt"/>
          <a:ea typeface="+mn-ea"/>
          <a:cs typeface="+mn-cs"/>
        </a:defRPr>
      </a:lvl1pPr>
      <a:lvl2pPr marL="0" indent="0" algn="l" rtl="0" eaLnBrk="1" fontAlgn="base" hangingPunct="1">
        <a:lnSpc>
          <a:spcPct val="130000"/>
        </a:lnSpc>
        <a:spcBef>
          <a:spcPct val="0"/>
        </a:spcBef>
        <a:spcAft>
          <a:spcPct val="0"/>
        </a:spcAft>
        <a:buClr>
          <a:schemeClr val="tx1"/>
        </a:buClr>
        <a:buSzPct val="80000"/>
        <a:buFont typeface="Wingdings" panose="05000000000000000000" pitchFamily="2" charset="2"/>
        <a:buChar char="ü"/>
        <a:defRPr sz="2000" kern="1200">
          <a:solidFill>
            <a:schemeClr val="tx1"/>
          </a:solidFill>
          <a:latin typeface="+mn-lt"/>
          <a:ea typeface="+mn-ea"/>
          <a:cs typeface="+mn-cs"/>
        </a:defRPr>
      </a:lvl2pPr>
      <a:lvl3pPr marL="0" indent="0" algn="l" rtl="0" eaLnBrk="1" fontAlgn="base" hangingPunct="1">
        <a:spcBef>
          <a:spcPts val="500"/>
        </a:spcBef>
        <a:spcAft>
          <a:spcPct val="0"/>
        </a:spcAft>
        <a:buClr>
          <a:schemeClr val="tx1"/>
        </a:buClr>
        <a:buSzPct val="80000"/>
        <a:buFont typeface="Wingdings" panose="05000000000000000000" pitchFamily="2" charset="2"/>
        <a:buChar char="ü"/>
        <a:defRPr sz="1800" kern="1200">
          <a:solidFill>
            <a:srgbClr val="262626"/>
          </a:solidFill>
          <a:latin typeface="+mn-lt"/>
          <a:ea typeface="+mn-ea"/>
          <a:cs typeface="+mn-cs"/>
        </a:defRPr>
      </a:lvl3pPr>
      <a:lvl4pPr marL="0" indent="0" algn="l" rtl="0" eaLnBrk="1" fontAlgn="base" hangingPunct="1">
        <a:spcBef>
          <a:spcPts val="500"/>
        </a:spcBef>
        <a:spcAft>
          <a:spcPct val="0"/>
        </a:spcAft>
        <a:buClr>
          <a:schemeClr val="tx1"/>
        </a:buClr>
        <a:buSzPct val="80000"/>
        <a:buFont typeface="Wingdings" panose="05000000000000000000" pitchFamily="2" charset="2"/>
        <a:buChar char="ü"/>
        <a:defRPr sz="1800" kern="1200">
          <a:solidFill>
            <a:srgbClr val="262626"/>
          </a:solidFill>
          <a:latin typeface="+mn-lt"/>
          <a:ea typeface="+mn-ea"/>
          <a:cs typeface="+mn-cs"/>
        </a:defRPr>
      </a:lvl4pPr>
      <a:lvl5pPr marL="360045" indent="-179705" algn="l" rtl="0" eaLnBrk="1" fontAlgn="base" hangingPunct="1">
        <a:lnSpc>
          <a:spcPct val="150000"/>
        </a:lnSpc>
        <a:spcBef>
          <a:spcPts val="500"/>
        </a:spcBef>
        <a:spcAft>
          <a:spcPct val="0"/>
        </a:spcAft>
        <a:buClr>
          <a:schemeClr val="tx1"/>
        </a:buClr>
        <a:buSzPct val="80000"/>
        <a:buFont typeface="Wingdings" panose="05000000000000000000" pitchFamily="2" charset="2"/>
        <a:buChar char="ü"/>
        <a:defRPr kern="1200">
          <a:solidFill>
            <a:schemeClr val="tx1"/>
          </a:solidFill>
          <a:latin typeface="+mn-lt"/>
          <a:ea typeface="+mn-ea"/>
          <a:cs typeface="+mn-cs"/>
        </a:defRPr>
      </a:lvl5pPr>
      <a:lvl6pPr marL="0" indent="0" algn="l" defTabSz="914400" rtl="0" eaLnBrk="1" latinLnBrk="0" hangingPunct="1">
        <a:lnSpc>
          <a:spcPct val="9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6pPr>
      <a:lvl7pPr marL="720090" indent="-179705" algn="l" defTabSz="914400" rtl="0" eaLnBrk="1" latinLnBrk="0" hangingPunct="1">
        <a:lnSpc>
          <a:spcPct val="15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7pPr>
      <a:lvl8pPr marL="1080135" indent="-179705" algn="l" defTabSz="914400" rtl="0" eaLnBrk="1" latinLnBrk="0" hangingPunct="1">
        <a:lnSpc>
          <a:spcPct val="15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8pPr>
      <a:lvl9pPr marL="1440180" indent="-179705" algn="l" defTabSz="914400" rtl="0" eaLnBrk="1" latinLnBrk="0" hangingPunct="1">
        <a:lnSpc>
          <a:spcPct val="15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0.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1.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jpe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png"/><Relationship Id="rId5" Type="http://schemas.openxmlformats.org/officeDocument/2006/relationships/tags" Target="../tags/tag16.xml"/><Relationship Id="rId10" Type="http://schemas.openxmlformats.org/officeDocument/2006/relationships/image" Target="../media/image5.png"/><Relationship Id="rId4" Type="http://schemas.openxmlformats.org/officeDocument/2006/relationships/tags" Target="../tags/tag15.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1.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jpe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2.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1.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3.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9.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4.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9.jpe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5.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9.jpe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6.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9.jpe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1.xml"/><Relationship Id="rId5" Type="http://schemas.openxmlformats.org/officeDocument/2006/relationships/tags" Target="../tags/tag61.xml"/><Relationship Id="rId4" Type="http://schemas.openxmlformats.org/officeDocument/2006/relationships/tags" Target="../tags/tag6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5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5.xml"/><Relationship Id="rId7" Type="http://schemas.openxmlformats.org/officeDocument/2006/relationships/image" Target="../media/image2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4.xml"/><Relationship Id="rId9"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Picture_1"/>
          <p:cNvSpPr/>
          <p:nvPr>
            <p:custDataLst>
              <p:tags r:id="rId2"/>
            </p:custDataLst>
          </p:nvPr>
        </p:nvSpPr>
        <p:spPr>
          <a:xfrm>
            <a:off x="2397843" y="1061577"/>
            <a:ext cx="9794157" cy="4218037"/>
          </a:xfrm>
          <a:custGeom>
            <a:avLst/>
            <a:gdLst>
              <a:gd name="connsiteX0" fmla="*/ 0 w 7345618"/>
              <a:gd name="connsiteY0" fmla="*/ 0 h 4218037"/>
              <a:gd name="connsiteX1" fmla="*/ 7345618 w 7345618"/>
              <a:gd name="connsiteY1" fmla="*/ 0 h 4218037"/>
              <a:gd name="connsiteX2" fmla="*/ 7345618 w 7345618"/>
              <a:gd name="connsiteY2" fmla="*/ 4218037 h 4218037"/>
              <a:gd name="connsiteX3" fmla="*/ 2604652 w 7345618"/>
              <a:gd name="connsiteY3" fmla="*/ 4218037 h 4218037"/>
            </a:gdLst>
            <a:ahLst/>
            <a:cxnLst>
              <a:cxn ang="0">
                <a:pos x="connsiteX0" y="connsiteY0"/>
              </a:cxn>
              <a:cxn ang="0">
                <a:pos x="connsiteX1" y="connsiteY1"/>
              </a:cxn>
              <a:cxn ang="0">
                <a:pos x="connsiteX2" y="connsiteY2"/>
              </a:cxn>
              <a:cxn ang="0">
                <a:pos x="connsiteX3" y="connsiteY3"/>
              </a:cxn>
            </a:cxnLst>
            <a:rect l="l" t="t" r="r" b="b"/>
            <a:pathLst>
              <a:path w="7345618" h="4218037">
                <a:moveTo>
                  <a:pt x="0" y="0"/>
                </a:moveTo>
                <a:lnTo>
                  <a:pt x="7345618" y="0"/>
                </a:lnTo>
                <a:lnTo>
                  <a:pt x="7345618" y="4218037"/>
                </a:lnTo>
                <a:lnTo>
                  <a:pt x="2604652" y="4218037"/>
                </a:lnTo>
                <a:close/>
              </a:path>
            </a:pathLst>
          </a:custGeom>
          <a:blipFill dpi="0" rotWithShape="1">
            <a:blip r:embed="rId7" cstate="print">
              <a:alphaModFix amt="80000"/>
            </a:blip>
            <a:srcRect/>
            <a:stretch>
              <a:fillRect t="-3066" b="-283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MH_Text_1"/>
          <p:cNvSpPr/>
          <p:nvPr>
            <p:custDataLst>
              <p:tags r:id="rId3"/>
            </p:custDataLst>
          </p:nvPr>
        </p:nvSpPr>
        <p:spPr>
          <a:xfrm>
            <a:off x="14168" y="1060521"/>
            <a:ext cx="5308601" cy="4234460"/>
          </a:xfrm>
          <a:custGeom>
            <a:avLst/>
            <a:gdLst>
              <a:gd name="connsiteX0" fmla="*/ 0 w 3905250"/>
              <a:gd name="connsiteY0" fmla="*/ 0 h 4204068"/>
              <a:gd name="connsiteX1" fmla="*/ 1314884 w 3905250"/>
              <a:gd name="connsiteY1" fmla="*/ 0 h 4204068"/>
              <a:gd name="connsiteX2" fmla="*/ 3905250 w 3905250"/>
              <a:gd name="connsiteY2" fmla="*/ 4204068 h 4204068"/>
              <a:gd name="connsiteX3" fmla="*/ 0 w 3905250"/>
              <a:gd name="connsiteY3" fmla="*/ 4204068 h 4204068"/>
            </a:gdLst>
            <a:ahLst/>
            <a:cxnLst>
              <a:cxn ang="0">
                <a:pos x="connsiteX0" y="connsiteY0"/>
              </a:cxn>
              <a:cxn ang="0">
                <a:pos x="connsiteX1" y="connsiteY1"/>
              </a:cxn>
              <a:cxn ang="0">
                <a:pos x="connsiteX2" y="connsiteY2"/>
              </a:cxn>
              <a:cxn ang="0">
                <a:pos x="connsiteX3" y="connsiteY3"/>
              </a:cxn>
            </a:cxnLst>
            <a:rect l="l" t="t" r="r" b="b"/>
            <a:pathLst>
              <a:path w="3905250" h="4204068">
                <a:moveTo>
                  <a:pt x="0" y="0"/>
                </a:moveTo>
                <a:lnTo>
                  <a:pt x="1314884" y="0"/>
                </a:lnTo>
                <a:lnTo>
                  <a:pt x="3905250" y="4204068"/>
                </a:lnTo>
                <a:lnTo>
                  <a:pt x="0" y="42040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144000" rtlCol="0" anchor="b" anchorCtr="0">
            <a:normAutofit/>
          </a:bodyPr>
          <a:lstStyle/>
          <a:p>
            <a:pPr>
              <a:lnSpc>
                <a:spcPct val="120000"/>
              </a:lnSpc>
            </a:pPr>
            <a:endParaRPr lang="en-US" altLang="zh-CN" sz="2000" dirty="0" smtClean="0">
              <a:solidFill>
                <a:srgbClr val="292929"/>
              </a:solidFill>
              <a:latin typeface="Calibri" panose="020F0502020204030204" pitchFamily="34" charset="0"/>
            </a:endParaRPr>
          </a:p>
        </p:txBody>
      </p:sp>
      <p:cxnSp>
        <p:nvCxnSpPr>
          <p:cNvPr id="9" name="MH_Other_2"/>
          <p:cNvCxnSpPr/>
          <p:nvPr>
            <p:custDataLst>
              <p:tags r:id="rId4"/>
            </p:custDataLst>
          </p:nvPr>
        </p:nvCxnSpPr>
        <p:spPr>
          <a:xfrm>
            <a:off x="1200897" y="0"/>
            <a:ext cx="5683044" cy="6858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MH_Other_3"/>
          <p:cNvSpPr/>
          <p:nvPr>
            <p:custDataLst>
              <p:tags r:id="rId5"/>
            </p:custDataLst>
          </p:nvPr>
        </p:nvSpPr>
        <p:spPr>
          <a:xfrm>
            <a:off x="5404987" y="4717307"/>
            <a:ext cx="6787015" cy="385547"/>
          </a:xfrm>
          <a:custGeom>
            <a:avLst/>
            <a:gdLst>
              <a:gd name="connsiteX0" fmla="*/ 0 w 5090261"/>
              <a:gd name="connsiteY0" fmla="*/ 0 h 385547"/>
              <a:gd name="connsiteX1" fmla="*/ 5090261 w 5090261"/>
              <a:gd name="connsiteY1" fmla="*/ 0 h 385547"/>
              <a:gd name="connsiteX2" fmla="*/ 5090261 w 5090261"/>
              <a:gd name="connsiteY2" fmla="*/ 385547 h 385547"/>
              <a:gd name="connsiteX3" fmla="*/ 240311 w 5090261"/>
              <a:gd name="connsiteY3" fmla="*/ 385547 h 385547"/>
            </a:gdLst>
            <a:ahLst/>
            <a:cxnLst>
              <a:cxn ang="0">
                <a:pos x="connsiteX0" y="connsiteY0"/>
              </a:cxn>
              <a:cxn ang="0">
                <a:pos x="connsiteX1" y="connsiteY1"/>
              </a:cxn>
              <a:cxn ang="0">
                <a:pos x="connsiteX2" y="connsiteY2"/>
              </a:cxn>
              <a:cxn ang="0">
                <a:pos x="connsiteX3" y="connsiteY3"/>
              </a:cxn>
            </a:cxnLst>
            <a:rect l="l" t="t" r="r" b="b"/>
            <a:pathLst>
              <a:path w="5090261" h="385547">
                <a:moveTo>
                  <a:pt x="0" y="0"/>
                </a:moveTo>
                <a:lnTo>
                  <a:pt x="5090261" y="0"/>
                </a:lnTo>
                <a:lnTo>
                  <a:pt x="5090261" y="385547"/>
                </a:lnTo>
                <a:lnTo>
                  <a:pt x="240311" y="385547"/>
                </a:lnTo>
                <a:close/>
              </a:path>
            </a:pathLst>
          </a:custGeom>
          <a:solidFill>
            <a:srgbClr val="66C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pPr algn="r"/>
            <a:endParaRPr lang="zh-CN" altLang="en-US" dirty="0">
              <a:solidFill>
                <a:srgbClr val="292929"/>
              </a:solidFill>
            </a:endParaRPr>
          </a:p>
        </p:txBody>
      </p:sp>
      <p:sp>
        <p:nvSpPr>
          <p:cNvPr id="10" name="TextBox 9"/>
          <p:cNvSpPr txBox="1"/>
          <p:nvPr/>
        </p:nvSpPr>
        <p:spPr>
          <a:xfrm>
            <a:off x="13970" y="1440180"/>
            <a:ext cx="4958080" cy="3046988"/>
          </a:xfrm>
          <a:prstGeom prst="rect">
            <a:avLst/>
          </a:prstGeom>
          <a:noFill/>
        </p:spPr>
        <p:txBody>
          <a:bodyPr wrap="square" rtlCol="0">
            <a:spAutoFit/>
          </a:bodyPr>
          <a:lstStyle/>
          <a:p>
            <a:r>
              <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实验</a:t>
            </a:r>
            <a:r>
              <a:rPr lang="en-US" altLang="zh-CN"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 </a:t>
            </a:r>
            <a:r>
              <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五  </a:t>
            </a:r>
          </a:p>
          <a:p>
            <a:endPar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endParaRPr>
          </a:p>
          <a:p>
            <a:r>
              <a:rPr lang="en-US" altLang="zh-CN"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TEC-8</a:t>
            </a:r>
            <a:r>
              <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计算机数据通路实验</a:t>
            </a:r>
          </a:p>
        </p:txBody>
      </p:sp>
    </p:spTree>
    <p:custDataLst>
      <p:tags r:id="rId1"/>
    </p:custDataLst>
  </p:cSld>
  <p:clrMapOvr>
    <a:masterClrMapping/>
  </p:clrMapOvr>
  <p:transition>
    <p:random/>
  </p:transition>
  <p:timing>
    <p:tnLst>
      <p:par>
        <p:cTn id="1" dur="indefinite" restart="never" nodeType="tmRoot"/>
      </p:par>
    </p:tnLst>
    <p:bldLst>
      <p:bldP spid="10" grpId="1"/>
      <p:bldP spid="10" grpId="2"/>
      <p:bldP spid="10"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890510" cy="1894205"/>
            <a:chOff x="5872" y="4037"/>
            <a:chExt cx="12426" cy="2983"/>
          </a:xfrm>
        </p:grpSpPr>
        <p:sp>
          <p:nvSpPr>
            <p:cNvPr id="17" name="文本框 39"/>
            <p:cNvSpPr txBox="1"/>
            <p:nvPr/>
          </p:nvSpPr>
          <p:spPr>
            <a:xfrm>
              <a:off x="7028" y="4548"/>
              <a:ext cx="11270" cy="2472"/>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四、</a:t>
              </a:r>
              <a:r>
                <a:rPr lang="en-US" altLang="zh-CN" sz="4800" dirty="0" smtClean="0">
                  <a:latin typeface="Times New Roman" panose="02020603050405020304" pitchFamily="18" charset="0"/>
                  <a:ea typeface="微软雅黑" panose="020B0503020204020204" charset="-122"/>
                </a:rPr>
                <a:t>TEC-8</a:t>
              </a:r>
              <a:r>
                <a:rPr lang="zh-CN" altLang="en-US" sz="4800" dirty="0" smtClean="0">
                  <a:latin typeface="Times New Roman" panose="02020603050405020304" pitchFamily="18" charset="0"/>
                  <a:ea typeface="微软雅黑" panose="020B0503020204020204" charset="-122"/>
                </a:rPr>
                <a:t>数据通路实验用到的信号</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70312257"/>
              </p:ext>
            </p:extLst>
          </p:nvPr>
        </p:nvGraphicFramePr>
        <p:xfrm>
          <a:off x="335361" y="332655"/>
          <a:ext cx="11425268" cy="6192688"/>
        </p:xfrm>
        <a:graphic>
          <a:graphicData uri="http://schemas.openxmlformats.org/drawingml/2006/table">
            <a:tbl>
              <a:tblPr firstRow="1" firstCol="1" bandRow="1">
                <a:tableStyleId>{5C22544A-7EE6-4342-B048-85BDC9FD1C3A}</a:tableStyleId>
              </a:tblPr>
              <a:tblGrid>
                <a:gridCol w="2208245">
                  <a:extLst>
                    <a:ext uri="{9D8B030D-6E8A-4147-A177-3AD203B41FA5}">
                      <a16:colId xmlns:a16="http://schemas.microsoft.com/office/drawing/2014/main" val="20000"/>
                    </a:ext>
                  </a:extLst>
                </a:gridCol>
                <a:gridCol w="9217023">
                  <a:extLst>
                    <a:ext uri="{9D8B030D-6E8A-4147-A177-3AD203B41FA5}">
                      <a16:colId xmlns:a16="http://schemas.microsoft.com/office/drawing/2014/main" val="20001"/>
                    </a:ext>
                  </a:extLst>
                </a:gridCol>
              </a:tblGrid>
              <a:tr h="728551">
                <a:tc>
                  <a:txBody>
                    <a:bodyPr/>
                    <a:lstStyle/>
                    <a:p>
                      <a:pPr algn="ctr">
                        <a:spcAft>
                          <a:spcPts val="0"/>
                        </a:spcAft>
                      </a:pPr>
                      <a:r>
                        <a:rPr lang="en-US" sz="1400" kern="100" dirty="0">
                          <a:effectLst/>
                          <a:latin typeface="宋体" panose="02010600030101010101" pitchFamily="2" charset="-122"/>
                          <a:ea typeface="宋体" panose="02010600030101010101" pitchFamily="2" charset="-122"/>
                        </a:rPr>
                        <a:t>M</a:t>
                      </a:r>
                      <a:r>
                        <a:rPr lang="zh-CN" sz="1400" kern="100" dirty="0">
                          <a:effectLst/>
                          <a:latin typeface="宋体" panose="02010600030101010101" pitchFamily="2" charset="-122"/>
                          <a:ea typeface="宋体" panose="02010600030101010101" pitchFamily="2" charset="-122"/>
                        </a:rPr>
                        <a:t>、</a:t>
                      </a:r>
                      <a:r>
                        <a:rPr lang="en-US" sz="1400" kern="100" dirty="0">
                          <a:effectLst/>
                          <a:latin typeface="宋体" panose="02010600030101010101" pitchFamily="2" charset="-122"/>
                          <a:ea typeface="宋体" panose="02010600030101010101" pitchFamily="2" charset="-122"/>
                        </a:rPr>
                        <a:t>S3</a:t>
                      </a:r>
                      <a:r>
                        <a:rPr lang="zh-CN" sz="1400" kern="100" dirty="0">
                          <a:effectLst/>
                          <a:latin typeface="宋体" panose="02010600030101010101" pitchFamily="2" charset="-122"/>
                          <a:ea typeface="宋体" panose="02010600030101010101" pitchFamily="2" charset="-122"/>
                        </a:rPr>
                        <a:t>、</a:t>
                      </a:r>
                      <a:r>
                        <a:rPr lang="en-US" sz="1400" kern="100" dirty="0">
                          <a:effectLst/>
                          <a:latin typeface="宋体" panose="02010600030101010101" pitchFamily="2" charset="-122"/>
                          <a:ea typeface="宋体" panose="02010600030101010101" pitchFamily="2" charset="-122"/>
                        </a:rPr>
                        <a:t>S2</a:t>
                      </a:r>
                      <a:r>
                        <a:rPr lang="zh-CN" sz="1400" kern="100" dirty="0">
                          <a:effectLst/>
                          <a:latin typeface="宋体" panose="02010600030101010101" pitchFamily="2" charset="-122"/>
                          <a:ea typeface="宋体" panose="02010600030101010101" pitchFamily="2" charset="-122"/>
                        </a:rPr>
                        <a:t>、</a:t>
                      </a:r>
                      <a:r>
                        <a:rPr lang="en-US" sz="1400" kern="100" dirty="0">
                          <a:effectLst/>
                          <a:latin typeface="宋体" panose="02010600030101010101" pitchFamily="2" charset="-122"/>
                          <a:ea typeface="宋体" panose="02010600030101010101" pitchFamily="2" charset="-122"/>
                        </a:rPr>
                        <a:t>S1</a:t>
                      </a:r>
                      <a:r>
                        <a:rPr lang="zh-CN" sz="1400" kern="100" dirty="0">
                          <a:effectLst/>
                          <a:latin typeface="宋体" panose="02010600030101010101" pitchFamily="2" charset="-122"/>
                          <a:ea typeface="宋体" panose="02010600030101010101" pitchFamily="2" charset="-122"/>
                        </a:rPr>
                        <a:t>、</a:t>
                      </a:r>
                      <a:r>
                        <a:rPr lang="en-US" sz="1400" kern="100" dirty="0">
                          <a:effectLst/>
                          <a:latin typeface="宋体" panose="02010600030101010101" pitchFamily="2" charset="-122"/>
                          <a:ea typeface="宋体" panose="02010600030101010101" pitchFamily="2" charset="-122"/>
                        </a:rPr>
                        <a:t>S0</a:t>
                      </a:r>
                      <a:endParaRPr lang="zh-CN" sz="14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400" kern="100">
                          <a:effectLst/>
                          <a:latin typeface="宋体" panose="02010600030101010101" pitchFamily="2" charset="-122"/>
                          <a:ea typeface="宋体" panose="02010600030101010101" pitchFamily="2" charset="-122"/>
                        </a:rPr>
                        <a:t>控制</a:t>
                      </a:r>
                      <a:r>
                        <a:rPr lang="en-US" sz="1400" kern="100">
                          <a:effectLst/>
                          <a:latin typeface="宋体" panose="02010600030101010101" pitchFamily="2" charset="-122"/>
                          <a:ea typeface="宋体" panose="02010600030101010101" pitchFamily="2" charset="-122"/>
                        </a:rPr>
                        <a:t>74LS181</a:t>
                      </a:r>
                      <a:r>
                        <a:rPr lang="zh-CN" sz="1400" kern="100">
                          <a:effectLst/>
                          <a:latin typeface="宋体" panose="02010600030101010101" pitchFamily="2" charset="-122"/>
                          <a:ea typeface="宋体" panose="02010600030101010101" pitchFamily="2" charset="-122"/>
                        </a:rPr>
                        <a:t>的算术逻辑运算类型。</a:t>
                      </a:r>
                    </a:p>
                  </a:txBody>
                  <a:tcPr marT="0" marB="0"/>
                </a:tc>
                <a:extLst>
                  <a:ext uri="{0D108BD9-81ED-4DB2-BD59-A6C34878D82A}">
                    <a16:rowId xmlns:a16="http://schemas.microsoft.com/office/drawing/2014/main" val="10000"/>
                  </a:ext>
                </a:extLst>
              </a:tr>
              <a:tr h="364276">
                <a:tc>
                  <a:txBody>
                    <a:bodyPr/>
                    <a:lstStyle/>
                    <a:p>
                      <a:pPr algn="ctr">
                        <a:spcAft>
                          <a:spcPts val="0"/>
                        </a:spcAft>
                      </a:pPr>
                      <a:r>
                        <a:rPr lang="en-US" sz="1400" kern="100">
                          <a:effectLst/>
                          <a:latin typeface="宋体" panose="02010600030101010101" pitchFamily="2" charset="-122"/>
                          <a:ea typeface="宋体" panose="02010600030101010101" pitchFamily="2" charset="-122"/>
                        </a:rPr>
                        <a:t>CIN</a:t>
                      </a:r>
                      <a:endParaRPr lang="zh-CN" sz="1400" kern="10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400" kern="100" dirty="0">
                          <a:effectLst/>
                          <a:latin typeface="宋体" panose="02010600030101010101" pitchFamily="2" charset="-122"/>
                          <a:ea typeface="宋体" panose="02010600030101010101" pitchFamily="2" charset="-122"/>
                        </a:rPr>
                        <a:t>低位</a:t>
                      </a:r>
                      <a:r>
                        <a:rPr lang="en-US" sz="1400" kern="100" dirty="0">
                          <a:effectLst/>
                          <a:latin typeface="宋体" panose="02010600030101010101" pitchFamily="2" charset="-122"/>
                          <a:ea typeface="宋体" panose="02010600030101010101" pitchFamily="2" charset="-122"/>
                        </a:rPr>
                        <a:t>74LS181</a:t>
                      </a:r>
                      <a:r>
                        <a:rPr lang="zh-CN" sz="1400" kern="100" dirty="0">
                          <a:effectLst/>
                          <a:latin typeface="宋体" panose="02010600030101010101" pitchFamily="2" charset="-122"/>
                          <a:ea typeface="宋体" panose="02010600030101010101" pitchFamily="2" charset="-122"/>
                        </a:rPr>
                        <a:t>的进位输入。</a:t>
                      </a:r>
                    </a:p>
                  </a:txBody>
                  <a:tcPr marT="0" marB="0"/>
                </a:tc>
                <a:extLst>
                  <a:ext uri="{0D108BD9-81ED-4DB2-BD59-A6C34878D82A}">
                    <a16:rowId xmlns:a16="http://schemas.microsoft.com/office/drawing/2014/main" val="10001"/>
                  </a:ext>
                </a:extLst>
              </a:tr>
              <a:tr h="364276">
                <a:tc>
                  <a:txBody>
                    <a:bodyPr/>
                    <a:lstStyle/>
                    <a:p>
                      <a:pPr algn="ctr">
                        <a:spcAft>
                          <a:spcPts val="0"/>
                        </a:spcAft>
                      </a:pPr>
                      <a:r>
                        <a:rPr lang="en-US" sz="1400" kern="100">
                          <a:effectLst/>
                          <a:latin typeface="宋体" panose="02010600030101010101" pitchFamily="2" charset="-122"/>
                          <a:ea typeface="宋体" panose="02010600030101010101" pitchFamily="2" charset="-122"/>
                        </a:rPr>
                        <a:t>SEL3(RD1)</a:t>
                      </a:r>
                      <a:endParaRPr lang="zh-CN" sz="1400" kern="100">
                        <a:effectLst/>
                        <a:latin typeface="宋体" panose="02010600030101010101" pitchFamily="2" charset="-122"/>
                        <a:ea typeface="宋体" panose="02010600030101010101" pitchFamily="2" charset="-122"/>
                      </a:endParaRPr>
                    </a:p>
                  </a:txBody>
                  <a:tcPr marT="0" marB="0" anchor="ctr"/>
                </a:tc>
                <a:tc rowSpan="2">
                  <a:txBody>
                    <a:bodyPr/>
                    <a:lstStyle/>
                    <a:p>
                      <a:pPr algn="just">
                        <a:spcAft>
                          <a:spcPts val="0"/>
                        </a:spcAft>
                      </a:pPr>
                      <a:r>
                        <a:rPr lang="zh-CN" sz="1400" kern="100" dirty="0">
                          <a:effectLst/>
                          <a:latin typeface="宋体" panose="02010600030101010101" pitchFamily="2" charset="-122"/>
                          <a:ea typeface="宋体" panose="02010600030101010101" pitchFamily="2" charset="-122"/>
                        </a:rPr>
                        <a:t>选择送</a:t>
                      </a:r>
                      <a:r>
                        <a:rPr lang="en-US" sz="1400" kern="100" dirty="0">
                          <a:effectLst/>
                          <a:latin typeface="宋体" panose="02010600030101010101" pitchFamily="2" charset="-122"/>
                          <a:ea typeface="宋体" panose="02010600030101010101" pitchFamily="2" charset="-122"/>
                        </a:rPr>
                        <a:t>ALU</a:t>
                      </a:r>
                      <a:r>
                        <a:rPr lang="zh-CN" sz="1400" kern="100" dirty="0">
                          <a:effectLst/>
                          <a:latin typeface="宋体" panose="02010600030101010101" pitchFamily="2" charset="-122"/>
                          <a:ea typeface="宋体" panose="02010600030101010101" pitchFamily="2" charset="-122"/>
                        </a:rPr>
                        <a:t>的</a:t>
                      </a:r>
                      <a:r>
                        <a:rPr lang="en-US" sz="1400" kern="100" dirty="0">
                          <a:effectLst/>
                          <a:latin typeface="宋体" panose="02010600030101010101" pitchFamily="2" charset="-122"/>
                          <a:ea typeface="宋体" panose="02010600030101010101" pitchFamily="2" charset="-122"/>
                        </a:rPr>
                        <a:t>A</a:t>
                      </a:r>
                      <a:r>
                        <a:rPr lang="zh-CN" sz="1400" kern="100" dirty="0">
                          <a:effectLst/>
                          <a:latin typeface="宋体" panose="02010600030101010101" pitchFamily="2" charset="-122"/>
                          <a:ea typeface="宋体" panose="02010600030101010101" pitchFamily="2" charset="-122"/>
                        </a:rPr>
                        <a:t>端口的寄存器和被写入的寄存器。</a:t>
                      </a:r>
                    </a:p>
                  </a:txBody>
                  <a:tcPr marT="0" marB="0" anchor="ctr"/>
                </a:tc>
                <a:extLst>
                  <a:ext uri="{0D108BD9-81ED-4DB2-BD59-A6C34878D82A}">
                    <a16:rowId xmlns:a16="http://schemas.microsoft.com/office/drawing/2014/main" val="10002"/>
                  </a:ext>
                </a:extLst>
              </a:tr>
              <a:tr h="364276">
                <a:tc>
                  <a:txBody>
                    <a:bodyPr/>
                    <a:lstStyle/>
                    <a:p>
                      <a:pPr algn="ctr">
                        <a:spcAft>
                          <a:spcPts val="0"/>
                        </a:spcAft>
                      </a:pPr>
                      <a:r>
                        <a:rPr lang="en-US" sz="1400" kern="100">
                          <a:effectLst/>
                          <a:latin typeface="宋体" panose="02010600030101010101" pitchFamily="2" charset="-122"/>
                          <a:ea typeface="宋体" panose="02010600030101010101" pitchFamily="2" charset="-122"/>
                        </a:rPr>
                        <a:t>SEL2(RD0)</a:t>
                      </a:r>
                      <a:endParaRPr lang="zh-CN" sz="1400" kern="100">
                        <a:effectLst/>
                        <a:latin typeface="宋体" panose="02010600030101010101" pitchFamily="2" charset="-122"/>
                        <a:ea typeface="宋体" panose="02010600030101010101" pitchFamily="2" charset="-122"/>
                      </a:endParaRPr>
                    </a:p>
                  </a:txBody>
                  <a:tcPr marT="0" marB="0" anchor="ctr"/>
                </a:tc>
                <a:tc vMerge="1">
                  <a:txBody>
                    <a:bodyPr/>
                    <a:lstStyle/>
                    <a:p>
                      <a:endParaRPr lang="zh-CN" altLang="en-US"/>
                    </a:p>
                  </a:txBody>
                  <a:tcPr/>
                </a:tc>
                <a:extLst>
                  <a:ext uri="{0D108BD9-81ED-4DB2-BD59-A6C34878D82A}">
                    <a16:rowId xmlns:a16="http://schemas.microsoft.com/office/drawing/2014/main" val="10003"/>
                  </a:ext>
                </a:extLst>
              </a:tr>
              <a:tr h="364276">
                <a:tc>
                  <a:txBody>
                    <a:bodyPr/>
                    <a:lstStyle/>
                    <a:p>
                      <a:pPr algn="ctr">
                        <a:spcAft>
                          <a:spcPts val="0"/>
                        </a:spcAft>
                      </a:pPr>
                      <a:r>
                        <a:rPr lang="en-US" sz="1400" kern="100">
                          <a:effectLst/>
                          <a:latin typeface="宋体" panose="02010600030101010101" pitchFamily="2" charset="-122"/>
                          <a:ea typeface="宋体" panose="02010600030101010101" pitchFamily="2" charset="-122"/>
                        </a:rPr>
                        <a:t>SEL1(RS1)</a:t>
                      </a:r>
                      <a:endParaRPr lang="zh-CN" sz="1400" kern="100">
                        <a:effectLst/>
                        <a:latin typeface="宋体" panose="02010600030101010101" pitchFamily="2" charset="-122"/>
                        <a:ea typeface="宋体" panose="02010600030101010101" pitchFamily="2" charset="-122"/>
                      </a:endParaRPr>
                    </a:p>
                  </a:txBody>
                  <a:tcPr marT="0" marB="0" anchor="ctr"/>
                </a:tc>
                <a:tc rowSpan="2">
                  <a:txBody>
                    <a:bodyPr/>
                    <a:lstStyle/>
                    <a:p>
                      <a:pPr algn="just">
                        <a:spcAft>
                          <a:spcPts val="0"/>
                        </a:spcAft>
                      </a:pPr>
                      <a:r>
                        <a:rPr lang="zh-CN" sz="1400" kern="100" dirty="0">
                          <a:effectLst/>
                          <a:latin typeface="宋体" panose="02010600030101010101" pitchFamily="2" charset="-122"/>
                          <a:ea typeface="宋体" panose="02010600030101010101" pitchFamily="2" charset="-122"/>
                        </a:rPr>
                        <a:t>选择送往</a:t>
                      </a:r>
                      <a:r>
                        <a:rPr lang="en-US" sz="1400" kern="100" dirty="0">
                          <a:effectLst/>
                          <a:latin typeface="宋体" panose="02010600030101010101" pitchFamily="2" charset="-122"/>
                          <a:ea typeface="宋体" panose="02010600030101010101" pitchFamily="2" charset="-122"/>
                        </a:rPr>
                        <a:t>ALU</a:t>
                      </a:r>
                      <a:r>
                        <a:rPr lang="zh-CN" sz="1400" kern="100" dirty="0">
                          <a:effectLst/>
                          <a:latin typeface="宋体" panose="02010600030101010101" pitchFamily="2" charset="-122"/>
                          <a:ea typeface="宋体" panose="02010600030101010101" pitchFamily="2" charset="-122"/>
                        </a:rPr>
                        <a:t>的</a:t>
                      </a:r>
                      <a:r>
                        <a:rPr lang="en-US" sz="1400" kern="100" dirty="0">
                          <a:effectLst/>
                          <a:latin typeface="宋体" panose="02010600030101010101" pitchFamily="2" charset="-122"/>
                          <a:ea typeface="宋体" panose="02010600030101010101" pitchFamily="2" charset="-122"/>
                        </a:rPr>
                        <a:t>B</a:t>
                      </a:r>
                      <a:r>
                        <a:rPr lang="zh-CN" sz="1400" kern="100" dirty="0">
                          <a:effectLst/>
                          <a:latin typeface="宋体" panose="02010600030101010101" pitchFamily="2" charset="-122"/>
                          <a:ea typeface="宋体" panose="02010600030101010101" pitchFamily="2" charset="-122"/>
                        </a:rPr>
                        <a:t>端口的寄存器。</a:t>
                      </a:r>
                    </a:p>
                  </a:txBody>
                  <a:tcPr marT="0" marB="0" anchor="ctr"/>
                </a:tc>
                <a:extLst>
                  <a:ext uri="{0D108BD9-81ED-4DB2-BD59-A6C34878D82A}">
                    <a16:rowId xmlns:a16="http://schemas.microsoft.com/office/drawing/2014/main" val="10004"/>
                  </a:ext>
                </a:extLst>
              </a:tr>
              <a:tr h="364276">
                <a:tc>
                  <a:txBody>
                    <a:bodyPr/>
                    <a:lstStyle/>
                    <a:p>
                      <a:pPr algn="ctr">
                        <a:spcAft>
                          <a:spcPts val="0"/>
                        </a:spcAft>
                      </a:pPr>
                      <a:r>
                        <a:rPr lang="en-US" sz="1400" kern="100">
                          <a:effectLst/>
                          <a:latin typeface="宋体" panose="02010600030101010101" pitchFamily="2" charset="-122"/>
                          <a:ea typeface="宋体" panose="02010600030101010101" pitchFamily="2" charset="-122"/>
                        </a:rPr>
                        <a:t>SEL0(RS0)</a:t>
                      </a:r>
                      <a:endParaRPr lang="zh-CN" sz="1400" kern="100">
                        <a:effectLst/>
                        <a:latin typeface="宋体" panose="02010600030101010101" pitchFamily="2" charset="-122"/>
                        <a:ea typeface="宋体" panose="02010600030101010101" pitchFamily="2" charset="-122"/>
                      </a:endParaRPr>
                    </a:p>
                  </a:txBody>
                  <a:tcPr marT="0" marB="0" anchor="ctr"/>
                </a:tc>
                <a:tc vMerge="1">
                  <a:txBody>
                    <a:bodyPr/>
                    <a:lstStyle/>
                    <a:p>
                      <a:endParaRPr lang="zh-CN" altLang="en-US"/>
                    </a:p>
                  </a:txBody>
                  <a:tcPr/>
                </a:tc>
                <a:extLst>
                  <a:ext uri="{0D108BD9-81ED-4DB2-BD59-A6C34878D82A}">
                    <a16:rowId xmlns:a16="http://schemas.microsoft.com/office/drawing/2014/main" val="10005"/>
                  </a:ext>
                </a:extLst>
              </a:tr>
              <a:tr h="1092827">
                <a:tc>
                  <a:txBody>
                    <a:bodyPr/>
                    <a:lstStyle/>
                    <a:p>
                      <a:pPr algn="ctr">
                        <a:spcAft>
                          <a:spcPts val="0"/>
                        </a:spcAft>
                      </a:pPr>
                      <a:r>
                        <a:rPr lang="en-US" sz="1400" kern="100">
                          <a:effectLst/>
                          <a:latin typeface="宋体" panose="02010600030101010101" pitchFamily="2" charset="-122"/>
                          <a:ea typeface="宋体" panose="02010600030101010101" pitchFamily="2" charset="-122"/>
                        </a:rPr>
                        <a:t>DRW</a:t>
                      </a:r>
                      <a:endParaRPr lang="zh-CN" sz="1400" kern="100">
                        <a:effectLst/>
                        <a:latin typeface="宋体" panose="02010600030101010101" pitchFamily="2" charset="-122"/>
                        <a:ea typeface="宋体" panose="02010600030101010101" pitchFamily="2" charset="-122"/>
                      </a:endParaRPr>
                    </a:p>
                  </a:txBody>
                  <a:tcPr marT="0" marB="0" anchor="ctr"/>
                </a:tc>
                <a:tc>
                  <a:txBody>
                    <a:bodyPr/>
                    <a:lstStyle/>
                    <a:p>
                      <a:pPr marL="1270" algn="just">
                        <a:spcAft>
                          <a:spcPts val="0"/>
                        </a:spcAft>
                      </a:pPr>
                      <a:r>
                        <a:rPr lang="en-US" sz="1400" kern="100" dirty="0">
                          <a:effectLst/>
                          <a:latin typeface="宋体" panose="02010600030101010101" pitchFamily="2" charset="-122"/>
                          <a:ea typeface="宋体" panose="02010600030101010101" pitchFamily="2" charset="-122"/>
                        </a:rPr>
                        <a:t>=1</a:t>
                      </a:r>
                      <a:r>
                        <a:rPr lang="zh-CN" sz="1400" kern="100" dirty="0">
                          <a:effectLst/>
                          <a:latin typeface="宋体" panose="02010600030101010101" pitchFamily="2" charset="-122"/>
                          <a:ea typeface="宋体" panose="02010600030101010101" pitchFamily="2" charset="-122"/>
                        </a:rPr>
                        <a:t>时，在</a:t>
                      </a:r>
                      <a:r>
                        <a:rPr lang="en-US" sz="1400" kern="100" dirty="0">
                          <a:effectLst/>
                          <a:latin typeface="宋体" panose="02010600030101010101" pitchFamily="2" charset="-122"/>
                          <a:ea typeface="宋体" panose="02010600030101010101" pitchFamily="2" charset="-122"/>
                        </a:rPr>
                        <a:t>T3</a:t>
                      </a:r>
                      <a:r>
                        <a:rPr lang="zh-CN" sz="1400" kern="100" dirty="0">
                          <a:effectLst/>
                          <a:latin typeface="宋体" panose="02010600030101010101" pitchFamily="2" charset="-122"/>
                          <a:ea typeface="宋体" panose="02010600030101010101" pitchFamily="2" charset="-122"/>
                        </a:rPr>
                        <a:t>上升沿对</a:t>
                      </a:r>
                      <a:r>
                        <a:rPr lang="en-US" sz="1400" kern="100" dirty="0">
                          <a:effectLst/>
                          <a:latin typeface="宋体" panose="02010600030101010101" pitchFamily="2" charset="-122"/>
                          <a:ea typeface="宋体" panose="02010600030101010101" pitchFamily="2" charset="-122"/>
                        </a:rPr>
                        <a:t>RD1</a:t>
                      </a:r>
                      <a:r>
                        <a:rPr lang="zh-CN" sz="1400" kern="100" dirty="0">
                          <a:effectLst/>
                          <a:latin typeface="宋体" panose="02010600030101010101" pitchFamily="2" charset="-122"/>
                          <a:ea typeface="宋体" panose="02010600030101010101" pitchFamily="2" charset="-122"/>
                        </a:rPr>
                        <a:t>、</a:t>
                      </a:r>
                      <a:r>
                        <a:rPr lang="en-US" sz="1400" kern="100" dirty="0">
                          <a:effectLst/>
                          <a:latin typeface="宋体" panose="02010600030101010101" pitchFamily="2" charset="-122"/>
                          <a:ea typeface="宋体" panose="02010600030101010101" pitchFamily="2" charset="-122"/>
                        </a:rPr>
                        <a:t>RD0</a:t>
                      </a:r>
                      <a:r>
                        <a:rPr lang="zh-CN" sz="1400" kern="100" dirty="0">
                          <a:effectLst/>
                          <a:latin typeface="宋体" panose="02010600030101010101" pitchFamily="2" charset="-122"/>
                          <a:ea typeface="宋体" panose="02010600030101010101" pitchFamily="2" charset="-122"/>
                        </a:rPr>
                        <a:t>选中的寄存器进行写操作，将数据总线</a:t>
                      </a:r>
                      <a:r>
                        <a:rPr lang="en-US" sz="1400" kern="100" dirty="0">
                          <a:effectLst/>
                          <a:latin typeface="宋体" panose="02010600030101010101" pitchFamily="2" charset="-122"/>
                          <a:ea typeface="宋体" panose="02010600030101010101" pitchFamily="2" charset="-122"/>
                        </a:rPr>
                        <a:t>DBUS</a:t>
                      </a:r>
                      <a:r>
                        <a:rPr lang="zh-CN" sz="1400" kern="100" dirty="0">
                          <a:effectLst/>
                          <a:latin typeface="宋体" panose="02010600030101010101" pitchFamily="2" charset="-122"/>
                          <a:ea typeface="宋体" panose="02010600030101010101" pitchFamily="2" charset="-122"/>
                        </a:rPr>
                        <a:t>上的数</a:t>
                      </a:r>
                      <a:r>
                        <a:rPr lang="en-US" sz="1400" kern="100" dirty="0" smtClean="0">
                          <a:effectLst/>
                          <a:latin typeface="宋体" panose="02010600030101010101" pitchFamily="2" charset="-122"/>
                          <a:ea typeface="宋体" panose="02010600030101010101" pitchFamily="2" charset="-122"/>
                        </a:rPr>
                        <a:t>D7～D0</a:t>
                      </a:r>
                      <a:r>
                        <a:rPr lang="zh-CN" sz="1400" kern="100" dirty="0">
                          <a:effectLst/>
                          <a:latin typeface="宋体" panose="02010600030101010101" pitchFamily="2" charset="-122"/>
                          <a:ea typeface="宋体" panose="02010600030101010101" pitchFamily="2" charset="-122"/>
                        </a:rPr>
                        <a:t>写入选定的寄存器。</a:t>
                      </a:r>
                    </a:p>
                  </a:txBody>
                  <a:tcPr marT="0" marB="0" anchor="ctr"/>
                </a:tc>
                <a:extLst>
                  <a:ext uri="{0D108BD9-81ED-4DB2-BD59-A6C34878D82A}">
                    <a16:rowId xmlns:a16="http://schemas.microsoft.com/office/drawing/2014/main" val="10006"/>
                  </a:ext>
                </a:extLst>
              </a:tr>
              <a:tr h="728551">
                <a:tc>
                  <a:txBody>
                    <a:bodyPr/>
                    <a:lstStyle/>
                    <a:p>
                      <a:pPr algn="ctr">
                        <a:spcAft>
                          <a:spcPts val="0"/>
                        </a:spcAft>
                      </a:pPr>
                      <a:r>
                        <a:rPr lang="en-US" sz="1400" kern="100">
                          <a:effectLst/>
                          <a:latin typeface="宋体" panose="02010600030101010101" pitchFamily="2" charset="-122"/>
                          <a:ea typeface="宋体" panose="02010600030101010101" pitchFamily="2" charset="-122"/>
                        </a:rPr>
                        <a:t>ABUS</a:t>
                      </a:r>
                      <a:endParaRPr lang="zh-CN" sz="1400" kern="10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400" kern="100">
                          <a:effectLst/>
                          <a:latin typeface="宋体" panose="02010600030101010101" pitchFamily="2" charset="-122"/>
                          <a:ea typeface="宋体" panose="02010600030101010101" pitchFamily="2" charset="-122"/>
                        </a:rPr>
                        <a:t>=1</a:t>
                      </a:r>
                      <a:r>
                        <a:rPr lang="zh-CN" sz="1400" kern="100">
                          <a:effectLst/>
                          <a:latin typeface="宋体" panose="02010600030101010101" pitchFamily="2" charset="-122"/>
                          <a:ea typeface="宋体" panose="02010600030101010101" pitchFamily="2" charset="-122"/>
                        </a:rPr>
                        <a:t>时，将运算结果送数据总线</a:t>
                      </a:r>
                      <a:r>
                        <a:rPr lang="en-US" sz="1400" kern="100">
                          <a:effectLst/>
                          <a:latin typeface="宋体" panose="02010600030101010101" pitchFamily="2" charset="-122"/>
                          <a:ea typeface="宋体" panose="02010600030101010101" pitchFamily="2" charset="-122"/>
                        </a:rPr>
                        <a:t>DBUS</a:t>
                      </a:r>
                      <a:r>
                        <a:rPr lang="zh-CN" sz="1400" kern="100">
                          <a:effectLst/>
                          <a:latin typeface="宋体" panose="02010600030101010101" pitchFamily="2" charset="-122"/>
                          <a:ea typeface="宋体" panose="02010600030101010101" pitchFamily="2" charset="-122"/>
                        </a:rPr>
                        <a:t>，</a:t>
                      </a:r>
                    </a:p>
                    <a:p>
                      <a:pPr algn="just">
                        <a:spcAft>
                          <a:spcPts val="0"/>
                        </a:spcAft>
                      </a:pPr>
                      <a:r>
                        <a:rPr lang="en-US" sz="1400" kern="100">
                          <a:effectLst/>
                          <a:latin typeface="宋体" panose="02010600030101010101" pitchFamily="2" charset="-122"/>
                          <a:ea typeface="宋体" panose="02010600030101010101" pitchFamily="2" charset="-122"/>
                        </a:rPr>
                        <a:t>=0</a:t>
                      </a:r>
                      <a:r>
                        <a:rPr lang="zh-CN" sz="1400" kern="100">
                          <a:effectLst/>
                          <a:latin typeface="宋体" panose="02010600030101010101" pitchFamily="2" charset="-122"/>
                          <a:ea typeface="宋体" panose="02010600030101010101" pitchFamily="2" charset="-122"/>
                        </a:rPr>
                        <a:t>时，禁止运算结果送数据总线</a:t>
                      </a:r>
                      <a:r>
                        <a:rPr lang="en-US" sz="1400" kern="100">
                          <a:effectLst/>
                          <a:latin typeface="宋体" panose="02010600030101010101" pitchFamily="2" charset="-122"/>
                          <a:ea typeface="宋体" panose="02010600030101010101" pitchFamily="2" charset="-122"/>
                        </a:rPr>
                        <a:t>DBUS</a:t>
                      </a:r>
                      <a:r>
                        <a:rPr lang="zh-CN" sz="1400" kern="10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7"/>
                  </a:ext>
                </a:extLst>
              </a:tr>
              <a:tr h="728551">
                <a:tc>
                  <a:txBody>
                    <a:bodyPr/>
                    <a:lstStyle/>
                    <a:p>
                      <a:pPr algn="ctr">
                        <a:spcAft>
                          <a:spcPts val="0"/>
                        </a:spcAft>
                      </a:pPr>
                      <a:r>
                        <a:rPr lang="en-US" sz="1400" kern="100">
                          <a:effectLst/>
                          <a:latin typeface="宋体" panose="02010600030101010101" pitchFamily="2" charset="-122"/>
                          <a:ea typeface="宋体" panose="02010600030101010101" pitchFamily="2" charset="-122"/>
                        </a:rPr>
                        <a:t>SBUS</a:t>
                      </a:r>
                      <a:endParaRPr lang="zh-CN" sz="1400" kern="10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400" kern="100">
                          <a:effectLst/>
                          <a:latin typeface="宋体" panose="02010600030101010101" pitchFamily="2" charset="-122"/>
                          <a:ea typeface="宋体" panose="02010600030101010101" pitchFamily="2" charset="-122"/>
                        </a:rPr>
                        <a:t>=1</a:t>
                      </a:r>
                      <a:r>
                        <a:rPr lang="zh-CN" sz="1400" kern="100">
                          <a:effectLst/>
                          <a:latin typeface="宋体" panose="02010600030101010101" pitchFamily="2" charset="-122"/>
                          <a:ea typeface="宋体" panose="02010600030101010101" pitchFamily="2" charset="-122"/>
                        </a:rPr>
                        <a:t>时，将运算结果送数据总线</a:t>
                      </a:r>
                      <a:r>
                        <a:rPr lang="en-US" sz="1400" kern="100">
                          <a:effectLst/>
                          <a:latin typeface="宋体" panose="02010600030101010101" pitchFamily="2" charset="-122"/>
                          <a:ea typeface="宋体" panose="02010600030101010101" pitchFamily="2" charset="-122"/>
                        </a:rPr>
                        <a:t>DBUS</a:t>
                      </a:r>
                      <a:r>
                        <a:rPr lang="zh-CN" sz="1400" kern="100">
                          <a:effectLst/>
                          <a:latin typeface="宋体" panose="02010600030101010101" pitchFamily="2" charset="-122"/>
                          <a:ea typeface="宋体" panose="02010600030101010101" pitchFamily="2" charset="-122"/>
                        </a:rPr>
                        <a:t>，</a:t>
                      </a:r>
                    </a:p>
                    <a:p>
                      <a:pPr algn="just">
                        <a:spcAft>
                          <a:spcPts val="0"/>
                        </a:spcAft>
                      </a:pPr>
                      <a:r>
                        <a:rPr lang="en-US" sz="1400" kern="100">
                          <a:effectLst/>
                          <a:latin typeface="宋体" panose="02010600030101010101" pitchFamily="2" charset="-122"/>
                          <a:ea typeface="宋体" panose="02010600030101010101" pitchFamily="2" charset="-122"/>
                        </a:rPr>
                        <a:t>=0</a:t>
                      </a:r>
                      <a:r>
                        <a:rPr lang="zh-CN" sz="1400" kern="100">
                          <a:effectLst/>
                          <a:latin typeface="宋体" panose="02010600030101010101" pitchFamily="2" charset="-122"/>
                          <a:ea typeface="宋体" panose="02010600030101010101" pitchFamily="2" charset="-122"/>
                        </a:rPr>
                        <a:t>时，禁止运算结果送数据总线</a:t>
                      </a:r>
                      <a:r>
                        <a:rPr lang="en-US" sz="1400" kern="100">
                          <a:effectLst/>
                          <a:latin typeface="宋体" panose="02010600030101010101" pitchFamily="2" charset="-122"/>
                          <a:ea typeface="宋体" panose="02010600030101010101" pitchFamily="2" charset="-122"/>
                        </a:rPr>
                        <a:t>DBUS</a:t>
                      </a:r>
                      <a:r>
                        <a:rPr lang="zh-CN" sz="1400" kern="10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8"/>
                  </a:ext>
                </a:extLst>
              </a:tr>
              <a:tr h="364276">
                <a:tc>
                  <a:txBody>
                    <a:bodyPr/>
                    <a:lstStyle/>
                    <a:p>
                      <a:pPr algn="ctr">
                        <a:spcAft>
                          <a:spcPts val="0"/>
                        </a:spcAft>
                      </a:pPr>
                      <a:r>
                        <a:rPr lang="en-US" sz="1400" kern="100" dirty="0" smtClean="0">
                          <a:effectLst/>
                          <a:latin typeface="宋体" panose="02010600030101010101" pitchFamily="2" charset="-122"/>
                          <a:ea typeface="宋体" panose="02010600030101010101" pitchFamily="2" charset="-122"/>
                        </a:rPr>
                        <a:t>A7～A0</a:t>
                      </a:r>
                      <a:endParaRPr lang="zh-CN" sz="14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400" kern="100">
                          <a:effectLst/>
                          <a:latin typeface="宋体" panose="02010600030101010101" pitchFamily="2" charset="-122"/>
                          <a:ea typeface="宋体" panose="02010600030101010101" pitchFamily="2" charset="-122"/>
                        </a:rPr>
                        <a:t>送往</a:t>
                      </a:r>
                      <a:r>
                        <a:rPr lang="en-US" sz="1400" kern="100">
                          <a:effectLst/>
                          <a:latin typeface="宋体" panose="02010600030101010101" pitchFamily="2" charset="-122"/>
                          <a:ea typeface="宋体" panose="02010600030101010101" pitchFamily="2" charset="-122"/>
                        </a:rPr>
                        <a:t>ALU</a:t>
                      </a:r>
                      <a:r>
                        <a:rPr lang="zh-CN" sz="1400" kern="100">
                          <a:effectLst/>
                          <a:latin typeface="宋体" panose="02010600030101010101" pitchFamily="2" charset="-122"/>
                          <a:ea typeface="宋体" panose="02010600030101010101" pitchFamily="2" charset="-122"/>
                        </a:rPr>
                        <a:t>的</a:t>
                      </a:r>
                      <a:r>
                        <a:rPr lang="en-US" sz="1400" kern="100">
                          <a:effectLst/>
                          <a:latin typeface="宋体" panose="02010600030101010101" pitchFamily="2" charset="-122"/>
                          <a:ea typeface="宋体" panose="02010600030101010101" pitchFamily="2" charset="-122"/>
                        </a:rPr>
                        <a:t>A</a:t>
                      </a:r>
                      <a:r>
                        <a:rPr lang="zh-CN" sz="1400" kern="100">
                          <a:effectLst/>
                          <a:latin typeface="宋体" panose="02010600030101010101" pitchFamily="2" charset="-122"/>
                          <a:ea typeface="宋体" panose="02010600030101010101" pitchFamily="2" charset="-122"/>
                        </a:rPr>
                        <a:t>端口的数。</a:t>
                      </a:r>
                    </a:p>
                  </a:txBody>
                  <a:tcPr marT="0" marB="0"/>
                </a:tc>
                <a:extLst>
                  <a:ext uri="{0D108BD9-81ED-4DB2-BD59-A6C34878D82A}">
                    <a16:rowId xmlns:a16="http://schemas.microsoft.com/office/drawing/2014/main" val="10009"/>
                  </a:ext>
                </a:extLst>
              </a:tr>
              <a:tr h="364276">
                <a:tc>
                  <a:txBody>
                    <a:bodyPr/>
                    <a:lstStyle/>
                    <a:p>
                      <a:pPr algn="ctr">
                        <a:spcAft>
                          <a:spcPts val="0"/>
                        </a:spcAft>
                      </a:pPr>
                      <a:r>
                        <a:rPr lang="en-US" sz="1400" kern="100" dirty="0" smtClean="0">
                          <a:effectLst/>
                          <a:latin typeface="宋体" panose="02010600030101010101" pitchFamily="2" charset="-122"/>
                          <a:ea typeface="宋体" panose="02010600030101010101" pitchFamily="2" charset="-122"/>
                        </a:rPr>
                        <a:t>B7～B0</a:t>
                      </a:r>
                      <a:endParaRPr lang="zh-CN" sz="14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400" kern="100">
                          <a:effectLst/>
                          <a:latin typeface="宋体" panose="02010600030101010101" pitchFamily="2" charset="-122"/>
                          <a:ea typeface="宋体" panose="02010600030101010101" pitchFamily="2" charset="-122"/>
                        </a:rPr>
                        <a:t>送往</a:t>
                      </a:r>
                      <a:r>
                        <a:rPr lang="en-US" sz="1400" kern="100">
                          <a:effectLst/>
                          <a:latin typeface="宋体" panose="02010600030101010101" pitchFamily="2" charset="-122"/>
                          <a:ea typeface="宋体" panose="02010600030101010101" pitchFamily="2" charset="-122"/>
                        </a:rPr>
                        <a:t>ALU</a:t>
                      </a:r>
                      <a:r>
                        <a:rPr lang="zh-CN" sz="1400" kern="100">
                          <a:effectLst/>
                          <a:latin typeface="宋体" panose="02010600030101010101" pitchFamily="2" charset="-122"/>
                          <a:ea typeface="宋体" panose="02010600030101010101" pitchFamily="2" charset="-122"/>
                        </a:rPr>
                        <a:t>的</a:t>
                      </a:r>
                      <a:r>
                        <a:rPr lang="en-US" sz="1400" kern="100">
                          <a:effectLst/>
                          <a:latin typeface="宋体" panose="02010600030101010101" pitchFamily="2" charset="-122"/>
                          <a:ea typeface="宋体" panose="02010600030101010101" pitchFamily="2" charset="-122"/>
                        </a:rPr>
                        <a:t>B</a:t>
                      </a:r>
                      <a:r>
                        <a:rPr lang="zh-CN" sz="1400" kern="100">
                          <a:effectLst/>
                          <a:latin typeface="宋体" panose="02010600030101010101" pitchFamily="2" charset="-122"/>
                          <a:ea typeface="宋体" panose="02010600030101010101" pitchFamily="2" charset="-122"/>
                        </a:rPr>
                        <a:t>端口的数。</a:t>
                      </a:r>
                    </a:p>
                  </a:txBody>
                  <a:tcPr marT="0" marB="0"/>
                </a:tc>
                <a:extLst>
                  <a:ext uri="{0D108BD9-81ED-4DB2-BD59-A6C34878D82A}">
                    <a16:rowId xmlns:a16="http://schemas.microsoft.com/office/drawing/2014/main" val="10010"/>
                  </a:ext>
                </a:extLst>
              </a:tr>
              <a:tr h="364276">
                <a:tc>
                  <a:txBody>
                    <a:bodyPr/>
                    <a:lstStyle/>
                    <a:p>
                      <a:pPr algn="ctr">
                        <a:spcAft>
                          <a:spcPts val="0"/>
                        </a:spcAft>
                      </a:pPr>
                      <a:r>
                        <a:rPr lang="en-US" sz="1400" kern="100" dirty="0" smtClean="0">
                          <a:effectLst/>
                          <a:latin typeface="宋体" panose="02010600030101010101" pitchFamily="2" charset="-122"/>
                          <a:ea typeface="宋体" panose="02010600030101010101" pitchFamily="2" charset="-122"/>
                        </a:rPr>
                        <a:t>D7～D0</a:t>
                      </a:r>
                      <a:endParaRPr lang="zh-CN" sz="14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400" kern="100" dirty="0">
                          <a:effectLst/>
                          <a:latin typeface="宋体" panose="02010600030101010101" pitchFamily="2" charset="-122"/>
                          <a:ea typeface="宋体" panose="02010600030101010101" pitchFamily="2" charset="-122"/>
                        </a:rPr>
                        <a:t>数据总线</a:t>
                      </a:r>
                      <a:r>
                        <a:rPr lang="en-US" sz="1400" kern="100" dirty="0">
                          <a:effectLst/>
                          <a:latin typeface="宋体" panose="02010600030101010101" pitchFamily="2" charset="-122"/>
                          <a:ea typeface="宋体" panose="02010600030101010101" pitchFamily="2" charset="-122"/>
                        </a:rPr>
                        <a:t>DBUS</a:t>
                      </a:r>
                      <a:r>
                        <a:rPr lang="zh-CN" sz="1400" kern="100" dirty="0">
                          <a:effectLst/>
                          <a:latin typeface="宋体" panose="02010600030101010101" pitchFamily="2" charset="-122"/>
                          <a:ea typeface="宋体" panose="02010600030101010101" pitchFamily="2" charset="-122"/>
                        </a:rPr>
                        <a:t>上的</a:t>
                      </a:r>
                      <a:r>
                        <a:rPr lang="en-US" sz="1400" kern="100" dirty="0">
                          <a:effectLst/>
                          <a:latin typeface="宋体" panose="02010600030101010101" pitchFamily="2" charset="-122"/>
                          <a:ea typeface="宋体" panose="02010600030101010101" pitchFamily="2" charset="-122"/>
                        </a:rPr>
                        <a:t>8</a:t>
                      </a:r>
                      <a:r>
                        <a:rPr lang="zh-CN" sz="1400" kern="100" dirty="0">
                          <a:effectLst/>
                          <a:latin typeface="宋体" panose="02010600030101010101" pitchFamily="2" charset="-122"/>
                          <a:ea typeface="宋体" panose="02010600030101010101" pitchFamily="2" charset="-122"/>
                        </a:rPr>
                        <a:t>位数。</a:t>
                      </a:r>
                    </a:p>
                  </a:txBody>
                  <a:tcPr marT="0" marB="0"/>
                </a:tc>
                <a:extLst>
                  <a:ext uri="{0D108BD9-81ED-4DB2-BD59-A6C34878D82A}">
                    <a16:rowId xmlns:a16="http://schemas.microsoft.com/office/drawing/2014/main" val="10011"/>
                  </a:ext>
                </a:extLst>
              </a:tr>
            </a:tbl>
          </a:graphicData>
        </a:graphic>
      </p:graphicFrame>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85733675"/>
              </p:ext>
            </p:extLst>
          </p:nvPr>
        </p:nvGraphicFramePr>
        <p:xfrm>
          <a:off x="431373" y="332654"/>
          <a:ext cx="11329258" cy="6192694"/>
        </p:xfrm>
        <a:graphic>
          <a:graphicData uri="http://schemas.openxmlformats.org/drawingml/2006/table">
            <a:tbl>
              <a:tblPr firstRow="1" firstCol="1" bandRow="1">
                <a:tableStyleId>{5C22544A-7EE6-4342-B048-85BDC9FD1C3A}</a:tableStyleId>
              </a:tblPr>
              <a:tblGrid>
                <a:gridCol w="1728191">
                  <a:extLst>
                    <a:ext uri="{9D8B030D-6E8A-4147-A177-3AD203B41FA5}">
                      <a16:colId xmlns:a16="http://schemas.microsoft.com/office/drawing/2014/main" val="20000"/>
                    </a:ext>
                  </a:extLst>
                </a:gridCol>
                <a:gridCol w="9601067">
                  <a:extLst>
                    <a:ext uri="{9D8B030D-6E8A-4147-A177-3AD203B41FA5}">
                      <a16:colId xmlns:a16="http://schemas.microsoft.com/office/drawing/2014/main" val="20001"/>
                    </a:ext>
                  </a:extLst>
                </a:gridCol>
              </a:tblGrid>
              <a:tr h="774086">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MBUS</a:t>
                      </a:r>
                      <a:endParaRPr lang="zh-CN" sz="16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endParaRPr lang="en-US" sz="1600" kern="100" dirty="0" smtClean="0">
                        <a:effectLst/>
                        <a:latin typeface="宋体" panose="02010600030101010101" pitchFamily="2" charset="-122"/>
                        <a:ea typeface="宋体" panose="02010600030101010101" pitchFamily="2" charset="-122"/>
                      </a:endParaRPr>
                    </a:p>
                    <a:p>
                      <a:pPr algn="just">
                        <a:spcAft>
                          <a:spcPts val="0"/>
                        </a:spcAft>
                      </a:pPr>
                      <a:r>
                        <a:rPr lang="en-US" sz="1600" kern="100" dirty="0" smtClean="0">
                          <a:effectLst/>
                          <a:latin typeface="宋体" panose="02010600030101010101" pitchFamily="2" charset="-122"/>
                          <a:ea typeface="宋体" panose="02010600030101010101" pitchFamily="2" charset="-122"/>
                        </a:rPr>
                        <a:t>=</a:t>
                      </a: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时，将双端口</a:t>
                      </a:r>
                      <a:r>
                        <a:rPr lang="en-US" sz="1600" kern="100" dirty="0">
                          <a:effectLst/>
                          <a:latin typeface="宋体" panose="02010600030101010101" pitchFamily="2" charset="-122"/>
                          <a:ea typeface="宋体" panose="02010600030101010101" pitchFamily="2" charset="-122"/>
                        </a:rPr>
                        <a:t>RAM</a:t>
                      </a:r>
                      <a:r>
                        <a:rPr lang="zh-CN" sz="1600" kern="100" dirty="0">
                          <a:effectLst/>
                          <a:latin typeface="宋体" panose="02010600030101010101" pitchFamily="2" charset="-122"/>
                          <a:ea typeface="宋体" panose="02010600030101010101" pitchFamily="2" charset="-122"/>
                        </a:rPr>
                        <a:t>的左端口数据送到数据总线</a:t>
                      </a:r>
                      <a:r>
                        <a:rPr lang="en-US" sz="1600" kern="100" dirty="0">
                          <a:effectLst/>
                          <a:latin typeface="宋体" panose="02010600030101010101" pitchFamily="2" charset="-122"/>
                          <a:ea typeface="宋体" panose="02010600030101010101" pitchFamily="2" charset="-122"/>
                        </a:rPr>
                        <a:t>DBUS</a:t>
                      </a:r>
                      <a:r>
                        <a:rPr lang="zh-CN" sz="1600" kern="100" dirty="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0"/>
                  </a:ext>
                </a:extLst>
              </a:tr>
              <a:tr h="774086">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MEMW</a:t>
                      </a:r>
                      <a:endParaRPr lang="zh-CN" sz="16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时，在</a:t>
                      </a:r>
                      <a:r>
                        <a:rPr lang="en-US" sz="1600" kern="100" dirty="0">
                          <a:effectLst/>
                          <a:latin typeface="宋体" panose="02010600030101010101" pitchFamily="2" charset="-122"/>
                          <a:ea typeface="宋体" panose="02010600030101010101" pitchFamily="2" charset="-122"/>
                        </a:rPr>
                        <a:t>T2</a:t>
                      </a:r>
                      <a:r>
                        <a:rPr lang="zh-CN" sz="1600" kern="100" dirty="0">
                          <a:effectLst/>
                          <a:latin typeface="宋体" panose="02010600030101010101" pitchFamily="2" charset="-122"/>
                          <a:ea typeface="宋体" panose="02010600030101010101" pitchFamily="2" charset="-122"/>
                        </a:rPr>
                        <a:t>为</a:t>
                      </a: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期间将数据总线</a:t>
                      </a:r>
                      <a:r>
                        <a:rPr lang="en-US" sz="1600" kern="100" dirty="0">
                          <a:effectLst/>
                          <a:latin typeface="宋体" panose="02010600030101010101" pitchFamily="2" charset="-122"/>
                          <a:ea typeface="宋体" panose="02010600030101010101" pitchFamily="2" charset="-122"/>
                        </a:rPr>
                        <a:t>DBUS</a:t>
                      </a:r>
                      <a:r>
                        <a:rPr lang="zh-CN" sz="1600" kern="100" dirty="0">
                          <a:effectLst/>
                          <a:latin typeface="宋体" panose="02010600030101010101" pitchFamily="2" charset="-122"/>
                          <a:ea typeface="宋体" panose="02010600030101010101" pitchFamily="2" charset="-122"/>
                        </a:rPr>
                        <a:t>上的</a:t>
                      </a:r>
                      <a:r>
                        <a:rPr lang="en-US" sz="1600" kern="100" dirty="0" smtClean="0">
                          <a:effectLst/>
                          <a:latin typeface="宋体" panose="02010600030101010101" pitchFamily="2" charset="-122"/>
                          <a:ea typeface="宋体" panose="02010600030101010101" pitchFamily="2" charset="-122"/>
                        </a:rPr>
                        <a:t>D7～D0</a:t>
                      </a:r>
                      <a:r>
                        <a:rPr lang="zh-CN" sz="1600" kern="100" dirty="0">
                          <a:effectLst/>
                          <a:latin typeface="宋体" panose="02010600030101010101" pitchFamily="2" charset="-122"/>
                          <a:ea typeface="宋体" panose="02010600030101010101" pitchFamily="2" charset="-122"/>
                        </a:rPr>
                        <a:t>写入双端口</a:t>
                      </a:r>
                      <a:r>
                        <a:rPr lang="en-US" sz="1600" kern="100" dirty="0">
                          <a:effectLst/>
                          <a:latin typeface="宋体" panose="02010600030101010101" pitchFamily="2" charset="-122"/>
                          <a:ea typeface="宋体" panose="02010600030101010101" pitchFamily="2" charset="-122"/>
                        </a:rPr>
                        <a:t>RAM</a:t>
                      </a:r>
                      <a:r>
                        <a:rPr lang="zh-CN" sz="1600" kern="100" dirty="0" smtClean="0">
                          <a:effectLst/>
                          <a:latin typeface="宋体" panose="02010600030101010101" pitchFamily="2" charset="-122"/>
                          <a:ea typeface="宋体" panose="02010600030101010101" pitchFamily="2" charset="-122"/>
                        </a:rPr>
                        <a:t>，</a:t>
                      </a:r>
                      <a:endParaRPr lang="en-US" altLang="zh-CN" sz="1600" kern="100" dirty="0" smtClean="0">
                        <a:effectLst/>
                        <a:latin typeface="宋体" panose="02010600030101010101" pitchFamily="2" charset="-122"/>
                        <a:ea typeface="宋体" panose="02010600030101010101" pitchFamily="2" charset="-122"/>
                      </a:endParaRPr>
                    </a:p>
                    <a:p>
                      <a:pPr algn="just">
                        <a:spcAft>
                          <a:spcPts val="0"/>
                        </a:spcAft>
                      </a:pPr>
                      <a:r>
                        <a:rPr lang="zh-CN" sz="1600" kern="100" dirty="0" smtClean="0">
                          <a:effectLst/>
                          <a:latin typeface="宋体" panose="02010600030101010101" pitchFamily="2" charset="-122"/>
                          <a:ea typeface="宋体" panose="02010600030101010101" pitchFamily="2" charset="-122"/>
                        </a:rPr>
                        <a:t>写入</a:t>
                      </a:r>
                      <a:r>
                        <a:rPr lang="zh-CN" sz="1600" kern="100" dirty="0">
                          <a:effectLst/>
                          <a:latin typeface="宋体" panose="02010600030101010101" pitchFamily="2" charset="-122"/>
                          <a:ea typeface="宋体" panose="02010600030101010101" pitchFamily="2" charset="-122"/>
                        </a:rPr>
                        <a:t>的存储器单元由</a:t>
                      </a:r>
                      <a:r>
                        <a:rPr lang="en-US" sz="1600" kern="100" dirty="0">
                          <a:effectLst/>
                          <a:latin typeface="宋体" panose="02010600030101010101" pitchFamily="2" charset="-122"/>
                          <a:ea typeface="宋体" panose="02010600030101010101" pitchFamily="2" charset="-122"/>
                        </a:rPr>
                        <a:t>AR7~AR0</a:t>
                      </a:r>
                      <a:r>
                        <a:rPr lang="zh-CN" sz="1600" kern="100" dirty="0">
                          <a:effectLst/>
                          <a:latin typeface="宋体" panose="02010600030101010101" pitchFamily="2" charset="-122"/>
                          <a:ea typeface="宋体" panose="02010600030101010101" pitchFamily="2" charset="-122"/>
                        </a:rPr>
                        <a:t>指定。</a:t>
                      </a:r>
                    </a:p>
                  </a:txBody>
                  <a:tcPr marT="0" marB="0"/>
                </a:tc>
                <a:extLst>
                  <a:ext uri="{0D108BD9-81ED-4DB2-BD59-A6C34878D82A}">
                    <a16:rowId xmlns:a16="http://schemas.microsoft.com/office/drawing/2014/main" val="10001"/>
                  </a:ext>
                </a:extLst>
              </a:tr>
              <a:tr h="774086">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LPC</a:t>
                      </a:r>
                      <a:endParaRPr lang="zh-CN" sz="16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时，在</a:t>
                      </a:r>
                      <a:r>
                        <a:rPr lang="en-US" sz="1600" kern="100" dirty="0">
                          <a:effectLst/>
                          <a:latin typeface="宋体" panose="02010600030101010101" pitchFamily="2" charset="-122"/>
                          <a:ea typeface="宋体" panose="02010600030101010101" pitchFamily="2" charset="-122"/>
                        </a:rPr>
                        <a:t>T3</a:t>
                      </a:r>
                      <a:r>
                        <a:rPr lang="zh-CN" sz="1600" kern="100" dirty="0">
                          <a:effectLst/>
                          <a:latin typeface="宋体" panose="02010600030101010101" pitchFamily="2" charset="-122"/>
                          <a:ea typeface="宋体" panose="02010600030101010101" pitchFamily="2" charset="-122"/>
                        </a:rPr>
                        <a:t>的上升沿，将数据总线</a:t>
                      </a:r>
                      <a:r>
                        <a:rPr lang="en-US" sz="1600" kern="100" dirty="0">
                          <a:effectLst/>
                          <a:latin typeface="宋体" panose="02010600030101010101" pitchFamily="2" charset="-122"/>
                          <a:ea typeface="宋体" panose="02010600030101010101" pitchFamily="2" charset="-122"/>
                        </a:rPr>
                        <a:t>DBUS</a:t>
                      </a:r>
                      <a:r>
                        <a:rPr lang="zh-CN" sz="1600" kern="100" dirty="0">
                          <a:effectLst/>
                          <a:latin typeface="宋体" panose="02010600030101010101" pitchFamily="2" charset="-122"/>
                          <a:ea typeface="宋体" panose="02010600030101010101" pitchFamily="2" charset="-122"/>
                        </a:rPr>
                        <a:t>上的</a:t>
                      </a:r>
                      <a:r>
                        <a:rPr lang="en-US" sz="1600" kern="100" dirty="0" smtClean="0">
                          <a:effectLst/>
                          <a:latin typeface="宋体" panose="02010600030101010101" pitchFamily="2" charset="-122"/>
                          <a:ea typeface="宋体" panose="02010600030101010101" pitchFamily="2" charset="-122"/>
                        </a:rPr>
                        <a:t>D7～D0</a:t>
                      </a:r>
                      <a:r>
                        <a:rPr lang="zh-CN" sz="1600" kern="100" dirty="0">
                          <a:effectLst/>
                          <a:latin typeface="宋体" panose="02010600030101010101" pitchFamily="2" charset="-122"/>
                          <a:ea typeface="宋体" panose="02010600030101010101" pitchFamily="2" charset="-122"/>
                        </a:rPr>
                        <a:t>写入程序计数器</a:t>
                      </a:r>
                      <a:r>
                        <a:rPr lang="en-US" sz="1600" kern="100" dirty="0">
                          <a:effectLst/>
                          <a:latin typeface="宋体" panose="02010600030101010101" pitchFamily="2" charset="-122"/>
                          <a:ea typeface="宋体" panose="02010600030101010101" pitchFamily="2" charset="-122"/>
                        </a:rPr>
                        <a:t>PC</a:t>
                      </a:r>
                      <a:r>
                        <a:rPr lang="zh-CN" sz="1600" kern="100" dirty="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2"/>
                  </a:ext>
                </a:extLst>
              </a:tr>
              <a:tr h="387044">
                <a:tc>
                  <a:txBody>
                    <a:bodyPr/>
                    <a:lstStyle/>
                    <a:p>
                      <a:pPr algn="ctr">
                        <a:spcAft>
                          <a:spcPts val="0"/>
                        </a:spcAft>
                      </a:pPr>
                      <a:r>
                        <a:rPr lang="en-US" sz="1600" kern="100">
                          <a:effectLst/>
                          <a:latin typeface="宋体" panose="02010600030101010101" pitchFamily="2" charset="-122"/>
                          <a:ea typeface="宋体" panose="02010600030101010101" pitchFamily="2" charset="-122"/>
                        </a:rPr>
                        <a:t>PCINC</a:t>
                      </a:r>
                      <a:endParaRPr lang="zh-CN" sz="1600" kern="10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时，在</a:t>
                      </a:r>
                      <a:r>
                        <a:rPr lang="en-US" sz="1600" kern="100" dirty="0">
                          <a:effectLst/>
                          <a:latin typeface="宋体" panose="02010600030101010101" pitchFamily="2" charset="-122"/>
                          <a:ea typeface="宋体" panose="02010600030101010101" pitchFamily="2" charset="-122"/>
                        </a:rPr>
                        <a:t>T3</a:t>
                      </a:r>
                      <a:r>
                        <a:rPr lang="zh-CN" sz="1600" kern="100" dirty="0">
                          <a:effectLst/>
                          <a:latin typeface="宋体" panose="02010600030101010101" pitchFamily="2" charset="-122"/>
                          <a:ea typeface="宋体" panose="02010600030101010101" pitchFamily="2" charset="-122"/>
                        </a:rPr>
                        <a:t>的上升沿</a:t>
                      </a:r>
                      <a:r>
                        <a:rPr lang="en-US" sz="1600" kern="100" dirty="0">
                          <a:effectLst/>
                          <a:latin typeface="宋体" panose="02010600030101010101" pitchFamily="2" charset="-122"/>
                          <a:ea typeface="宋体" panose="02010600030101010101" pitchFamily="2" charset="-122"/>
                        </a:rPr>
                        <a:t>PC</a:t>
                      </a:r>
                      <a:r>
                        <a:rPr lang="zh-CN" sz="1600" kern="100" dirty="0">
                          <a:effectLst/>
                          <a:latin typeface="宋体" panose="02010600030101010101" pitchFamily="2" charset="-122"/>
                          <a:ea typeface="宋体" panose="02010600030101010101" pitchFamily="2" charset="-122"/>
                        </a:rPr>
                        <a:t>加</a:t>
                      </a: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3"/>
                  </a:ext>
                </a:extLst>
              </a:tr>
              <a:tr h="774086">
                <a:tc>
                  <a:txBody>
                    <a:bodyPr/>
                    <a:lstStyle/>
                    <a:p>
                      <a:pPr algn="ctr">
                        <a:spcAft>
                          <a:spcPts val="0"/>
                        </a:spcAft>
                      </a:pPr>
                      <a:r>
                        <a:rPr lang="en-US" sz="1600" kern="100">
                          <a:effectLst/>
                          <a:latin typeface="宋体" panose="02010600030101010101" pitchFamily="2" charset="-122"/>
                          <a:ea typeface="宋体" panose="02010600030101010101" pitchFamily="2" charset="-122"/>
                        </a:rPr>
                        <a:t>LAR</a:t>
                      </a:r>
                      <a:endParaRPr lang="zh-CN" sz="1600" kern="10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时，在</a:t>
                      </a:r>
                      <a:r>
                        <a:rPr lang="en-US" sz="1600" kern="100" dirty="0">
                          <a:effectLst/>
                          <a:latin typeface="宋体" panose="02010600030101010101" pitchFamily="2" charset="-122"/>
                          <a:ea typeface="宋体" panose="02010600030101010101" pitchFamily="2" charset="-122"/>
                        </a:rPr>
                        <a:t>T3</a:t>
                      </a:r>
                      <a:r>
                        <a:rPr lang="zh-CN" sz="1600" kern="100" dirty="0">
                          <a:effectLst/>
                          <a:latin typeface="宋体" panose="02010600030101010101" pitchFamily="2" charset="-122"/>
                          <a:ea typeface="宋体" panose="02010600030101010101" pitchFamily="2" charset="-122"/>
                        </a:rPr>
                        <a:t>的上升沿，将数据总线</a:t>
                      </a:r>
                      <a:r>
                        <a:rPr lang="en-US" sz="1600" kern="100" dirty="0">
                          <a:effectLst/>
                          <a:latin typeface="宋体" panose="02010600030101010101" pitchFamily="2" charset="-122"/>
                          <a:ea typeface="宋体" panose="02010600030101010101" pitchFamily="2" charset="-122"/>
                        </a:rPr>
                        <a:t>DBUS</a:t>
                      </a:r>
                      <a:r>
                        <a:rPr lang="zh-CN" sz="1600" kern="100" dirty="0">
                          <a:effectLst/>
                          <a:latin typeface="宋体" panose="02010600030101010101" pitchFamily="2" charset="-122"/>
                          <a:ea typeface="宋体" panose="02010600030101010101" pitchFamily="2" charset="-122"/>
                        </a:rPr>
                        <a:t>上的</a:t>
                      </a:r>
                      <a:r>
                        <a:rPr lang="en-US" sz="1600" kern="100" dirty="0" smtClean="0">
                          <a:effectLst/>
                          <a:latin typeface="宋体" panose="02010600030101010101" pitchFamily="2" charset="-122"/>
                          <a:ea typeface="宋体" panose="02010600030101010101" pitchFamily="2" charset="-122"/>
                        </a:rPr>
                        <a:t>D7～D0</a:t>
                      </a:r>
                      <a:r>
                        <a:rPr lang="zh-CN" sz="1600" kern="100" dirty="0">
                          <a:effectLst/>
                          <a:latin typeface="宋体" panose="02010600030101010101" pitchFamily="2" charset="-122"/>
                          <a:ea typeface="宋体" panose="02010600030101010101" pitchFamily="2" charset="-122"/>
                        </a:rPr>
                        <a:t>写入地址寄存器</a:t>
                      </a:r>
                      <a:r>
                        <a:rPr lang="en-US" sz="1600" kern="100" dirty="0">
                          <a:effectLst/>
                          <a:latin typeface="宋体" panose="02010600030101010101" pitchFamily="2" charset="-122"/>
                          <a:ea typeface="宋体" panose="02010600030101010101" pitchFamily="2" charset="-122"/>
                        </a:rPr>
                        <a:t>AR</a:t>
                      </a:r>
                      <a:r>
                        <a:rPr lang="zh-CN" sz="1600" kern="100" dirty="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4"/>
                  </a:ext>
                </a:extLst>
              </a:tr>
              <a:tr h="387044">
                <a:tc>
                  <a:txBody>
                    <a:bodyPr/>
                    <a:lstStyle/>
                    <a:p>
                      <a:pPr algn="ctr">
                        <a:spcAft>
                          <a:spcPts val="0"/>
                        </a:spcAft>
                      </a:pPr>
                      <a:r>
                        <a:rPr lang="en-US" sz="1600" kern="100">
                          <a:effectLst/>
                          <a:latin typeface="宋体" panose="02010600030101010101" pitchFamily="2" charset="-122"/>
                          <a:ea typeface="宋体" panose="02010600030101010101" pitchFamily="2" charset="-122"/>
                        </a:rPr>
                        <a:t>ARINC</a:t>
                      </a:r>
                      <a:endParaRPr lang="zh-CN" sz="1600" kern="10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时，在</a:t>
                      </a:r>
                      <a:r>
                        <a:rPr lang="en-US" sz="1600" kern="100" dirty="0">
                          <a:effectLst/>
                          <a:latin typeface="宋体" panose="02010600030101010101" pitchFamily="2" charset="-122"/>
                          <a:ea typeface="宋体" panose="02010600030101010101" pitchFamily="2" charset="-122"/>
                        </a:rPr>
                        <a:t>T3</a:t>
                      </a:r>
                      <a:r>
                        <a:rPr lang="zh-CN" sz="1600" kern="100" dirty="0">
                          <a:effectLst/>
                          <a:latin typeface="宋体" panose="02010600030101010101" pitchFamily="2" charset="-122"/>
                          <a:ea typeface="宋体" panose="02010600030101010101" pitchFamily="2" charset="-122"/>
                        </a:rPr>
                        <a:t>的上升沿，</a:t>
                      </a:r>
                      <a:r>
                        <a:rPr lang="en-US" sz="1600" kern="100" dirty="0">
                          <a:effectLst/>
                          <a:latin typeface="宋体" panose="02010600030101010101" pitchFamily="2" charset="-122"/>
                          <a:ea typeface="宋体" panose="02010600030101010101" pitchFamily="2" charset="-122"/>
                        </a:rPr>
                        <a:t>AR</a:t>
                      </a:r>
                      <a:r>
                        <a:rPr lang="zh-CN" sz="1600" kern="100" dirty="0">
                          <a:effectLst/>
                          <a:latin typeface="宋体" panose="02010600030101010101" pitchFamily="2" charset="-122"/>
                          <a:ea typeface="宋体" panose="02010600030101010101" pitchFamily="2" charset="-122"/>
                        </a:rPr>
                        <a:t>加</a:t>
                      </a: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5"/>
                  </a:ext>
                </a:extLst>
              </a:tr>
              <a:tr h="387044">
                <a:tc>
                  <a:txBody>
                    <a:bodyPr/>
                    <a:lstStyle/>
                    <a:p>
                      <a:pPr algn="ctr">
                        <a:spcAft>
                          <a:spcPts val="0"/>
                        </a:spcAft>
                      </a:pPr>
                      <a:r>
                        <a:rPr lang="en-US" sz="1600" kern="100">
                          <a:effectLst/>
                          <a:latin typeface="宋体" panose="02010600030101010101" pitchFamily="2" charset="-122"/>
                          <a:ea typeface="宋体" panose="02010600030101010101" pitchFamily="2" charset="-122"/>
                        </a:rPr>
                        <a:t>SBUS</a:t>
                      </a:r>
                      <a:endParaRPr lang="zh-CN" sz="1600" kern="10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时，数据开关</a:t>
                      </a:r>
                      <a:r>
                        <a:rPr lang="en-US" sz="1600" kern="100" dirty="0" smtClean="0">
                          <a:effectLst/>
                          <a:latin typeface="宋体" panose="02010600030101010101" pitchFamily="2" charset="-122"/>
                          <a:ea typeface="宋体" panose="02010600030101010101" pitchFamily="2" charset="-122"/>
                        </a:rPr>
                        <a:t>SD7～SD0</a:t>
                      </a:r>
                      <a:r>
                        <a:rPr lang="zh-CN" sz="1600" kern="100" dirty="0">
                          <a:effectLst/>
                          <a:latin typeface="宋体" panose="02010600030101010101" pitchFamily="2" charset="-122"/>
                          <a:ea typeface="宋体" panose="02010600030101010101" pitchFamily="2" charset="-122"/>
                        </a:rPr>
                        <a:t>的数送数据总线</a:t>
                      </a:r>
                      <a:r>
                        <a:rPr lang="en-US" sz="1600" kern="100" dirty="0">
                          <a:effectLst/>
                          <a:latin typeface="宋体" panose="02010600030101010101" pitchFamily="2" charset="-122"/>
                          <a:ea typeface="宋体" panose="02010600030101010101" pitchFamily="2" charset="-122"/>
                        </a:rPr>
                        <a:t>DBUS</a:t>
                      </a:r>
                      <a:r>
                        <a:rPr lang="zh-CN" sz="1600" kern="100" dirty="0">
                          <a:effectLst/>
                          <a:latin typeface="宋体" panose="02010600030101010101" pitchFamily="2" charset="-122"/>
                          <a:ea typeface="宋体" panose="02010600030101010101" pitchFamily="2" charset="-122"/>
                        </a:rPr>
                        <a:t>。</a:t>
                      </a:r>
                    </a:p>
                  </a:txBody>
                  <a:tcPr marT="0" marB="0"/>
                </a:tc>
                <a:extLst>
                  <a:ext uri="{0D108BD9-81ED-4DB2-BD59-A6C34878D82A}">
                    <a16:rowId xmlns:a16="http://schemas.microsoft.com/office/drawing/2014/main" val="10006"/>
                  </a:ext>
                </a:extLst>
              </a:tr>
              <a:tr h="387044">
                <a:tc>
                  <a:txBody>
                    <a:bodyPr/>
                    <a:lstStyle/>
                    <a:p>
                      <a:pPr algn="ctr">
                        <a:spcAft>
                          <a:spcPts val="0"/>
                        </a:spcAft>
                      </a:pPr>
                      <a:r>
                        <a:rPr lang="en-US" sz="1600" kern="100" dirty="0" smtClean="0">
                          <a:effectLst/>
                          <a:latin typeface="宋体" panose="02010600030101010101" pitchFamily="2" charset="-122"/>
                          <a:ea typeface="宋体" panose="02010600030101010101" pitchFamily="2" charset="-122"/>
                        </a:rPr>
                        <a:t>AR7～AR0</a:t>
                      </a:r>
                      <a:endParaRPr lang="zh-CN" sz="16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600" kern="100" dirty="0">
                          <a:effectLst/>
                          <a:latin typeface="宋体" panose="02010600030101010101" pitchFamily="2" charset="-122"/>
                          <a:ea typeface="宋体" panose="02010600030101010101" pitchFamily="2" charset="-122"/>
                        </a:rPr>
                        <a:t>双端口</a:t>
                      </a:r>
                      <a:r>
                        <a:rPr lang="en-US" sz="1600" kern="100" dirty="0">
                          <a:effectLst/>
                          <a:latin typeface="宋体" panose="02010600030101010101" pitchFamily="2" charset="-122"/>
                          <a:ea typeface="宋体" panose="02010600030101010101" pitchFamily="2" charset="-122"/>
                        </a:rPr>
                        <a:t>RAM</a:t>
                      </a:r>
                      <a:r>
                        <a:rPr lang="zh-CN" sz="1600" kern="100" dirty="0">
                          <a:effectLst/>
                          <a:latin typeface="宋体" panose="02010600030101010101" pitchFamily="2" charset="-122"/>
                          <a:ea typeface="宋体" panose="02010600030101010101" pitchFamily="2" charset="-122"/>
                        </a:rPr>
                        <a:t>左端口存储器地址。</a:t>
                      </a:r>
                    </a:p>
                  </a:txBody>
                  <a:tcPr marT="0" marB="0"/>
                </a:tc>
                <a:extLst>
                  <a:ext uri="{0D108BD9-81ED-4DB2-BD59-A6C34878D82A}">
                    <a16:rowId xmlns:a16="http://schemas.microsoft.com/office/drawing/2014/main" val="10007"/>
                  </a:ext>
                </a:extLst>
              </a:tr>
              <a:tr h="387044">
                <a:tc>
                  <a:txBody>
                    <a:bodyPr/>
                    <a:lstStyle/>
                    <a:p>
                      <a:pPr algn="ctr">
                        <a:spcAft>
                          <a:spcPts val="0"/>
                        </a:spcAft>
                      </a:pPr>
                      <a:r>
                        <a:rPr lang="en-US" sz="1600" kern="100" dirty="0" smtClean="0">
                          <a:effectLst/>
                          <a:latin typeface="宋体" panose="02010600030101010101" pitchFamily="2" charset="-122"/>
                          <a:ea typeface="宋体" panose="02010600030101010101" pitchFamily="2" charset="-122"/>
                        </a:rPr>
                        <a:t>PC7～PC0</a:t>
                      </a:r>
                      <a:endParaRPr lang="zh-CN" sz="16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600" kern="100" dirty="0">
                          <a:effectLst/>
                          <a:latin typeface="宋体" panose="02010600030101010101" pitchFamily="2" charset="-122"/>
                          <a:ea typeface="宋体" panose="02010600030101010101" pitchFamily="2" charset="-122"/>
                        </a:rPr>
                        <a:t>双端口</a:t>
                      </a:r>
                      <a:r>
                        <a:rPr lang="en-US" sz="1600" kern="100" dirty="0">
                          <a:effectLst/>
                          <a:latin typeface="宋体" panose="02010600030101010101" pitchFamily="2" charset="-122"/>
                          <a:ea typeface="宋体" panose="02010600030101010101" pitchFamily="2" charset="-122"/>
                        </a:rPr>
                        <a:t>RAM</a:t>
                      </a:r>
                      <a:r>
                        <a:rPr lang="zh-CN" sz="1600" kern="100" dirty="0">
                          <a:effectLst/>
                          <a:latin typeface="宋体" panose="02010600030101010101" pitchFamily="2" charset="-122"/>
                          <a:ea typeface="宋体" panose="02010600030101010101" pitchFamily="2" charset="-122"/>
                        </a:rPr>
                        <a:t>右端口存储器地址。</a:t>
                      </a:r>
                    </a:p>
                  </a:txBody>
                  <a:tcPr marT="0" marB="0"/>
                </a:tc>
                <a:extLst>
                  <a:ext uri="{0D108BD9-81ED-4DB2-BD59-A6C34878D82A}">
                    <a16:rowId xmlns:a16="http://schemas.microsoft.com/office/drawing/2014/main" val="10008"/>
                  </a:ext>
                </a:extLst>
              </a:tr>
              <a:tr h="387044">
                <a:tc>
                  <a:txBody>
                    <a:bodyPr/>
                    <a:lstStyle/>
                    <a:p>
                      <a:pPr algn="ctr">
                        <a:spcAft>
                          <a:spcPts val="0"/>
                        </a:spcAft>
                      </a:pPr>
                      <a:r>
                        <a:rPr lang="en-US" sz="1600" kern="100" dirty="0" smtClean="0">
                          <a:effectLst/>
                          <a:latin typeface="宋体" panose="02010600030101010101" pitchFamily="2" charset="-122"/>
                          <a:ea typeface="宋体" panose="02010600030101010101" pitchFamily="2" charset="-122"/>
                        </a:rPr>
                        <a:t>INS7～INS0</a:t>
                      </a:r>
                      <a:endParaRPr lang="zh-CN" sz="16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zh-CN" sz="1600" kern="100" dirty="0">
                          <a:effectLst/>
                          <a:latin typeface="宋体" panose="02010600030101010101" pitchFamily="2" charset="-122"/>
                          <a:ea typeface="宋体" panose="02010600030101010101" pitchFamily="2" charset="-122"/>
                        </a:rPr>
                        <a:t>从双端口</a:t>
                      </a:r>
                      <a:r>
                        <a:rPr lang="en-US" sz="1600" kern="100" dirty="0">
                          <a:effectLst/>
                          <a:latin typeface="宋体" panose="02010600030101010101" pitchFamily="2" charset="-122"/>
                          <a:ea typeface="宋体" panose="02010600030101010101" pitchFamily="2" charset="-122"/>
                        </a:rPr>
                        <a:t>RAM</a:t>
                      </a:r>
                      <a:r>
                        <a:rPr lang="zh-CN" sz="1600" kern="100" dirty="0">
                          <a:effectLst/>
                          <a:latin typeface="宋体" panose="02010600030101010101" pitchFamily="2" charset="-122"/>
                          <a:ea typeface="宋体" panose="02010600030101010101" pitchFamily="2" charset="-122"/>
                        </a:rPr>
                        <a:t>右端口读出的指令，本实验中作为数据使用。</a:t>
                      </a:r>
                    </a:p>
                  </a:txBody>
                  <a:tcPr marT="0" marB="0"/>
                </a:tc>
                <a:extLst>
                  <a:ext uri="{0D108BD9-81ED-4DB2-BD59-A6C34878D82A}">
                    <a16:rowId xmlns:a16="http://schemas.microsoft.com/office/drawing/2014/main" val="10009"/>
                  </a:ext>
                </a:extLst>
              </a:tr>
              <a:tr h="774086">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SETCTL</a:t>
                      </a:r>
                      <a:endParaRPr lang="zh-CN" sz="1600" kern="100" dirty="0">
                        <a:effectLst/>
                        <a:latin typeface="宋体" panose="02010600030101010101" pitchFamily="2" charset="-122"/>
                        <a:ea typeface="宋体" panose="02010600030101010101" pitchFamily="2" charset="-122"/>
                      </a:endParaRPr>
                    </a:p>
                  </a:txBody>
                  <a:tcPr marT="0" marB="0" anchor="ctr"/>
                </a:tc>
                <a:tc>
                  <a:txBody>
                    <a:bodyPr/>
                    <a:lstStyle/>
                    <a:p>
                      <a:pPr algn="just">
                        <a:spcAft>
                          <a:spcPts val="0"/>
                        </a:spcAft>
                      </a:pP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时，实验系统处于实验台状态。</a:t>
                      </a:r>
                    </a:p>
                    <a:p>
                      <a:pPr algn="just">
                        <a:spcAft>
                          <a:spcPts val="0"/>
                        </a:spcAft>
                      </a:pPr>
                      <a:r>
                        <a:rPr lang="en-US" sz="1600" kern="100" dirty="0">
                          <a:effectLst/>
                          <a:latin typeface="宋体" panose="02010600030101010101" pitchFamily="2" charset="-122"/>
                          <a:ea typeface="宋体" panose="02010600030101010101" pitchFamily="2" charset="-122"/>
                        </a:rPr>
                        <a:t>=0</a:t>
                      </a:r>
                      <a:r>
                        <a:rPr lang="zh-CN" sz="1600" kern="100" dirty="0">
                          <a:effectLst/>
                          <a:latin typeface="宋体" panose="02010600030101010101" pitchFamily="2" charset="-122"/>
                          <a:ea typeface="宋体" panose="02010600030101010101" pitchFamily="2" charset="-122"/>
                        </a:rPr>
                        <a:t>时，实验系统处于运行程序状态。</a:t>
                      </a:r>
                    </a:p>
                  </a:txBody>
                  <a:tcPr marT="0" marB="0"/>
                </a:tc>
                <a:extLst>
                  <a:ext uri="{0D108BD9-81ED-4DB2-BD59-A6C34878D82A}">
                    <a16:rowId xmlns:a16="http://schemas.microsoft.com/office/drawing/2014/main" val="10010"/>
                  </a:ext>
                </a:extLst>
              </a:tr>
            </a:tbl>
          </a:graphicData>
        </a:graphic>
      </p:graphicFrame>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8214360" cy="1569720"/>
            <a:chOff x="5872" y="4037"/>
            <a:chExt cx="12936" cy="2472"/>
          </a:xfrm>
        </p:grpSpPr>
        <p:sp>
          <p:nvSpPr>
            <p:cNvPr id="17" name="文本框 39"/>
            <p:cNvSpPr txBox="1"/>
            <p:nvPr/>
          </p:nvSpPr>
          <p:spPr>
            <a:xfrm>
              <a:off x="6039" y="4548"/>
              <a:ext cx="12769" cy="1309"/>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五、</a:t>
              </a:r>
              <a:r>
                <a:rPr lang="en-US" altLang="zh-CN" sz="4800" dirty="0" smtClean="0">
                  <a:latin typeface="Times New Roman" panose="02020603050405020304" pitchFamily="18" charset="0"/>
                  <a:ea typeface="微软雅黑" panose="020B0503020204020204" charset="-122"/>
                </a:rPr>
                <a:t>TEC-8</a:t>
              </a:r>
              <a:r>
                <a:rPr lang="zh-CN" altLang="en-US" sz="4800" dirty="0" smtClean="0">
                  <a:latin typeface="Times New Roman" panose="02020603050405020304" pitchFamily="18" charset="0"/>
                  <a:ea typeface="微软雅黑" panose="020B0503020204020204" charset="-122"/>
                </a:rPr>
                <a:t>数据通路实验任务</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8"/>
            <a:ext cx="10455722" cy="3785970"/>
            <a:chOff x="1543" y="2167"/>
            <a:chExt cx="15037" cy="4230"/>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任务</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1</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4230"/>
            </a:xfrm>
            <a:prstGeom prst="rect">
              <a:avLst/>
            </a:prstGeom>
            <a:noFill/>
          </p:spPr>
          <p:txBody>
            <a:bodyPr wrap="square" rtlCol="0">
              <a:spAutoFit/>
            </a:bodyPr>
            <a:lstStyle/>
            <a:p>
              <a:r>
                <a:rPr lang="zh-CN" altLang="en-US" sz="2400" dirty="0" smtClean="0"/>
                <a:t>在</a:t>
              </a:r>
              <a:r>
                <a:rPr lang="en-US" altLang="zh-CN" sz="2400" dirty="0" smtClean="0"/>
                <a:t>”</a:t>
              </a:r>
              <a:r>
                <a:rPr lang="zh-CN" altLang="en-US" sz="2400" dirty="0" smtClean="0"/>
                <a:t>独立</a:t>
              </a:r>
              <a:r>
                <a:rPr lang="en-US" altLang="zh-CN" sz="2400" dirty="0" smtClean="0"/>
                <a:t>”</a:t>
              </a:r>
              <a:r>
                <a:rPr lang="zh-CN" altLang="en-US" sz="2400" dirty="0" smtClean="0"/>
                <a:t>控制模式下完成</a:t>
              </a:r>
              <a:endParaRPr lang="en-US" altLang="zh-CN" sz="2400" dirty="0" smtClean="0"/>
            </a:p>
            <a:p>
              <a:pPr marL="457200" indent="-457200">
                <a:buAutoNum type="arabicParenBoth"/>
              </a:pPr>
              <a:r>
                <a:rPr lang="zh-CN" altLang="en-US" sz="2400" dirty="0" smtClean="0"/>
                <a:t>将数</a:t>
              </a:r>
              <a:r>
                <a:rPr lang="en-US" altLang="zh-CN" sz="2400" dirty="0" smtClean="0"/>
                <a:t>75H</a:t>
              </a:r>
              <a:r>
                <a:rPr lang="zh-CN" altLang="en-US" sz="2400" dirty="0" smtClean="0"/>
                <a:t>写到寄存器</a:t>
              </a:r>
              <a:r>
                <a:rPr lang="en-US" altLang="zh-CN" sz="2400" dirty="0" smtClean="0"/>
                <a:t>R0</a:t>
              </a:r>
              <a:r>
                <a:rPr lang="zh-CN" altLang="en-US" sz="2400" dirty="0" smtClean="0"/>
                <a:t>，数</a:t>
              </a:r>
              <a:r>
                <a:rPr lang="en-US" altLang="zh-CN" sz="2400" dirty="0" smtClean="0"/>
                <a:t>28H</a:t>
              </a:r>
              <a:r>
                <a:rPr lang="zh-CN" altLang="en-US" sz="2400" dirty="0" smtClean="0"/>
                <a:t>写道寄存器</a:t>
              </a:r>
              <a:r>
                <a:rPr lang="en-US" altLang="zh-CN" sz="2400" dirty="0" smtClean="0"/>
                <a:t>R1</a:t>
              </a:r>
              <a:r>
                <a:rPr lang="zh-CN" altLang="en-US" sz="2400" dirty="0" smtClean="0"/>
                <a:t>，数</a:t>
              </a:r>
              <a:r>
                <a:rPr lang="en-US" altLang="zh-CN" sz="2400" dirty="0" smtClean="0"/>
                <a:t>89H</a:t>
              </a:r>
              <a:r>
                <a:rPr lang="zh-CN" altLang="en-US" sz="2400" dirty="0" smtClean="0"/>
                <a:t>写到寄存器</a:t>
              </a:r>
              <a:r>
                <a:rPr lang="en-US" altLang="zh-CN" sz="2400" dirty="0" smtClean="0"/>
                <a:t>R2</a:t>
              </a:r>
              <a:r>
                <a:rPr lang="zh-CN" altLang="en-US" sz="2400" dirty="0" smtClean="0"/>
                <a:t>，</a:t>
              </a:r>
              <a:r>
                <a:rPr lang="zh-CN" altLang="en-US" sz="2400" dirty="0" smtClean="0">
                  <a:solidFill>
                    <a:srgbClr val="FF0000"/>
                  </a:solidFill>
                </a:rPr>
                <a:t>你的学号</a:t>
              </a:r>
              <a:r>
                <a:rPr lang="en-US" altLang="zh-CN" sz="2400" dirty="0" smtClean="0">
                  <a:solidFill>
                    <a:srgbClr val="FF0000"/>
                  </a:solidFill>
                </a:rPr>
                <a:t>XXH(</a:t>
              </a:r>
              <a:r>
                <a:rPr lang="zh-CN" altLang="en-US" sz="2400" dirty="0" smtClean="0">
                  <a:solidFill>
                    <a:srgbClr val="FF0000"/>
                  </a:solidFill>
                </a:rPr>
                <a:t>例如</a:t>
              </a:r>
              <a:r>
                <a:rPr lang="en-US" altLang="zh-CN" sz="2400" dirty="0" smtClean="0">
                  <a:solidFill>
                    <a:srgbClr val="FF0000"/>
                  </a:solidFill>
                </a:rPr>
                <a:t>32H)</a:t>
              </a:r>
              <a:r>
                <a:rPr lang="zh-CN" altLang="en-US" sz="2400" dirty="0" smtClean="0">
                  <a:solidFill>
                    <a:srgbClr val="FF0000"/>
                  </a:solidFill>
                </a:rPr>
                <a:t>写到寄存器</a:t>
              </a:r>
              <a:r>
                <a:rPr lang="en-US" altLang="zh-CN" sz="2400" dirty="0" smtClean="0">
                  <a:solidFill>
                    <a:srgbClr val="FF0000"/>
                  </a:solidFill>
                </a:rPr>
                <a:t>R3</a:t>
              </a:r>
              <a:r>
                <a:rPr lang="zh-CN" altLang="en-US" sz="2400" dirty="0" smtClean="0"/>
                <a:t>。 </a:t>
              </a:r>
              <a:endParaRPr lang="en-US" altLang="zh-CN" sz="2400" dirty="0" smtClean="0"/>
            </a:p>
            <a:p>
              <a:pPr marL="457200" indent="-457200">
                <a:buAutoNum type="arabicParenBoth"/>
              </a:pPr>
              <a:r>
                <a:rPr lang="zh-CN" altLang="en-US" sz="2400" dirty="0" smtClean="0"/>
                <a:t>将寄存器</a:t>
              </a:r>
              <a:r>
                <a:rPr lang="en-US" altLang="zh-CN" sz="2400" dirty="0" smtClean="0"/>
                <a:t>R0</a:t>
              </a:r>
              <a:r>
                <a:rPr lang="zh-CN" altLang="en-US" sz="2400" dirty="0" smtClean="0"/>
                <a:t>中的数写入存储器</a:t>
              </a:r>
              <a:r>
                <a:rPr lang="en-US" altLang="zh-CN" sz="2400" dirty="0" smtClean="0"/>
                <a:t>20H</a:t>
              </a:r>
              <a:r>
                <a:rPr lang="zh-CN" altLang="en-US" sz="2400" dirty="0" smtClean="0"/>
                <a:t>单元，将寄存器</a:t>
              </a:r>
              <a:r>
                <a:rPr lang="en-US" altLang="zh-CN" sz="2400" dirty="0" smtClean="0"/>
                <a:t>R1</a:t>
              </a:r>
              <a:r>
                <a:rPr lang="zh-CN" altLang="en-US" sz="2400" dirty="0" smtClean="0"/>
                <a:t>中的数写入存储器</a:t>
              </a:r>
              <a:r>
                <a:rPr lang="en-US" altLang="zh-CN" sz="2400" dirty="0" smtClean="0"/>
                <a:t>21H</a:t>
              </a:r>
              <a:r>
                <a:rPr lang="zh-CN" altLang="en-US" sz="2400" dirty="0" smtClean="0"/>
                <a:t>单元，将寄存器</a:t>
              </a:r>
              <a:r>
                <a:rPr lang="en-US" altLang="zh-CN" sz="2400" dirty="0" smtClean="0"/>
                <a:t>R2</a:t>
              </a:r>
              <a:r>
                <a:rPr lang="zh-CN" altLang="en-US" sz="2400" dirty="0" smtClean="0"/>
                <a:t>中的数写入存储器</a:t>
              </a:r>
              <a:r>
                <a:rPr lang="en-US" altLang="zh-CN" sz="2400" dirty="0" smtClean="0"/>
                <a:t>22H</a:t>
              </a:r>
              <a:r>
                <a:rPr lang="zh-CN" altLang="en-US" sz="2400" dirty="0" smtClean="0"/>
                <a:t>单元，将寄存器</a:t>
              </a:r>
              <a:r>
                <a:rPr lang="en-US" altLang="zh-CN" sz="2400" dirty="0" smtClean="0"/>
                <a:t>R3</a:t>
              </a:r>
              <a:r>
                <a:rPr lang="zh-CN" altLang="en-US" sz="2400" dirty="0" smtClean="0"/>
                <a:t>中的数写入存储器</a:t>
              </a:r>
              <a:r>
                <a:rPr lang="en-US" altLang="zh-CN" sz="2400" dirty="0" smtClean="0"/>
                <a:t>23H</a:t>
              </a:r>
              <a:r>
                <a:rPr lang="zh-CN" altLang="en-US" sz="2400" dirty="0" smtClean="0"/>
                <a:t>单元。 </a:t>
              </a:r>
              <a:endParaRPr lang="en-US" altLang="zh-CN" sz="2400" dirty="0" smtClean="0"/>
            </a:p>
            <a:p>
              <a:pPr marL="457200" indent="-457200">
                <a:buAutoNum type="arabicParenBoth"/>
              </a:pPr>
              <a:r>
                <a:rPr lang="zh-CN" altLang="en-US" sz="2400" dirty="0" smtClean="0"/>
                <a:t>从存储器</a:t>
              </a:r>
              <a:r>
                <a:rPr lang="en-US" altLang="zh-CN" sz="2400" dirty="0" smtClean="0"/>
                <a:t>20H</a:t>
              </a:r>
              <a:r>
                <a:rPr lang="zh-CN" altLang="en-US" sz="2400" dirty="0" smtClean="0"/>
                <a:t>单元读出数到寄存器</a:t>
              </a:r>
              <a:r>
                <a:rPr lang="en-US" altLang="zh-CN" sz="2400" dirty="0" smtClean="0"/>
                <a:t>R3</a:t>
              </a:r>
              <a:r>
                <a:rPr lang="zh-CN" altLang="en-US" sz="2400" dirty="0" smtClean="0"/>
                <a:t>，</a:t>
              </a:r>
              <a:r>
                <a:rPr lang="zh-CN" altLang="en-US" sz="2400" dirty="0"/>
                <a:t>从</a:t>
              </a:r>
              <a:r>
                <a:rPr lang="zh-CN" altLang="en-US" sz="2400" dirty="0" smtClean="0"/>
                <a:t>寄存器</a:t>
              </a:r>
              <a:r>
                <a:rPr lang="en-US" altLang="zh-CN" sz="2400" dirty="0" smtClean="0"/>
                <a:t>21H</a:t>
              </a:r>
              <a:r>
                <a:rPr lang="zh-CN" altLang="en-US" sz="2400" dirty="0" smtClean="0"/>
                <a:t>单元读出数</a:t>
              </a:r>
              <a:r>
                <a:rPr lang="zh-CN" altLang="en-US" sz="2400" dirty="0"/>
                <a:t>到寄存器</a:t>
              </a:r>
              <a:r>
                <a:rPr lang="en-US" altLang="zh-CN" sz="2400" dirty="0" smtClean="0"/>
                <a:t>R2</a:t>
              </a:r>
              <a:r>
                <a:rPr lang="zh-CN" altLang="en-US" sz="2400" dirty="0" smtClean="0"/>
                <a:t>，从存储器</a:t>
              </a:r>
              <a:r>
                <a:rPr lang="en-US" altLang="zh-CN" sz="2400" dirty="0" smtClean="0"/>
                <a:t>22H</a:t>
              </a:r>
              <a:r>
                <a:rPr lang="zh-CN" altLang="en-US" sz="2400" dirty="0" smtClean="0"/>
                <a:t>单元读出数</a:t>
              </a:r>
              <a:r>
                <a:rPr lang="zh-CN" altLang="en-US" sz="2400" dirty="0"/>
                <a:t>到</a:t>
              </a:r>
              <a:r>
                <a:rPr lang="zh-CN" altLang="en-US" sz="2400" dirty="0" smtClean="0"/>
                <a:t>寄存器</a:t>
              </a:r>
              <a:r>
                <a:rPr lang="en-US" altLang="zh-CN" sz="2400" dirty="0" smtClean="0"/>
                <a:t>R1</a:t>
              </a:r>
              <a:r>
                <a:rPr lang="zh-CN" altLang="en-US" sz="2400" dirty="0" smtClean="0"/>
                <a:t>，从存储器</a:t>
              </a:r>
              <a:r>
                <a:rPr lang="en-US" altLang="zh-CN" sz="2400" dirty="0" smtClean="0"/>
                <a:t>23H</a:t>
              </a:r>
              <a:r>
                <a:rPr lang="zh-CN" altLang="en-US" sz="2400" dirty="0" smtClean="0"/>
                <a:t>单元读出数</a:t>
              </a:r>
              <a:r>
                <a:rPr lang="zh-CN" altLang="en-US" sz="2400" dirty="0"/>
                <a:t>到</a:t>
              </a:r>
              <a:r>
                <a:rPr lang="zh-CN" altLang="en-US" sz="2400" dirty="0" smtClean="0"/>
                <a:t>寄存器</a:t>
              </a:r>
              <a:r>
                <a:rPr lang="en-US" altLang="zh-CN" sz="2400" dirty="0" smtClean="0"/>
                <a:t>R0</a:t>
              </a:r>
              <a:r>
                <a:rPr lang="zh-CN" altLang="en-US" sz="2400" dirty="0" smtClean="0"/>
                <a:t>。 </a:t>
              </a:r>
              <a:endParaRPr lang="en-US" altLang="zh-CN" sz="2400" dirty="0" smtClean="0"/>
            </a:p>
            <a:p>
              <a:pPr marL="457200" indent="-457200">
                <a:buAutoNum type="arabicParenBoth"/>
              </a:pPr>
              <a:r>
                <a:rPr lang="zh-CN" altLang="en-US" sz="2400" dirty="0" smtClean="0"/>
                <a:t>显示</a:t>
              </a:r>
              <a:r>
                <a:rPr lang="en-US" altLang="zh-CN" sz="2400" dirty="0" smtClean="0"/>
                <a:t>4</a:t>
              </a:r>
              <a:r>
                <a:rPr lang="zh-CN" altLang="en-US" sz="2400" dirty="0" smtClean="0"/>
                <a:t>个寄存器</a:t>
              </a:r>
              <a:r>
                <a:rPr lang="en-US" altLang="zh-CN" sz="2400" dirty="0" smtClean="0"/>
                <a:t>R0</a:t>
              </a:r>
              <a:r>
                <a:rPr lang="zh-CN" altLang="en-US" sz="2400" dirty="0" smtClean="0"/>
                <a:t>、</a:t>
              </a:r>
              <a:r>
                <a:rPr lang="en-US" altLang="zh-CN" sz="2400" dirty="0" smtClean="0"/>
                <a:t>R1</a:t>
              </a:r>
              <a:r>
                <a:rPr lang="zh-CN" altLang="en-US" sz="2400" dirty="0" smtClean="0"/>
                <a:t>、</a:t>
              </a:r>
              <a:r>
                <a:rPr lang="en-US" altLang="zh-CN" sz="2400" dirty="0" smtClean="0"/>
                <a:t>R2</a:t>
              </a:r>
              <a:r>
                <a:rPr lang="zh-CN" altLang="en-US" sz="2400" dirty="0" smtClean="0"/>
                <a:t>、</a:t>
              </a:r>
              <a:r>
                <a:rPr lang="en-US" altLang="zh-CN" sz="2400" dirty="0" smtClean="0"/>
                <a:t>R3</a:t>
              </a:r>
              <a:r>
                <a:rPr lang="zh-CN" altLang="en-US" sz="2400" dirty="0" smtClean="0"/>
                <a:t>的值，检查数据传送是否正确。 </a:t>
              </a:r>
              <a:endParaRPr lang="en-US" altLang="zh-CN" sz="2400" dirty="0" smtClean="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9906000" y="5162550"/>
            <a:ext cx="1701164" cy="1191260"/>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数据通路实验的主要任务</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455722" cy="3785971"/>
            <a:chOff x="1543" y="2167"/>
            <a:chExt cx="15037" cy="4230"/>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任务</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2</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4230"/>
            </a:xfrm>
            <a:prstGeom prst="rect">
              <a:avLst/>
            </a:prstGeom>
            <a:noFill/>
          </p:spPr>
          <p:txBody>
            <a:bodyPr wrap="square" rtlCol="0">
              <a:spAutoFit/>
            </a:bodyPr>
            <a:lstStyle/>
            <a:p>
              <a:r>
                <a:rPr lang="zh-CN" altLang="en-US" sz="2400" dirty="0" smtClean="0"/>
                <a:t>在</a:t>
              </a:r>
              <a:r>
                <a:rPr lang="en-US" altLang="zh-CN" sz="2400" dirty="0" smtClean="0"/>
                <a:t>”</a:t>
              </a:r>
              <a:r>
                <a:rPr lang="zh-CN" altLang="en-US" sz="2400" dirty="0" smtClean="0"/>
                <a:t>微程序</a:t>
              </a:r>
              <a:r>
                <a:rPr lang="en-US" altLang="zh-CN" sz="2400" dirty="0" smtClean="0"/>
                <a:t>”</a:t>
              </a:r>
              <a:r>
                <a:rPr lang="zh-CN" altLang="en-US" sz="2400" dirty="0" smtClean="0"/>
                <a:t>控制模式下完成</a:t>
              </a:r>
              <a:r>
                <a:rPr lang="en-US" altLang="zh-CN" sz="2400" dirty="0" smtClean="0"/>
                <a:t>(DP=1,SWC=1,SWB=1,SWA=1)</a:t>
              </a:r>
            </a:p>
            <a:p>
              <a:pPr marL="457200" indent="-457200">
                <a:buAutoNum type="arabicParenBoth"/>
              </a:pPr>
              <a:r>
                <a:rPr lang="zh-CN" altLang="en-US" sz="2400" dirty="0" smtClean="0"/>
                <a:t>将数</a:t>
              </a:r>
              <a:r>
                <a:rPr lang="en-US" altLang="zh-CN" sz="2400" dirty="0" smtClean="0"/>
                <a:t>75H</a:t>
              </a:r>
              <a:r>
                <a:rPr lang="zh-CN" altLang="en-US" sz="2400" dirty="0" smtClean="0"/>
                <a:t>写到寄存器</a:t>
              </a:r>
              <a:r>
                <a:rPr lang="en-US" altLang="zh-CN" sz="2400" dirty="0" smtClean="0"/>
                <a:t>R0</a:t>
              </a:r>
              <a:r>
                <a:rPr lang="zh-CN" altLang="en-US" sz="2400" dirty="0" smtClean="0"/>
                <a:t>，数</a:t>
              </a:r>
              <a:r>
                <a:rPr lang="en-US" altLang="zh-CN" sz="2400" dirty="0" smtClean="0"/>
                <a:t>28H</a:t>
              </a:r>
              <a:r>
                <a:rPr lang="zh-CN" altLang="en-US" sz="2400" dirty="0" smtClean="0"/>
                <a:t>写道寄存器</a:t>
              </a:r>
              <a:r>
                <a:rPr lang="en-US" altLang="zh-CN" sz="2400" dirty="0" smtClean="0"/>
                <a:t>R1</a:t>
              </a:r>
              <a:r>
                <a:rPr lang="zh-CN" altLang="en-US" sz="2400" dirty="0" smtClean="0"/>
                <a:t>，数</a:t>
              </a:r>
              <a:r>
                <a:rPr lang="en-US" altLang="zh-CN" sz="2400" dirty="0" smtClean="0"/>
                <a:t>89H</a:t>
              </a:r>
              <a:r>
                <a:rPr lang="zh-CN" altLang="en-US" sz="2400" dirty="0" smtClean="0"/>
                <a:t>写到寄存器</a:t>
              </a:r>
              <a:r>
                <a:rPr lang="en-US" altLang="zh-CN" sz="2400" dirty="0" smtClean="0"/>
                <a:t>R2</a:t>
              </a:r>
              <a:r>
                <a:rPr lang="zh-CN" altLang="en-US" sz="2400" dirty="0" smtClean="0"/>
                <a:t>，</a:t>
              </a:r>
              <a:r>
                <a:rPr lang="zh-CN" altLang="en-US" sz="2400" dirty="0" smtClean="0">
                  <a:solidFill>
                    <a:srgbClr val="FF0000"/>
                  </a:solidFill>
                </a:rPr>
                <a:t>你的学号</a:t>
              </a:r>
              <a:r>
                <a:rPr lang="en-US" altLang="zh-CN" sz="2400" dirty="0" smtClean="0">
                  <a:solidFill>
                    <a:srgbClr val="FF0000"/>
                  </a:solidFill>
                </a:rPr>
                <a:t>XXH</a:t>
              </a:r>
              <a:r>
                <a:rPr lang="zh-CN" altLang="en-US" sz="2400" dirty="0" smtClean="0">
                  <a:solidFill>
                    <a:srgbClr val="FF0000"/>
                  </a:solidFill>
                </a:rPr>
                <a:t>写到寄存器</a:t>
              </a:r>
              <a:r>
                <a:rPr lang="en-US" altLang="zh-CN" sz="2400" dirty="0" smtClean="0">
                  <a:solidFill>
                    <a:srgbClr val="FF0000"/>
                  </a:solidFill>
                </a:rPr>
                <a:t>R3</a:t>
              </a:r>
              <a:r>
                <a:rPr lang="zh-CN" altLang="en-US" sz="2400" dirty="0" smtClean="0"/>
                <a:t>。 </a:t>
              </a:r>
              <a:endParaRPr lang="en-US" altLang="zh-CN" sz="2400" dirty="0" smtClean="0"/>
            </a:p>
            <a:p>
              <a:pPr marL="457200" indent="-457200">
                <a:buAutoNum type="arabicParenBoth"/>
              </a:pPr>
              <a:r>
                <a:rPr lang="zh-CN" altLang="en-US" sz="2400" dirty="0" smtClean="0"/>
                <a:t>将寄存器</a:t>
              </a:r>
              <a:r>
                <a:rPr lang="en-US" altLang="zh-CN" sz="2400" dirty="0" smtClean="0"/>
                <a:t>R0</a:t>
              </a:r>
              <a:r>
                <a:rPr lang="zh-CN" altLang="en-US" sz="2400" dirty="0" smtClean="0"/>
                <a:t>中的数写入存储器</a:t>
              </a:r>
              <a:r>
                <a:rPr lang="en-US" altLang="zh-CN" sz="2400" dirty="0" smtClean="0"/>
                <a:t>20H</a:t>
              </a:r>
              <a:r>
                <a:rPr lang="zh-CN" altLang="en-US" sz="2400" dirty="0" smtClean="0"/>
                <a:t>单元，将寄存器</a:t>
              </a:r>
              <a:r>
                <a:rPr lang="en-US" altLang="zh-CN" sz="2400" dirty="0" smtClean="0"/>
                <a:t>R1</a:t>
              </a:r>
              <a:r>
                <a:rPr lang="zh-CN" altLang="en-US" sz="2400" dirty="0" smtClean="0"/>
                <a:t>中的数写入存储器</a:t>
              </a:r>
              <a:r>
                <a:rPr lang="en-US" altLang="zh-CN" sz="2400" dirty="0" smtClean="0"/>
                <a:t>21H</a:t>
              </a:r>
              <a:r>
                <a:rPr lang="zh-CN" altLang="en-US" sz="2400" dirty="0" smtClean="0"/>
                <a:t>单元，将寄存器</a:t>
              </a:r>
              <a:r>
                <a:rPr lang="en-US" altLang="zh-CN" sz="2400" dirty="0" smtClean="0"/>
                <a:t>R2</a:t>
              </a:r>
              <a:r>
                <a:rPr lang="zh-CN" altLang="en-US" sz="2400" dirty="0" smtClean="0"/>
                <a:t>中的数写入存储器</a:t>
              </a:r>
              <a:r>
                <a:rPr lang="en-US" altLang="zh-CN" sz="2400" dirty="0" smtClean="0"/>
                <a:t>22H</a:t>
              </a:r>
              <a:r>
                <a:rPr lang="zh-CN" altLang="en-US" sz="2400" dirty="0" smtClean="0"/>
                <a:t>单元，将寄存器</a:t>
              </a:r>
              <a:r>
                <a:rPr lang="en-US" altLang="zh-CN" sz="2400" dirty="0" smtClean="0"/>
                <a:t>R3</a:t>
              </a:r>
              <a:r>
                <a:rPr lang="zh-CN" altLang="en-US" sz="2400" dirty="0" smtClean="0"/>
                <a:t>中的数写入存储器</a:t>
              </a:r>
              <a:r>
                <a:rPr lang="en-US" altLang="zh-CN" sz="2400" dirty="0" smtClean="0"/>
                <a:t>23H</a:t>
              </a:r>
              <a:r>
                <a:rPr lang="zh-CN" altLang="en-US" sz="2400" dirty="0" smtClean="0"/>
                <a:t>单元。 </a:t>
              </a:r>
              <a:endParaRPr lang="en-US" altLang="zh-CN" sz="2400" dirty="0" smtClean="0"/>
            </a:p>
            <a:p>
              <a:pPr marL="457200" indent="-457200">
                <a:buAutoNum type="arabicParenBoth"/>
              </a:pPr>
              <a:r>
                <a:rPr lang="zh-CN" altLang="en-US" sz="2400" dirty="0" smtClean="0"/>
                <a:t>从存储器</a:t>
              </a:r>
              <a:r>
                <a:rPr lang="en-US" altLang="zh-CN" sz="2400" dirty="0" smtClean="0"/>
                <a:t>20H</a:t>
              </a:r>
              <a:r>
                <a:rPr lang="zh-CN" altLang="en-US" sz="2400" dirty="0" smtClean="0"/>
                <a:t>单元读出数到存储器</a:t>
              </a:r>
              <a:r>
                <a:rPr lang="en-US" altLang="zh-CN" sz="2400" dirty="0" smtClean="0"/>
                <a:t>R3</a:t>
              </a:r>
              <a:r>
                <a:rPr lang="zh-CN" altLang="en-US" sz="2400" dirty="0" smtClean="0"/>
                <a:t>，从存储器</a:t>
              </a:r>
              <a:r>
                <a:rPr lang="en-US" altLang="zh-CN" sz="2400" dirty="0" smtClean="0"/>
                <a:t>21H</a:t>
              </a:r>
              <a:r>
                <a:rPr lang="zh-CN" altLang="en-US" sz="2400" dirty="0" smtClean="0"/>
                <a:t>单元读出数到存储器</a:t>
              </a:r>
              <a:r>
                <a:rPr lang="en-US" altLang="zh-CN" sz="2400" dirty="0" smtClean="0"/>
                <a:t>R2</a:t>
              </a:r>
              <a:r>
                <a:rPr lang="zh-CN" altLang="en-US" sz="2400" dirty="0" smtClean="0"/>
                <a:t>，从存储器</a:t>
              </a:r>
              <a:r>
                <a:rPr lang="en-US" altLang="zh-CN" sz="2400" dirty="0" smtClean="0"/>
                <a:t>21H</a:t>
              </a:r>
              <a:r>
                <a:rPr lang="zh-CN" altLang="en-US" sz="2400" dirty="0" smtClean="0"/>
                <a:t>单元读出数到存储器</a:t>
              </a:r>
              <a:r>
                <a:rPr lang="en-US" altLang="zh-CN" sz="2400" dirty="0" smtClean="0"/>
                <a:t>R1</a:t>
              </a:r>
              <a:r>
                <a:rPr lang="zh-CN" altLang="en-US" sz="2400" dirty="0" smtClean="0"/>
                <a:t>，从存储器</a:t>
              </a:r>
              <a:r>
                <a:rPr lang="en-US" altLang="zh-CN" sz="2400" dirty="0" smtClean="0"/>
                <a:t>23H</a:t>
              </a:r>
              <a:r>
                <a:rPr lang="zh-CN" altLang="en-US" sz="2400" dirty="0" smtClean="0"/>
                <a:t>单元读出数到存储器</a:t>
              </a:r>
              <a:r>
                <a:rPr lang="en-US" altLang="zh-CN" sz="2400" dirty="0" smtClean="0"/>
                <a:t>R0</a:t>
              </a:r>
              <a:r>
                <a:rPr lang="zh-CN" altLang="en-US" sz="2400" dirty="0" smtClean="0"/>
                <a:t>。 </a:t>
              </a:r>
              <a:endParaRPr lang="en-US" altLang="zh-CN" sz="2400" dirty="0" smtClean="0"/>
            </a:p>
            <a:p>
              <a:pPr marL="457200" indent="-457200">
                <a:buAutoNum type="arabicParenBoth"/>
              </a:pPr>
              <a:r>
                <a:rPr lang="zh-CN" altLang="en-US" sz="2400" dirty="0" smtClean="0"/>
                <a:t>显示</a:t>
              </a:r>
              <a:r>
                <a:rPr lang="en-US" altLang="zh-CN" sz="2400" dirty="0" smtClean="0"/>
                <a:t>4</a:t>
              </a:r>
              <a:r>
                <a:rPr lang="zh-CN" altLang="en-US" sz="2400" dirty="0" smtClean="0"/>
                <a:t>个寄存器</a:t>
              </a:r>
              <a:r>
                <a:rPr lang="en-US" altLang="zh-CN" sz="2400" dirty="0" smtClean="0"/>
                <a:t>R0</a:t>
              </a:r>
              <a:r>
                <a:rPr lang="zh-CN" altLang="en-US" sz="2400" dirty="0" smtClean="0"/>
                <a:t>、</a:t>
              </a:r>
              <a:r>
                <a:rPr lang="en-US" altLang="zh-CN" sz="2400" dirty="0" smtClean="0"/>
                <a:t>R1</a:t>
              </a:r>
              <a:r>
                <a:rPr lang="zh-CN" altLang="en-US" sz="2400" dirty="0" smtClean="0"/>
                <a:t>、</a:t>
              </a:r>
              <a:r>
                <a:rPr lang="en-US" altLang="zh-CN" sz="2400" dirty="0" smtClean="0"/>
                <a:t>R2</a:t>
              </a:r>
              <a:r>
                <a:rPr lang="zh-CN" altLang="en-US" sz="2400" dirty="0" smtClean="0"/>
                <a:t>、</a:t>
              </a:r>
              <a:r>
                <a:rPr lang="en-US" altLang="zh-CN" sz="2400" dirty="0" smtClean="0"/>
                <a:t>R3</a:t>
              </a:r>
              <a:r>
                <a:rPr lang="zh-CN" altLang="en-US" sz="2400" dirty="0" smtClean="0"/>
                <a:t>的值，检查数据传送是否正确</a:t>
              </a:r>
              <a:endParaRPr lang="en-US" altLang="zh-CN" sz="2400" dirty="0" smtClean="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数据通路实验的主要任务</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571740" cy="1894205"/>
            <a:chOff x="5872" y="4037"/>
            <a:chExt cx="11924" cy="2983"/>
          </a:xfrm>
        </p:grpSpPr>
        <p:sp>
          <p:nvSpPr>
            <p:cNvPr id="17" name="文本框 39"/>
            <p:cNvSpPr txBox="1"/>
            <p:nvPr/>
          </p:nvSpPr>
          <p:spPr>
            <a:xfrm>
              <a:off x="6903" y="4548"/>
              <a:ext cx="10893" cy="2472"/>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六、微程序控制下的运算器工作过程的基本步骤</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17</a:t>
            </a:fld>
            <a:endParaRPr lang="zh-CN" altLang="en-US"/>
          </a:p>
        </p:txBody>
      </p:sp>
      <p:sp>
        <p:nvSpPr>
          <p:cNvPr id="3" name="内容占位符 2"/>
          <p:cNvSpPr>
            <a:spLocks noGrp="1"/>
          </p:cNvSpPr>
          <p:nvPr>
            <p:ph sz="quarter" idx="13"/>
          </p:nvPr>
        </p:nvSpPr>
        <p:spPr/>
        <p:txBody>
          <a:bodyPr/>
          <a:lstStyle/>
          <a:p>
            <a:r>
              <a:rPr lang="en-US" dirty="0" smtClean="0"/>
              <a:t>TEC-8</a:t>
            </a:r>
            <a:r>
              <a:rPr lang="zh-CN" altLang="en-US" dirty="0" smtClean="0"/>
              <a:t>将运算器功能测试相关步骤</a:t>
            </a:r>
            <a:r>
              <a:rPr lang="en-US" dirty="0" smtClean="0"/>
              <a:t>“</a:t>
            </a:r>
            <a:r>
              <a:rPr lang="zh-CN" altLang="en-US" dirty="0" smtClean="0"/>
              <a:t>固化</a:t>
            </a:r>
            <a:r>
              <a:rPr lang="en-US" dirty="0" smtClean="0"/>
              <a:t>”</a:t>
            </a:r>
            <a:r>
              <a:rPr lang="zh-CN" altLang="en-US" dirty="0" smtClean="0"/>
              <a:t>，并通过微程序控制方式将各个环节所需操作控制信号写成微代码存放于控存中，只需将模型机设置成</a:t>
            </a:r>
            <a:r>
              <a:rPr lang="en-US" dirty="0" smtClean="0"/>
              <a:t>“</a:t>
            </a:r>
            <a:r>
              <a:rPr lang="zh-CN" altLang="en-US" dirty="0" smtClean="0"/>
              <a:t>微程序</a:t>
            </a:r>
            <a:r>
              <a:rPr lang="en-US" dirty="0" smtClean="0"/>
              <a:t>”</a:t>
            </a:r>
            <a:r>
              <a:rPr lang="zh-CN" altLang="en-US" dirty="0" smtClean="0"/>
              <a:t>控制</a:t>
            </a:r>
            <a:r>
              <a:rPr lang="zh-CN" altLang="en-US" dirty="0" smtClean="0">
                <a:latin typeface="+mn-ea"/>
              </a:rPr>
              <a:t>方式，</a:t>
            </a:r>
            <a:r>
              <a:rPr lang="zh-CN" altLang="en-US" kern="100" dirty="0" smtClean="0">
                <a:latin typeface="+mn-ea"/>
              </a:rPr>
              <a:t>设置功能开关为</a:t>
            </a:r>
            <a:r>
              <a:rPr lang="en-US" kern="100" dirty="0" smtClean="0">
                <a:latin typeface="+mn-ea"/>
              </a:rPr>
              <a:t>1111</a:t>
            </a:r>
            <a:r>
              <a:rPr lang="zh-CN" altLang="en-US" kern="100" dirty="0" smtClean="0">
                <a:latin typeface="+mn-ea"/>
              </a:rPr>
              <a:t>、系统复位</a:t>
            </a:r>
            <a:r>
              <a:rPr lang="zh-CN" altLang="en-US" dirty="0" smtClean="0"/>
              <a:t>，即可根据微操作控制信号进行相关操作，并完成本实验项目。设置数据通路实验模式 按复位按钮</a:t>
            </a:r>
            <a:r>
              <a:rPr lang="en-US" altLang="zh-CN" dirty="0" smtClean="0"/>
              <a:t>CLR</a:t>
            </a:r>
            <a:r>
              <a:rPr lang="zh-CN" altLang="en-US" dirty="0" smtClean="0"/>
              <a:t>，使</a:t>
            </a:r>
            <a:r>
              <a:rPr lang="en-US" altLang="zh-CN" dirty="0" smtClean="0"/>
              <a:t>TEC-8</a:t>
            </a:r>
            <a:r>
              <a:rPr lang="zh-CN" altLang="en-US" dirty="0" smtClean="0"/>
              <a:t>实验系统复位。指示灯</a:t>
            </a:r>
            <a:r>
              <a:rPr lang="en-US" altLang="zh-CN" dirty="0" smtClean="0"/>
              <a:t>μA5</a:t>
            </a:r>
            <a:r>
              <a:rPr lang="zh-CN" altLang="en-US" dirty="0" smtClean="0"/>
              <a:t>～</a:t>
            </a:r>
            <a:r>
              <a:rPr lang="en-US" altLang="zh-CN" dirty="0" smtClean="0"/>
              <a:t>μA0</a:t>
            </a:r>
            <a:r>
              <a:rPr lang="zh-CN" altLang="en-US" dirty="0" smtClean="0"/>
              <a:t>显示</a:t>
            </a:r>
            <a:r>
              <a:rPr lang="en-US" altLang="zh-CN" dirty="0" smtClean="0"/>
              <a:t>00H</a:t>
            </a:r>
            <a:r>
              <a:rPr lang="zh-CN" altLang="en-US" dirty="0" smtClean="0"/>
              <a:t>。将操作模式开关设臵为</a:t>
            </a:r>
            <a:r>
              <a:rPr lang="en-US" altLang="zh-CN" dirty="0" smtClean="0"/>
              <a:t>SWC=1</a:t>
            </a:r>
            <a:r>
              <a:rPr lang="zh-CN" altLang="en-US" dirty="0" smtClean="0"/>
              <a:t>、</a:t>
            </a:r>
            <a:r>
              <a:rPr lang="en-US" altLang="zh-CN" dirty="0" smtClean="0"/>
              <a:t>SWB=1</a:t>
            </a:r>
            <a:r>
              <a:rPr lang="zh-CN" altLang="en-US" dirty="0" smtClean="0"/>
              <a:t>、</a:t>
            </a:r>
            <a:r>
              <a:rPr lang="en-US" altLang="zh-CN" dirty="0" smtClean="0"/>
              <a:t>SWA=1</a:t>
            </a:r>
            <a:r>
              <a:rPr lang="zh-CN" altLang="en-US" dirty="0" smtClean="0"/>
              <a:t>，准备进入数据通路实验。 按一次</a:t>
            </a:r>
            <a:r>
              <a:rPr lang="en-US" altLang="zh-CN" dirty="0" smtClean="0"/>
              <a:t>QD</a:t>
            </a:r>
            <a:r>
              <a:rPr lang="zh-CN" altLang="en-US" dirty="0" smtClean="0"/>
              <a:t>按钮，进入数据通路实验。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39250901"/>
              </p:ext>
            </p:extLst>
          </p:nvPr>
        </p:nvGraphicFramePr>
        <p:xfrm>
          <a:off x="431375" y="320075"/>
          <a:ext cx="11329254" cy="6309755"/>
        </p:xfrm>
        <a:graphic>
          <a:graphicData uri="http://schemas.openxmlformats.org/drawingml/2006/table">
            <a:tbl>
              <a:tblPr>
                <a:tableStyleId>{5C22544A-7EE6-4342-B048-85BDC9FD1C3A}</a:tableStyleId>
              </a:tblPr>
              <a:tblGrid>
                <a:gridCol w="1647363">
                  <a:extLst>
                    <a:ext uri="{9D8B030D-6E8A-4147-A177-3AD203B41FA5}">
                      <a16:colId xmlns:a16="http://schemas.microsoft.com/office/drawing/2014/main" val="20000"/>
                    </a:ext>
                  </a:extLst>
                </a:gridCol>
                <a:gridCol w="669640">
                  <a:extLst>
                    <a:ext uri="{9D8B030D-6E8A-4147-A177-3AD203B41FA5}">
                      <a16:colId xmlns:a16="http://schemas.microsoft.com/office/drawing/2014/main" val="20001"/>
                    </a:ext>
                  </a:extLst>
                </a:gridCol>
                <a:gridCol w="530132">
                  <a:extLst>
                    <a:ext uri="{9D8B030D-6E8A-4147-A177-3AD203B41FA5}">
                      <a16:colId xmlns:a16="http://schemas.microsoft.com/office/drawing/2014/main" val="20002"/>
                    </a:ext>
                  </a:extLst>
                </a:gridCol>
                <a:gridCol w="530132">
                  <a:extLst>
                    <a:ext uri="{9D8B030D-6E8A-4147-A177-3AD203B41FA5}">
                      <a16:colId xmlns:a16="http://schemas.microsoft.com/office/drawing/2014/main" val="20003"/>
                    </a:ext>
                  </a:extLst>
                </a:gridCol>
                <a:gridCol w="547571">
                  <a:extLst>
                    <a:ext uri="{9D8B030D-6E8A-4147-A177-3AD203B41FA5}">
                      <a16:colId xmlns:a16="http://schemas.microsoft.com/office/drawing/2014/main" val="20004"/>
                    </a:ext>
                  </a:extLst>
                </a:gridCol>
                <a:gridCol w="547571">
                  <a:extLst>
                    <a:ext uri="{9D8B030D-6E8A-4147-A177-3AD203B41FA5}">
                      <a16:colId xmlns:a16="http://schemas.microsoft.com/office/drawing/2014/main" val="20005"/>
                    </a:ext>
                  </a:extLst>
                </a:gridCol>
                <a:gridCol w="547571">
                  <a:extLst>
                    <a:ext uri="{9D8B030D-6E8A-4147-A177-3AD203B41FA5}">
                      <a16:colId xmlns:a16="http://schemas.microsoft.com/office/drawing/2014/main" val="20006"/>
                    </a:ext>
                  </a:extLst>
                </a:gridCol>
                <a:gridCol w="547571">
                  <a:extLst>
                    <a:ext uri="{9D8B030D-6E8A-4147-A177-3AD203B41FA5}">
                      <a16:colId xmlns:a16="http://schemas.microsoft.com/office/drawing/2014/main" val="20007"/>
                    </a:ext>
                  </a:extLst>
                </a:gridCol>
                <a:gridCol w="547571">
                  <a:extLst>
                    <a:ext uri="{9D8B030D-6E8A-4147-A177-3AD203B41FA5}">
                      <a16:colId xmlns:a16="http://schemas.microsoft.com/office/drawing/2014/main" val="20008"/>
                    </a:ext>
                  </a:extLst>
                </a:gridCol>
                <a:gridCol w="547571">
                  <a:extLst>
                    <a:ext uri="{9D8B030D-6E8A-4147-A177-3AD203B41FA5}">
                      <a16:colId xmlns:a16="http://schemas.microsoft.com/office/drawing/2014/main" val="20009"/>
                    </a:ext>
                  </a:extLst>
                </a:gridCol>
                <a:gridCol w="547571">
                  <a:extLst>
                    <a:ext uri="{9D8B030D-6E8A-4147-A177-3AD203B41FA5}">
                      <a16:colId xmlns:a16="http://schemas.microsoft.com/office/drawing/2014/main" val="20010"/>
                    </a:ext>
                  </a:extLst>
                </a:gridCol>
                <a:gridCol w="547571">
                  <a:extLst>
                    <a:ext uri="{9D8B030D-6E8A-4147-A177-3AD203B41FA5}">
                      <a16:colId xmlns:a16="http://schemas.microsoft.com/office/drawing/2014/main" val="20011"/>
                    </a:ext>
                  </a:extLst>
                </a:gridCol>
                <a:gridCol w="530132">
                  <a:extLst>
                    <a:ext uri="{9D8B030D-6E8A-4147-A177-3AD203B41FA5}">
                      <a16:colId xmlns:a16="http://schemas.microsoft.com/office/drawing/2014/main" val="20012"/>
                    </a:ext>
                  </a:extLst>
                </a:gridCol>
                <a:gridCol w="3041287">
                  <a:extLst>
                    <a:ext uri="{9D8B030D-6E8A-4147-A177-3AD203B41FA5}">
                      <a16:colId xmlns:a16="http://schemas.microsoft.com/office/drawing/2014/main" val="20013"/>
                    </a:ext>
                  </a:extLst>
                </a:gridCol>
              </a:tblGrid>
              <a:tr h="554948">
                <a:tc>
                  <a:txBody>
                    <a:bodyPr/>
                    <a:lstStyle/>
                    <a:p>
                      <a:pPr algn="ctr">
                        <a:lnSpc>
                          <a:spcPct val="150000"/>
                        </a:lnSpc>
                        <a:spcAft>
                          <a:spcPts val="0"/>
                        </a:spcAft>
                      </a:pPr>
                      <a:r>
                        <a:rPr lang="zh-CN" sz="1400" kern="100" dirty="0">
                          <a:effectLst/>
                          <a:latin typeface="宋体" panose="02010600030101010101" pitchFamily="2" charset="-122"/>
                          <a:ea typeface="宋体" panose="02010600030101010101" pitchFamily="2" charset="-122"/>
                        </a:rPr>
                        <a:t>动作</a:t>
                      </a: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µA</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SD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dirty="0">
                          <a:effectLst/>
                          <a:latin typeface="宋体" panose="02010600030101010101" pitchFamily="2" charset="-122"/>
                          <a:ea typeface="宋体" panose="02010600030101010101" pitchFamily="2" charset="-122"/>
                        </a:rPr>
                        <a:t>D</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A</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B</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PC</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AR</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INS</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R0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R1</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R2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R3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功能</a:t>
                      </a:r>
                    </a:p>
                  </a:txBody>
                  <a:tcPr marL="77552" marR="77552" marT="0" marB="0" anchor="ctr"/>
                </a:tc>
                <a:extLst>
                  <a:ext uri="{0D108BD9-81ED-4DB2-BD59-A6C34878D82A}">
                    <a16:rowId xmlns:a16="http://schemas.microsoft.com/office/drawing/2014/main" val="10000"/>
                  </a:ext>
                </a:extLst>
              </a:tr>
              <a:tr h="215551">
                <a:tc>
                  <a:txBody>
                    <a:bodyPr/>
                    <a:lstStyle/>
                    <a:p>
                      <a:pPr algn="ctr">
                        <a:lnSpc>
                          <a:spcPct val="150000"/>
                        </a:lnSpc>
                        <a:spcAft>
                          <a:spcPts val="0"/>
                        </a:spcAft>
                      </a:pPr>
                      <a:r>
                        <a:rPr lang="zh-CN" sz="1400" kern="100" dirty="0">
                          <a:effectLst/>
                          <a:latin typeface="宋体" panose="02010600030101010101" pitchFamily="2" charset="-122"/>
                          <a:ea typeface="宋体" panose="02010600030101010101" pitchFamily="2" charset="-122"/>
                        </a:rPr>
                        <a:t>按一次</a:t>
                      </a:r>
                      <a:r>
                        <a:rPr lang="en-US" sz="1400" kern="100" dirty="0">
                          <a:effectLst/>
                          <a:latin typeface="宋体" panose="02010600030101010101" pitchFamily="2" charset="-122"/>
                          <a:ea typeface="宋体" panose="02010600030101010101" pitchFamily="2" charset="-122"/>
                        </a:rPr>
                        <a:t>CLR</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00</a:t>
                      </a:r>
                      <a:endParaRPr lang="zh-CN" sz="1400" kern="100">
                        <a:effectLst/>
                        <a:latin typeface="宋体" panose="02010600030101010101" pitchFamily="2" charset="-122"/>
                        <a:ea typeface="宋体" panose="02010600030101010101" pitchFamily="2" charset="-122"/>
                      </a:endParaRPr>
                    </a:p>
                  </a:txBody>
                  <a:tcPr marL="77552" marR="77552" marT="0" marB="0" anchor="ctr"/>
                </a:tc>
                <a:tc gridSpan="12">
                  <a:txBody>
                    <a:bodyPr/>
                    <a:lstStyle/>
                    <a:p>
                      <a:pPr indent="609600" algn="ctr">
                        <a:lnSpc>
                          <a:spcPct val="150000"/>
                        </a:lnSpc>
                        <a:spcAft>
                          <a:spcPts val="0"/>
                        </a:spcAft>
                      </a:pPr>
                      <a:r>
                        <a:rPr lang="zh-CN" sz="1400" kern="100" dirty="0">
                          <a:effectLst/>
                          <a:latin typeface="宋体" panose="02010600030101010101" pitchFamily="2" charset="-122"/>
                          <a:ea typeface="宋体" panose="02010600030101010101" pitchFamily="2" charset="-122"/>
                        </a:rPr>
                        <a:t>设置功能开关为</a:t>
                      </a:r>
                      <a:r>
                        <a:rPr lang="en-US" sz="1400" kern="100" dirty="0">
                          <a:effectLst/>
                          <a:latin typeface="宋体" panose="02010600030101010101" pitchFamily="2" charset="-122"/>
                          <a:ea typeface="宋体" panose="02010600030101010101" pitchFamily="2" charset="-122"/>
                        </a:rPr>
                        <a:t>1111</a:t>
                      </a:r>
                      <a:r>
                        <a:rPr lang="zh-CN" sz="1400" kern="100" dirty="0">
                          <a:effectLst/>
                          <a:latin typeface="宋体" panose="02010600030101010101" pitchFamily="2" charset="-122"/>
                          <a:ea typeface="宋体" panose="02010600030101010101" pitchFamily="2" charset="-122"/>
                        </a:rPr>
                        <a:t>、系统复位</a:t>
                      </a:r>
                    </a:p>
                  </a:txBody>
                  <a:tcPr marL="77552" marR="77552"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0FH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zh-CN" sz="1400" kern="100">
                          <a:effectLst/>
                          <a:latin typeface="宋体" panose="02010600030101010101" pitchFamily="2" charset="-122"/>
                          <a:ea typeface="宋体" panose="02010600030101010101" pitchFamily="2" charset="-122"/>
                        </a:rPr>
                        <a:t>进入数据通路</a:t>
                      </a:r>
                    </a:p>
                  </a:txBody>
                  <a:tcPr marL="77552" marR="77552" marT="0" marB="0" anchor="ctr"/>
                </a:tc>
                <a:extLst>
                  <a:ext uri="{0D108BD9-81ED-4DB2-BD59-A6C34878D82A}">
                    <a16:rowId xmlns:a16="http://schemas.microsoft.com/office/drawing/2014/main" val="10002"/>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dirty="0">
                          <a:effectLst/>
                          <a:latin typeface="宋体" panose="02010600030101010101" pitchFamily="2" charset="-122"/>
                          <a:ea typeface="宋体" panose="02010600030101010101" pitchFamily="2" charset="-122"/>
                        </a:rPr>
                        <a:t>32H</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r>
                        <a:rPr lang="zh-CN" sz="1400" kern="100">
                          <a:effectLst/>
                          <a:latin typeface="宋体" panose="02010600030101010101" pitchFamily="2" charset="-122"/>
                          <a:ea typeface="宋体" panose="02010600030101010101" pitchFamily="2" charset="-122"/>
                        </a:rPr>
                        <a:t>已写入</a:t>
                      </a:r>
                      <a:r>
                        <a:rPr lang="en-US" sz="1400" kern="100">
                          <a:effectLst/>
                          <a:latin typeface="宋体" panose="02010600030101010101" pitchFamily="2" charset="-122"/>
                          <a:ea typeface="宋体" panose="02010600030101010101" pitchFamily="2" charset="-122"/>
                        </a:rPr>
                        <a:t>R0</a:t>
                      </a:r>
                      <a:endParaRPr lang="zh-CN" sz="1400" kern="10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03"/>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33H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28</a:t>
                      </a:r>
                      <a:r>
                        <a:rPr lang="zh-CN" sz="1400" kern="100">
                          <a:effectLst/>
                          <a:latin typeface="宋体" panose="02010600030101010101" pitchFamily="2" charset="-122"/>
                          <a:ea typeface="宋体" panose="02010600030101010101" pitchFamily="2" charset="-122"/>
                        </a:rPr>
                        <a:t>已写入</a:t>
                      </a:r>
                      <a:r>
                        <a:rPr lang="en-US" sz="1400" kern="100">
                          <a:effectLst/>
                          <a:latin typeface="宋体" panose="02010600030101010101" pitchFamily="2" charset="-122"/>
                          <a:ea typeface="宋体" panose="02010600030101010101" pitchFamily="2" charset="-122"/>
                        </a:rPr>
                        <a:t>R1</a:t>
                      </a:r>
                      <a:endParaRPr lang="zh-CN" sz="1400" kern="10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04"/>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34H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dirty="0">
                          <a:effectLst/>
                          <a:latin typeface="宋体" panose="02010600030101010101" pitchFamily="2" charset="-122"/>
                          <a:ea typeface="宋体" panose="02010600030101010101" pitchFamily="2" charset="-122"/>
                        </a:rPr>
                        <a:t>32</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dirty="0">
                          <a:effectLst/>
                          <a:latin typeface="宋体" panose="02010600030101010101" pitchFamily="2" charset="-122"/>
                          <a:ea typeface="宋体" panose="02010600030101010101" pitchFamily="2" charset="-122"/>
                        </a:rPr>
                        <a:t>32</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89</a:t>
                      </a:r>
                      <a:r>
                        <a:rPr lang="zh-CN" sz="1400" kern="100">
                          <a:effectLst/>
                          <a:latin typeface="宋体" panose="02010600030101010101" pitchFamily="2" charset="-122"/>
                          <a:ea typeface="宋体" panose="02010600030101010101" pitchFamily="2" charset="-122"/>
                        </a:rPr>
                        <a:t>已写入</a:t>
                      </a:r>
                      <a:r>
                        <a:rPr lang="en-US" sz="1400" kern="100">
                          <a:effectLst/>
                          <a:latin typeface="宋体" panose="02010600030101010101" pitchFamily="2" charset="-122"/>
                          <a:ea typeface="宋体" panose="02010600030101010101" pitchFamily="2" charset="-122"/>
                        </a:rPr>
                        <a:t>R2</a:t>
                      </a:r>
                      <a:endParaRPr lang="zh-CN" sz="1400" kern="10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05"/>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dirty="0">
                          <a:effectLst/>
                          <a:latin typeface="宋体" panose="02010600030101010101" pitchFamily="2" charset="-122"/>
                          <a:ea typeface="宋体" panose="02010600030101010101" pitchFamily="2" charset="-122"/>
                        </a:rPr>
                        <a:t>35H</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32</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r>
                        <a:rPr lang="zh-CN" sz="1400" kern="100">
                          <a:effectLst/>
                          <a:latin typeface="宋体" panose="02010600030101010101" pitchFamily="2" charset="-122"/>
                          <a:ea typeface="宋体" panose="02010600030101010101" pitchFamily="2" charset="-122"/>
                        </a:rPr>
                        <a:t>已写入</a:t>
                      </a:r>
                      <a:r>
                        <a:rPr lang="en-US" sz="1400" kern="100">
                          <a:effectLst/>
                          <a:latin typeface="宋体" panose="02010600030101010101" pitchFamily="2" charset="-122"/>
                          <a:ea typeface="宋体" panose="02010600030101010101" pitchFamily="2" charset="-122"/>
                        </a:rPr>
                        <a:t>R3</a:t>
                      </a:r>
                      <a:endParaRPr lang="zh-CN" sz="1400" kern="10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06"/>
                  </a:ext>
                </a:extLst>
              </a:tr>
              <a:tr h="362947">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36H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20</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R0</a:t>
                      </a:r>
                      <a:r>
                        <a:rPr lang="zh-CN" sz="1400" kern="100">
                          <a:effectLst/>
                          <a:latin typeface="宋体" panose="02010600030101010101" pitchFamily="2" charset="-122"/>
                          <a:ea typeface="宋体" panose="02010600030101010101" pitchFamily="2" charset="-122"/>
                        </a:rPr>
                        <a:t>中的数写入</a:t>
                      </a:r>
                      <a:r>
                        <a:rPr lang="en-US" sz="1400" kern="100">
                          <a:effectLst/>
                          <a:latin typeface="宋体" panose="02010600030101010101" pitchFamily="2" charset="-122"/>
                          <a:ea typeface="宋体" panose="02010600030101010101" pitchFamily="2" charset="-122"/>
                        </a:rPr>
                        <a:t>20H</a:t>
                      </a:r>
                      <a:r>
                        <a:rPr lang="zh-CN" sz="1400" kern="100">
                          <a:effectLst/>
                          <a:latin typeface="宋体" panose="02010600030101010101" pitchFamily="2" charset="-122"/>
                          <a:ea typeface="宋体" panose="02010600030101010101" pitchFamily="2" charset="-122"/>
                        </a:rPr>
                        <a:t>单元</a:t>
                      </a:r>
                    </a:p>
                  </a:txBody>
                  <a:tcPr marL="77552" marR="77552" marT="0" marB="0" anchor="ctr"/>
                </a:tc>
                <a:extLst>
                  <a:ext uri="{0D108BD9-81ED-4DB2-BD59-A6C34878D82A}">
                    <a16:rowId xmlns:a16="http://schemas.microsoft.com/office/drawing/2014/main" val="10007"/>
                  </a:ext>
                </a:extLst>
              </a:tr>
              <a:tr h="362947">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37H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21</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R1</a:t>
                      </a:r>
                      <a:r>
                        <a:rPr lang="zh-CN" sz="1400" kern="100">
                          <a:effectLst/>
                          <a:latin typeface="宋体" panose="02010600030101010101" pitchFamily="2" charset="-122"/>
                          <a:ea typeface="宋体" panose="02010600030101010101" pitchFamily="2" charset="-122"/>
                        </a:rPr>
                        <a:t>中的数写入</a:t>
                      </a:r>
                      <a:r>
                        <a:rPr lang="en-US" sz="1400" kern="100">
                          <a:effectLst/>
                          <a:latin typeface="宋体" panose="02010600030101010101" pitchFamily="2" charset="-122"/>
                          <a:ea typeface="宋体" panose="02010600030101010101" pitchFamily="2" charset="-122"/>
                        </a:rPr>
                        <a:t>21H</a:t>
                      </a:r>
                      <a:r>
                        <a:rPr lang="zh-CN" sz="1400" kern="100">
                          <a:effectLst/>
                          <a:latin typeface="宋体" panose="02010600030101010101" pitchFamily="2" charset="-122"/>
                          <a:ea typeface="宋体" panose="02010600030101010101" pitchFamily="2" charset="-122"/>
                        </a:rPr>
                        <a:t>单元</a:t>
                      </a:r>
                    </a:p>
                  </a:txBody>
                  <a:tcPr marL="77552" marR="77552" marT="0" marB="0" anchor="ctr"/>
                </a:tc>
                <a:extLst>
                  <a:ext uri="{0D108BD9-81ED-4DB2-BD59-A6C34878D82A}">
                    <a16:rowId xmlns:a16="http://schemas.microsoft.com/office/drawing/2014/main" val="10008"/>
                  </a:ext>
                </a:extLst>
              </a:tr>
              <a:tr h="362947">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38H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21</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28</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R2</a:t>
                      </a:r>
                      <a:r>
                        <a:rPr lang="zh-CN" sz="1400" kern="100">
                          <a:effectLst/>
                          <a:latin typeface="宋体" panose="02010600030101010101" pitchFamily="2" charset="-122"/>
                          <a:ea typeface="宋体" panose="02010600030101010101" pitchFamily="2" charset="-122"/>
                        </a:rPr>
                        <a:t>中的数写入</a:t>
                      </a:r>
                      <a:r>
                        <a:rPr lang="en-US" sz="1400" kern="100">
                          <a:effectLst/>
                          <a:latin typeface="宋体" panose="02010600030101010101" pitchFamily="2" charset="-122"/>
                          <a:ea typeface="宋体" panose="02010600030101010101" pitchFamily="2" charset="-122"/>
                        </a:rPr>
                        <a:t>22H</a:t>
                      </a:r>
                      <a:r>
                        <a:rPr lang="zh-CN" sz="1400" kern="100">
                          <a:effectLst/>
                          <a:latin typeface="宋体" panose="02010600030101010101" pitchFamily="2" charset="-122"/>
                          <a:ea typeface="宋体" panose="02010600030101010101" pitchFamily="2" charset="-122"/>
                        </a:rPr>
                        <a:t>单元</a:t>
                      </a:r>
                    </a:p>
                  </a:txBody>
                  <a:tcPr marL="77552" marR="77552" marT="0" marB="0" anchor="ctr"/>
                </a:tc>
                <a:extLst>
                  <a:ext uri="{0D108BD9-81ED-4DB2-BD59-A6C34878D82A}">
                    <a16:rowId xmlns:a16="http://schemas.microsoft.com/office/drawing/2014/main" val="10009"/>
                  </a:ext>
                </a:extLst>
              </a:tr>
              <a:tr h="362947">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39H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R3</a:t>
                      </a:r>
                      <a:r>
                        <a:rPr lang="zh-CN" sz="1400" kern="100" dirty="0">
                          <a:effectLst/>
                          <a:latin typeface="宋体" panose="02010600030101010101" pitchFamily="2" charset="-122"/>
                          <a:ea typeface="宋体" panose="02010600030101010101" pitchFamily="2" charset="-122"/>
                        </a:rPr>
                        <a:t>中的数写入</a:t>
                      </a:r>
                      <a:r>
                        <a:rPr lang="en-US" sz="1400" kern="100" dirty="0">
                          <a:effectLst/>
                          <a:latin typeface="宋体" panose="02010600030101010101" pitchFamily="2" charset="-122"/>
                          <a:ea typeface="宋体" panose="02010600030101010101" pitchFamily="2" charset="-122"/>
                        </a:rPr>
                        <a:t>23H</a:t>
                      </a:r>
                      <a:r>
                        <a:rPr lang="zh-CN" sz="1400" kern="100" dirty="0">
                          <a:effectLst/>
                          <a:latin typeface="宋体" panose="02010600030101010101" pitchFamily="2" charset="-122"/>
                          <a:ea typeface="宋体" panose="02010600030101010101" pitchFamily="2" charset="-122"/>
                        </a:rPr>
                        <a:t>单元</a:t>
                      </a:r>
                    </a:p>
                  </a:txBody>
                  <a:tcPr marL="77552" marR="77552" marT="0" marB="0" anchor="ctr"/>
                </a:tc>
                <a:extLst>
                  <a:ext uri="{0D108BD9-81ED-4DB2-BD59-A6C34878D82A}">
                    <a16:rowId xmlns:a16="http://schemas.microsoft.com/office/drawing/2014/main" val="10010"/>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3AH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24</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zh-CN" sz="1400" kern="100">
                          <a:effectLst/>
                          <a:latin typeface="宋体" panose="02010600030101010101" pitchFamily="2" charset="-122"/>
                          <a:ea typeface="宋体" panose="02010600030101010101" pitchFamily="2" charset="-122"/>
                        </a:rPr>
                        <a:t>重新设置</a:t>
                      </a:r>
                      <a:r>
                        <a:rPr lang="en-US" sz="1400" kern="100">
                          <a:effectLst/>
                          <a:latin typeface="宋体" panose="02010600030101010101" pitchFamily="2" charset="-122"/>
                          <a:ea typeface="宋体" panose="02010600030101010101" pitchFamily="2" charset="-122"/>
                        </a:rPr>
                        <a:t>AR</a:t>
                      </a:r>
                      <a:r>
                        <a:rPr lang="zh-CN" sz="1400" kern="100">
                          <a:effectLst/>
                          <a:latin typeface="宋体" panose="02010600030101010101" pitchFamily="2" charset="-122"/>
                          <a:ea typeface="宋体" panose="02010600030101010101" pitchFamily="2" charset="-122"/>
                        </a:rPr>
                        <a:t>和</a:t>
                      </a:r>
                      <a:r>
                        <a:rPr lang="en-US" sz="1400" kern="100">
                          <a:effectLst/>
                          <a:latin typeface="宋体" panose="02010600030101010101" pitchFamily="2" charset="-122"/>
                          <a:ea typeface="宋体" panose="02010600030101010101" pitchFamily="2" charset="-122"/>
                        </a:rPr>
                        <a:t>PC</a:t>
                      </a:r>
                      <a:endParaRPr lang="zh-CN" sz="1400" kern="10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11"/>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3BH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20</a:t>
                      </a:r>
                      <a:r>
                        <a:rPr lang="zh-CN" sz="1400" kern="100">
                          <a:effectLst/>
                          <a:latin typeface="宋体" panose="02010600030101010101" pitchFamily="2" charset="-122"/>
                          <a:ea typeface="宋体" panose="02010600030101010101" pitchFamily="2" charset="-122"/>
                        </a:rPr>
                        <a:t>置入</a:t>
                      </a:r>
                      <a:r>
                        <a:rPr lang="en-US" sz="1400" kern="100">
                          <a:effectLst/>
                          <a:latin typeface="宋体" panose="02010600030101010101" pitchFamily="2" charset="-122"/>
                          <a:ea typeface="宋体" panose="02010600030101010101" pitchFamily="2" charset="-122"/>
                        </a:rPr>
                        <a:t>AR</a:t>
                      </a:r>
                      <a:r>
                        <a:rPr lang="zh-CN" sz="1400" kern="100">
                          <a:effectLst/>
                          <a:latin typeface="宋体" panose="02010600030101010101" pitchFamily="2" charset="-122"/>
                          <a:ea typeface="宋体" panose="02010600030101010101" pitchFamily="2" charset="-122"/>
                        </a:rPr>
                        <a:t>和</a:t>
                      </a:r>
                      <a:r>
                        <a:rPr lang="en-US" sz="1400" kern="100">
                          <a:effectLst/>
                          <a:latin typeface="宋体" panose="02010600030101010101" pitchFamily="2" charset="-122"/>
                          <a:ea typeface="宋体" panose="02010600030101010101" pitchFamily="2" charset="-122"/>
                        </a:rPr>
                        <a:t>PC</a:t>
                      </a:r>
                      <a:endParaRPr lang="zh-CN" sz="1400" kern="10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12"/>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3CH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21</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13"/>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3DH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28</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14"/>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3EH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89</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15"/>
                  </a:ext>
                </a:extLst>
              </a:tr>
              <a:tr h="362089">
                <a:tc>
                  <a:txBody>
                    <a:bodyPr/>
                    <a:lstStyle/>
                    <a:p>
                      <a:pPr algn="ctr">
                        <a:lnSpc>
                          <a:spcPct val="150000"/>
                        </a:lnSpc>
                        <a:spcAft>
                          <a:spcPts val="0"/>
                        </a:spcAft>
                      </a:pPr>
                      <a:r>
                        <a:rPr lang="zh-CN" sz="1400" kern="100">
                          <a:effectLst/>
                          <a:latin typeface="宋体" panose="02010600030101010101" pitchFamily="2" charset="-122"/>
                          <a:ea typeface="宋体" panose="02010600030101010101" pitchFamily="2" charset="-122"/>
                        </a:rPr>
                        <a:t>按一次</a:t>
                      </a:r>
                      <a:r>
                        <a:rPr lang="en-US" sz="1400" kern="100">
                          <a:effectLst/>
                          <a:latin typeface="宋体" panose="02010600030101010101" pitchFamily="2" charset="-122"/>
                          <a:ea typeface="宋体" panose="02010600030101010101" pitchFamily="2" charset="-122"/>
                        </a:rPr>
                        <a:t>QD</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ctr">
                        <a:lnSpc>
                          <a:spcPct val="150000"/>
                        </a:lnSpc>
                        <a:spcAft>
                          <a:spcPts val="0"/>
                        </a:spcAft>
                      </a:pPr>
                      <a:r>
                        <a:rPr lang="en-US" sz="1400" kern="100">
                          <a:effectLst/>
                          <a:latin typeface="宋体" panose="02010600030101010101" pitchFamily="2" charset="-122"/>
                          <a:ea typeface="宋体" panose="02010600030101010101" pitchFamily="2" charset="-122"/>
                        </a:rPr>
                        <a:t>00H</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75</a:t>
                      </a:r>
                      <a:endParaRPr lang="zh-CN" sz="1400" kern="100" dirty="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75</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23</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24</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a:effectLst/>
                          <a:latin typeface="宋体" panose="02010600030101010101" pitchFamily="2" charset="-122"/>
                          <a:ea typeface="宋体" panose="02010600030101010101" pitchFamily="2" charset="-122"/>
                        </a:rPr>
                        <a:t> </a:t>
                      </a:r>
                      <a:endParaRPr lang="zh-CN" sz="1400" kern="100">
                        <a:effectLst/>
                        <a:latin typeface="宋体" panose="02010600030101010101" pitchFamily="2" charset="-122"/>
                        <a:ea typeface="宋体" panose="02010600030101010101" pitchFamily="2" charset="-122"/>
                      </a:endParaRPr>
                    </a:p>
                  </a:txBody>
                  <a:tcPr marL="77552" marR="77552" marT="0" marB="0" anchor="ctr"/>
                </a:tc>
                <a:tc>
                  <a:txBody>
                    <a:bodyPr/>
                    <a:lstStyle/>
                    <a:p>
                      <a:pPr algn="just">
                        <a:lnSpc>
                          <a:spcPct val="150000"/>
                        </a:lnSpc>
                        <a:spcAft>
                          <a:spcPts val="0"/>
                        </a:spcAft>
                      </a:pPr>
                      <a:r>
                        <a:rPr lang="en-US" sz="1400" kern="100" dirty="0">
                          <a:effectLst/>
                          <a:latin typeface="宋体" panose="02010600030101010101" pitchFamily="2" charset="-122"/>
                          <a:ea typeface="宋体" panose="02010600030101010101" pitchFamily="2" charset="-122"/>
                        </a:rPr>
                        <a:t> </a:t>
                      </a:r>
                      <a:endParaRPr lang="zh-CN" sz="1400" kern="100" dirty="0">
                        <a:effectLst/>
                        <a:latin typeface="宋体" panose="02010600030101010101" pitchFamily="2" charset="-122"/>
                        <a:ea typeface="宋体" panose="02010600030101010101" pitchFamily="2" charset="-122"/>
                      </a:endParaRPr>
                    </a:p>
                  </a:txBody>
                  <a:tcPr marL="77552" marR="77552" marT="0" marB="0" anchor="ctr"/>
                </a:tc>
                <a:extLst>
                  <a:ext uri="{0D108BD9-81ED-4DB2-BD59-A6C34878D82A}">
                    <a16:rowId xmlns:a16="http://schemas.microsoft.com/office/drawing/2014/main" val="10016"/>
                  </a:ext>
                </a:extLst>
              </a:tr>
            </a:tbl>
          </a:graphicData>
        </a:graphic>
      </p:graphicFrame>
      <p:sp>
        <p:nvSpPr>
          <p:cNvPr id="4" name="Rectangle 1"/>
          <p:cNvSpPr>
            <a:spLocks noChangeArrowheads="1"/>
          </p:cNvSpPr>
          <p:nvPr/>
        </p:nvSpPr>
        <p:spPr bwMode="auto">
          <a:xfrm>
            <a:off x="-240704" y="12304"/>
            <a:ext cx="66247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096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6096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数据通路实验结果表（微程序方式）</a:t>
            </a:r>
            <a:endParaRPr kumimoji="0" lang="zh-CN" altLang="en-US" sz="1600" b="0" i="0" u="none" strike="noStrike" cap="none" normalizeH="0" baseline="0" dirty="0" smtClean="0">
              <a:ln>
                <a:noFill/>
              </a:ln>
              <a:solidFill>
                <a:schemeClr val="tx1"/>
              </a:solidFill>
              <a:effectLst/>
              <a:ea typeface="宋体" pitchFamily="2" charset="-122"/>
            </a:endParaRPr>
          </a:p>
          <a:p>
            <a:pPr marL="0" marR="0" lvl="0" indent="6096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1963" y="357166"/>
            <a:ext cx="10858576" cy="1077218"/>
          </a:xfrm>
          <a:prstGeom prst="rect">
            <a:avLst/>
          </a:prstGeom>
        </p:spPr>
        <p:txBody>
          <a:bodyPr wrap="square">
            <a:spAutoFit/>
          </a:bodyPr>
          <a:lstStyle/>
          <a:p>
            <a:r>
              <a:rPr lang="en-US" altLang="zh-CN" sz="1600" dirty="0" smtClean="0">
                <a:latin typeface="+mn-ea"/>
              </a:rPr>
              <a:t>5. </a:t>
            </a:r>
            <a:r>
              <a:rPr lang="zh-CN" altLang="en-US" sz="1600" dirty="0" smtClean="0">
                <a:latin typeface="+mn-ea"/>
              </a:rPr>
              <a:t>实验任务</a:t>
            </a:r>
            <a:r>
              <a:rPr lang="en-US" altLang="zh-CN" sz="1600" dirty="0" smtClean="0">
                <a:latin typeface="+mn-ea"/>
              </a:rPr>
              <a:t>【</a:t>
            </a:r>
            <a:r>
              <a:rPr lang="zh-CN" altLang="en-US" sz="1600" dirty="0" smtClean="0">
                <a:latin typeface="+mn-ea"/>
              </a:rPr>
              <a:t>实验方式</a:t>
            </a:r>
            <a:r>
              <a:rPr lang="en-US" altLang="zh-CN" sz="1600" dirty="0" smtClean="0">
                <a:latin typeface="+mn-ea"/>
              </a:rPr>
              <a:t>1</a:t>
            </a:r>
            <a:r>
              <a:rPr lang="zh-CN" altLang="en-US" sz="1600" dirty="0" smtClean="0">
                <a:latin typeface="+mn-ea"/>
              </a:rPr>
              <a:t>：微程序控制器</a:t>
            </a:r>
            <a:r>
              <a:rPr lang="en-US" altLang="zh-CN" sz="1600" dirty="0" smtClean="0">
                <a:latin typeface="+mn-ea"/>
              </a:rPr>
              <a:t>】</a:t>
            </a:r>
            <a:endParaRPr lang="zh-CN" altLang="en-US" sz="1600" dirty="0" smtClean="0">
              <a:latin typeface="+mn-ea"/>
            </a:endParaRPr>
          </a:p>
          <a:p>
            <a:r>
              <a:rPr lang="en-US" altLang="zh-CN" sz="1600" dirty="0" smtClean="0">
                <a:latin typeface="+mn-ea"/>
              </a:rPr>
              <a:t>(1) </a:t>
            </a:r>
            <a:r>
              <a:rPr lang="zh-CN" altLang="en-US" sz="1600" dirty="0" smtClean="0">
                <a:latin typeface="+mn-ea"/>
              </a:rPr>
              <a:t>从存储器地址</a:t>
            </a:r>
            <a:r>
              <a:rPr lang="en-US" altLang="zh-CN" sz="1600" dirty="0" smtClean="0">
                <a:latin typeface="+mn-ea"/>
              </a:rPr>
              <a:t>10H</a:t>
            </a:r>
            <a:r>
              <a:rPr lang="zh-CN" altLang="en-US" sz="1600" dirty="0" smtClean="0">
                <a:latin typeface="+mn-ea"/>
              </a:rPr>
              <a:t>开始，通过左端口连续向双端口</a:t>
            </a:r>
            <a:r>
              <a:rPr lang="en-US" altLang="zh-CN" sz="1600" dirty="0" smtClean="0">
                <a:latin typeface="+mn-ea"/>
              </a:rPr>
              <a:t>RAM</a:t>
            </a:r>
            <a:r>
              <a:rPr lang="zh-CN" altLang="en-US" sz="1600" dirty="0" smtClean="0">
                <a:latin typeface="+mn-ea"/>
              </a:rPr>
              <a:t>中写入</a:t>
            </a:r>
            <a:r>
              <a:rPr lang="en-US" altLang="zh-CN" sz="1600" dirty="0" smtClean="0">
                <a:latin typeface="+mn-ea"/>
              </a:rPr>
              <a:t>3</a:t>
            </a:r>
            <a:r>
              <a:rPr lang="zh-CN" altLang="en-US" sz="1600" dirty="0" smtClean="0">
                <a:latin typeface="+mn-ea"/>
              </a:rPr>
              <a:t>个数：</a:t>
            </a:r>
            <a:r>
              <a:rPr lang="en-US" altLang="zh-CN" sz="1600" dirty="0" smtClean="0">
                <a:latin typeface="+mn-ea"/>
              </a:rPr>
              <a:t>85H</a:t>
            </a:r>
            <a:r>
              <a:rPr lang="zh-CN" altLang="en-US" sz="1600" dirty="0" smtClean="0">
                <a:latin typeface="+mn-ea"/>
              </a:rPr>
              <a:t>、</a:t>
            </a:r>
            <a:r>
              <a:rPr lang="en-US" altLang="zh-CN" sz="1600" dirty="0" smtClean="0">
                <a:latin typeface="+mn-ea"/>
              </a:rPr>
              <a:t>60H</a:t>
            </a:r>
            <a:r>
              <a:rPr lang="zh-CN" altLang="en-US" sz="1600" dirty="0" smtClean="0">
                <a:latin typeface="+mn-ea"/>
              </a:rPr>
              <a:t>、</a:t>
            </a:r>
            <a:r>
              <a:rPr lang="en-US" altLang="zh-CN" sz="1600" dirty="0" smtClean="0">
                <a:latin typeface="+mn-ea"/>
              </a:rPr>
              <a:t>38H</a:t>
            </a:r>
            <a:r>
              <a:rPr lang="zh-CN" altLang="en-US" sz="1600" dirty="0" smtClean="0">
                <a:latin typeface="+mn-ea"/>
              </a:rPr>
              <a:t>。在写的过程中，在右端口检测写的数据是否正确。</a:t>
            </a:r>
          </a:p>
          <a:p>
            <a:r>
              <a:rPr lang="en-US" altLang="zh-CN" sz="1600" dirty="0" smtClean="0">
                <a:latin typeface="+mn-ea"/>
              </a:rPr>
              <a:t>(2) </a:t>
            </a:r>
            <a:r>
              <a:rPr lang="zh-CN" altLang="en-US" sz="1600" dirty="0" smtClean="0">
                <a:latin typeface="+mn-ea"/>
              </a:rPr>
              <a:t>从存储器地址</a:t>
            </a:r>
            <a:r>
              <a:rPr lang="en-US" altLang="zh-CN" sz="1600" dirty="0" smtClean="0">
                <a:latin typeface="+mn-ea"/>
              </a:rPr>
              <a:t>10H</a:t>
            </a:r>
            <a:r>
              <a:rPr lang="zh-CN" altLang="en-US" sz="1600" dirty="0" smtClean="0">
                <a:latin typeface="+mn-ea"/>
              </a:rPr>
              <a:t>开始，连续从双端口</a:t>
            </a:r>
            <a:r>
              <a:rPr lang="en-US" altLang="zh-CN" sz="1600" dirty="0" smtClean="0">
                <a:latin typeface="+mn-ea"/>
              </a:rPr>
              <a:t>RAM</a:t>
            </a:r>
            <a:r>
              <a:rPr lang="zh-CN" altLang="en-US" sz="1600" dirty="0" smtClean="0">
                <a:latin typeface="+mn-ea"/>
              </a:rPr>
              <a:t>的左端口和右端口同时读出存储器的内容。</a:t>
            </a:r>
            <a:endParaRPr lang="zh-CN" altLang="en-US" sz="1600" dirty="0">
              <a:latin typeface="+mn-ea"/>
            </a:endParaRPr>
          </a:p>
        </p:txBody>
      </p:sp>
      <p:graphicFrame>
        <p:nvGraphicFramePr>
          <p:cNvPr id="3" name="表格 2"/>
          <p:cNvGraphicFramePr>
            <a:graphicFrameLocks noGrp="1"/>
          </p:cNvGraphicFramePr>
          <p:nvPr>
            <p:extLst>
              <p:ext uri="{D42A27DB-BD31-4B8C-83A1-F6EECF244321}">
                <p14:modId xmlns:p14="http://schemas.microsoft.com/office/powerpoint/2010/main" val="3938469486"/>
              </p:ext>
            </p:extLst>
          </p:nvPr>
        </p:nvGraphicFramePr>
        <p:xfrm>
          <a:off x="431369" y="1434388"/>
          <a:ext cx="11329260" cy="5090954"/>
        </p:xfrm>
        <a:graphic>
          <a:graphicData uri="http://schemas.openxmlformats.org/drawingml/2006/table">
            <a:tbl>
              <a:tblPr firstRow="1" firstCol="1" bandRow="1">
                <a:tableStyleId>{5C22544A-7EE6-4342-B048-85BDC9FD1C3A}</a:tableStyleId>
              </a:tblPr>
              <a:tblGrid>
                <a:gridCol w="1055332">
                  <a:extLst>
                    <a:ext uri="{9D8B030D-6E8A-4147-A177-3AD203B41FA5}">
                      <a16:colId xmlns:a16="http://schemas.microsoft.com/office/drawing/2014/main" val="20000"/>
                    </a:ext>
                  </a:extLst>
                </a:gridCol>
                <a:gridCol w="1623383">
                  <a:extLst>
                    <a:ext uri="{9D8B030D-6E8A-4147-A177-3AD203B41FA5}">
                      <a16:colId xmlns:a16="http://schemas.microsoft.com/office/drawing/2014/main" val="20001"/>
                    </a:ext>
                  </a:extLst>
                </a:gridCol>
                <a:gridCol w="1528047">
                  <a:extLst>
                    <a:ext uri="{9D8B030D-6E8A-4147-A177-3AD203B41FA5}">
                      <a16:colId xmlns:a16="http://schemas.microsoft.com/office/drawing/2014/main" val="20002"/>
                    </a:ext>
                  </a:extLst>
                </a:gridCol>
                <a:gridCol w="1072545">
                  <a:extLst>
                    <a:ext uri="{9D8B030D-6E8A-4147-A177-3AD203B41FA5}">
                      <a16:colId xmlns:a16="http://schemas.microsoft.com/office/drawing/2014/main" val="20003"/>
                    </a:ext>
                  </a:extLst>
                </a:gridCol>
                <a:gridCol w="798451">
                  <a:extLst>
                    <a:ext uri="{9D8B030D-6E8A-4147-A177-3AD203B41FA5}">
                      <a16:colId xmlns:a16="http://schemas.microsoft.com/office/drawing/2014/main" val="20004"/>
                    </a:ext>
                  </a:extLst>
                </a:gridCol>
                <a:gridCol w="798451">
                  <a:extLst>
                    <a:ext uri="{9D8B030D-6E8A-4147-A177-3AD203B41FA5}">
                      <a16:colId xmlns:a16="http://schemas.microsoft.com/office/drawing/2014/main" val="20005"/>
                    </a:ext>
                  </a:extLst>
                </a:gridCol>
                <a:gridCol w="798451">
                  <a:extLst>
                    <a:ext uri="{9D8B030D-6E8A-4147-A177-3AD203B41FA5}">
                      <a16:colId xmlns:a16="http://schemas.microsoft.com/office/drawing/2014/main" val="20006"/>
                    </a:ext>
                  </a:extLst>
                </a:gridCol>
                <a:gridCol w="798451">
                  <a:extLst>
                    <a:ext uri="{9D8B030D-6E8A-4147-A177-3AD203B41FA5}">
                      <a16:colId xmlns:a16="http://schemas.microsoft.com/office/drawing/2014/main" val="20007"/>
                    </a:ext>
                  </a:extLst>
                </a:gridCol>
                <a:gridCol w="941457">
                  <a:extLst>
                    <a:ext uri="{9D8B030D-6E8A-4147-A177-3AD203B41FA5}">
                      <a16:colId xmlns:a16="http://schemas.microsoft.com/office/drawing/2014/main" val="20008"/>
                    </a:ext>
                  </a:extLst>
                </a:gridCol>
                <a:gridCol w="1914692">
                  <a:extLst>
                    <a:ext uri="{9D8B030D-6E8A-4147-A177-3AD203B41FA5}">
                      <a16:colId xmlns:a16="http://schemas.microsoft.com/office/drawing/2014/main" val="20009"/>
                    </a:ext>
                  </a:extLst>
                </a:gridCol>
              </a:tblGrid>
              <a:tr h="462814">
                <a:tc>
                  <a:txBody>
                    <a:bodyPr/>
                    <a:lstStyle/>
                    <a:p>
                      <a:pPr algn="ctr">
                        <a:spcAft>
                          <a:spcPts val="0"/>
                        </a:spcAft>
                      </a:pPr>
                      <a:r>
                        <a:rPr lang="zh-CN" sz="1600" kern="100" dirty="0">
                          <a:effectLst/>
                          <a:latin typeface="宋体" panose="02010600030101010101" pitchFamily="2" charset="-122"/>
                          <a:ea typeface="宋体" panose="02010600030101010101" pitchFamily="2" charset="-122"/>
                        </a:rPr>
                        <a:t>序号</a:t>
                      </a:r>
                      <a:endParaRPr lang="zh-CN" sz="1600" kern="100" dirty="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操作模式</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动作</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微址</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SD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PC</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AR</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INS</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备注</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0"/>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CLR</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00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00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l">
                        <a:spcAft>
                          <a:spcPts val="0"/>
                        </a:spcAft>
                      </a:pPr>
                      <a:r>
                        <a:rPr lang="zh-CN" sz="1600" kern="100">
                          <a:effectLst/>
                          <a:latin typeface="宋体" panose="02010600030101010101" pitchFamily="2" charset="-122"/>
                          <a:ea typeface="宋体" panose="02010600030101010101" pitchFamily="2" charset="-122"/>
                        </a:rPr>
                        <a:t>初始化</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1"/>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2</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0D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l">
                        <a:spcAft>
                          <a:spcPts val="0"/>
                        </a:spcAft>
                      </a:pPr>
                      <a:r>
                        <a:rPr lang="zh-CN" sz="1600" kern="100">
                          <a:effectLst/>
                          <a:latin typeface="宋体" panose="02010600030101010101" pitchFamily="2" charset="-122"/>
                          <a:ea typeface="宋体" panose="02010600030101010101" pitchFamily="2" charset="-122"/>
                        </a:rPr>
                        <a:t>设置地址</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2"/>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3</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85</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85</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l">
                        <a:spcAft>
                          <a:spcPts val="0"/>
                        </a:spcAft>
                      </a:pPr>
                      <a:r>
                        <a:rPr lang="zh-CN" sz="1600" kern="100">
                          <a:effectLst/>
                          <a:latin typeface="宋体" panose="02010600030101010101" pitchFamily="2" charset="-122"/>
                          <a:ea typeface="宋体" panose="02010600030101010101" pitchFamily="2" charset="-122"/>
                        </a:rPr>
                        <a:t>写第</a:t>
                      </a:r>
                      <a:r>
                        <a:rPr lang="en-US" sz="1600" kern="100">
                          <a:effectLst/>
                          <a:latin typeface="宋体" panose="02010600030101010101" pitchFamily="2" charset="-122"/>
                          <a:ea typeface="宋体" panose="02010600030101010101" pitchFamily="2" charset="-122"/>
                        </a:rPr>
                        <a:t>1</a:t>
                      </a:r>
                      <a:r>
                        <a:rPr lang="zh-CN" sz="1600" kern="100">
                          <a:effectLst/>
                          <a:latin typeface="宋体" panose="02010600030101010101" pitchFamily="2" charset="-122"/>
                          <a:ea typeface="宋体" panose="02010600030101010101" pitchFamily="2" charset="-122"/>
                        </a:rPr>
                        <a:t>个数</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3"/>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4</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dirty="0">
                          <a:effectLst/>
                          <a:latin typeface="宋体" panose="02010600030101010101" pitchFamily="2" charset="-122"/>
                          <a:ea typeface="宋体" panose="02010600030101010101" pitchFamily="2" charset="-122"/>
                        </a:rPr>
                        <a:t>按次</a:t>
                      </a:r>
                      <a:r>
                        <a:rPr lang="en-US" sz="1600" kern="100" dirty="0">
                          <a:effectLst/>
                          <a:latin typeface="宋体" panose="02010600030101010101" pitchFamily="2" charset="-122"/>
                          <a:ea typeface="宋体" panose="02010600030101010101" pitchFamily="2" charset="-122"/>
                        </a:rPr>
                        <a:t>QD</a:t>
                      </a:r>
                      <a:endParaRPr lang="zh-CN" sz="1600" kern="100" dirty="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1B</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60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60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85</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l">
                        <a:spcAft>
                          <a:spcPts val="0"/>
                        </a:spcAft>
                      </a:pPr>
                      <a:r>
                        <a:rPr lang="zh-CN" sz="1600" kern="100">
                          <a:effectLst/>
                          <a:latin typeface="宋体" panose="02010600030101010101" pitchFamily="2" charset="-122"/>
                          <a:ea typeface="宋体" panose="02010600030101010101" pitchFamily="2" charset="-122"/>
                        </a:rPr>
                        <a:t>写第</a:t>
                      </a:r>
                      <a:r>
                        <a:rPr lang="en-US" sz="1600" kern="100">
                          <a:effectLst/>
                          <a:latin typeface="宋体" panose="02010600030101010101" pitchFamily="2" charset="-122"/>
                          <a:ea typeface="宋体" panose="02010600030101010101" pitchFamily="2" charset="-122"/>
                        </a:rPr>
                        <a:t>2</a:t>
                      </a:r>
                      <a:r>
                        <a:rPr lang="zh-CN" sz="1600" kern="100">
                          <a:effectLst/>
                          <a:latin typeface="宋体" panose="02010600030101010101" pitchFamily="2" charset="-122"/>
                          <a:ea typeface="宋体" panose="02010600030101010101" pitchFamily="2" charset="-122"/>
                        </a:rPr>
                        <a:t>个数</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4"/>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5</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1C</a:t>
                      </a:r>
                      <a:endParaRPr lang="zh-CN" sz="1600" kern="100" dirty="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38</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38</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12</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60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l">
                        <a:spcAft>
                          <a:spcPts val="0"/>
                        </a:spcAft>
                      </a:pPr>
                      <a:r>
                        <a:rPr lang="zh-CN" sz="1600" kern="100">
                          <a:effectLst/>
                          <a:latin typeface="宋体" panose="02010600030101010101" pitchFamily="2" charset="-122"/>
                          <a:ea typeface="宋体" panose="02010600030101010101" pitchFamily="2" charset="-122"/>
                        </a:rPr>
                        <a:t>写第</a:t>
                      </a:r>
                      <a:r>
                        <a:rPr lang="en-US" sz="1600" kern="100">
                          <a:effectLst/>
                          <a:latin typeface="宋体" panose="02010600030101010101" pitchFamily="2" charset="-122"/>
                          <a:ea typeface="宋体" panose="02010600030101010101" pitchFamily="2" charset="-122"/>
                        </a:rPr>
                        <a:t>3</a:t>
                      </a:r>
                      <a:r>
                        <a:rPr lang="zh-CN" sz="1600" kern="100">
                          <a:effectLst/>
                          <a:latin typeface="宋体" panose="02010600030101010101" pitchFamily="2" charset="-122"/>
                          <a:ea typeface="宋体" panose="02010600030101010101" pitchFamily="2" charset="-122"/>
                        </a:rPr>
                        <a:t>个数</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5"/>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6</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10</a:t>
                      </a:r>
                      <a:endParaRPr lang="zh-CN" sz="1600" kern="100" dirty="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12</a:t>
                      </a:r>
                      <a:endParaRPr lang="zh-CN" sz="1600" kern="100" dirty="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13</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38</a:t>
                      </a:r>
                      <a:endParaRPr lang="zh-CN" sz="1600" kern="100" dirty="0">
                        <a:effectLst/>
                        <a:latin typeface="宋体" panose="02010600030101010101" pitchFamily="2" charset="-122"/>
                        <a:ea typeface="宋体" panose="02010600030101010101" pitchFamily="2" charset="-122"/>
                        <a:cs typeface="Times New Roman"/>
                      </a:endParaRPr>
                    </a:p>
                  </a:txBody>
                  <a:tcPr marT="0" marB="0"/>
                </a:tc>
                <a:tc>
                  <a:txBody>
                    <a:bodyPr/>
                    <a:lstStyle/>
                    <a:p>
                      <a:pPr algn="l">
                        <a:spcAft>
                          <a:spcPts val="0"/>
                        </a:spcAft>
                      </a:pPr>
                      <a:r>
                        <a:rPr lang="zh-CN" sz="1600" kern="100">
                          <a:effectLst/>
                          <a:latin typeface="宋体" panose="02010600030101010101" pitchFamily="2" charset="-122"/>
                          <a:ea typeface="宋体" panose="02010600030101010101" pitchFamily="2" charset="-122"/>
                        </a:rPr>
                        <a:t>重设地址</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6"/>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7</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1F</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85</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85</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l">
                        <a:spcAft>
                          <a:spcPts val="0"/>
                        </a:spcAft>
                      </a:pPr>
                      <a:r>
                        <a:rPr lang="zh-CN" sz="1600" kern="100" dirty="0">
                          <a:effectLst/>
                          <a:latin typeface="宋体" panose="02010600030101010101" pitchFamily="2" charset="-122"/>
                          <a:ea typeface="宋体" panose="02010600030101010101" pitchFamily="2" charset="-122"/>
                        </a:rPr>
                        <a:t>显示</a:t>
                      </a:r>
                      <a:endParaRPr lang="zh-CN" sz="1600" kern="100" dirty="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7"/>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8</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60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60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8"/>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9</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31</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38</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12</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12</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38</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09"/>
                  </a:ext>
                </a:extLst>
              </a:tr>
              <a:tr h="462814">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1110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按次</a:t>
                      </a:r>
                      <a:r>
                        <a:rPr lang="en-US" sz="1600" kern="100">
                          <a:effectLst/>
                          <a:latin typeface="宋体" panose="02010600030101010101" pitchFamily="2" charset="-122"/>
                          <a:ea typeface="宋体" panose="02010600030101010101" pitchFamily="2" charset="-122"/>
                        </a:rPr>
                        <a:t>QD</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00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00</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12</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12</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38</a:t>
                      </a:r>
                      <a:endParaRPr lang="zh-CN" sz="1600" kern="100">
                        <a:effectLst/>
                        <a:latin typeface="宋体" panose="02010600030101010101" pitchFamily="2" charset="-122"/>
                        <a:ea typeface="宋体" panose="02010600030101010101" pitchFamily="2" charset="-122"/>
                        <a:cs typeface="Times New Roman"/>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endParaRPr lang="zh-CN" sz="1600" kern="100" dirty="0">
                        <a:effectLst/>
                        <a:latin typeface="宋体" panose="02010600030101010101" pitchFamily="2" charset="-122"/>
                        <a:ea typeface="宋体" panose="02010600030101010101" pitchFamily="2" charset="-122"/>
                        <a:cs typeface="Times New Roman"/>
                      </a:endParaRPr>
                    </a:p>
                  </a:txBody>
                  <a:tcPr marT="0" marB="0"/>
                </a:tc>
                <a:extLst>
                  <a:ext uri="{0D108BD9-81ED-4DB2-BD59-A6C34878D82A}">
                    <a16:rowId xmlns:a16="http://schemas.microsoft.com/office/drawing/2014/main" val="10010"/>
                  </a:ext>
                </a:extLst>
              </a:tr>
            </a:tbl>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任意多边形 17"/>
          <p:cNvSpPr/>
          <p:nvPr>
            <p:custDataLst>
              <p:tags r:id="rId2"/>
            </p:custDataLst>
          </p:nvPr>
        </p:nvSpPr>
        <p:spPr bwMode="auto">
          <a:xfrm>
            <a:off x="27093"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sp>
        <p:nvSpPr>
          <p:cNvPr id="5124" name="文本框 20"/>
          <p:cNvSpPr txBox="1">
            <a:spLocks noChangeArrowheads="1"/>
          </p:cNvSpPr>
          <p:nvPr>
            <p:custDataLst>
              <p:tags r:id="rId3"/>
            </p:custDataLst>
          </p:nvPr>
        </p:nvSpPr>
        <p:spPr bwMode="auto">
          <a:xfrm>
            <a:off x="178820" y="828675"/>
            <a:ext cx="1797049" cy="83099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4800" dirty="0">
                <a:solidFill>
                  <a:srgbClr val="FFFFFF"/>
                </a:solidFill>
                <a:latin typeface="微软雅黑" panose="020B0503020204020204" charset="-122"/>
              </a:rPr>
              <a:t>目录</a:t>
            </a:r>
          </a:p>
        </p:txBody>
      </p:sp>
      <p:cxnSp>
        <p:nvCxnSpPr>
          <p:cNvPr id="5125" name="直接连接符 22"/>
          <p:cNvCxnSpPr>
            <a:cxnSpLocks noChangeShapeType="1"/>
          </p:cNvCxnSpPr>
          <p:nvPr>
            <p:custDataLst>
              <p:tags r:id="rId4"/>
            </p:custDataLst>
          </p:nvPr>
        </p:nvCxnSpPr>
        <p:spPr bwMode="auto">
          <a:xfrm>
            <a:off x="762001" y="1628775"/>
            <a:ext cx="3240617" cy="0"/>
          </a:xfrm>
          <a:prstGeom prst="line">
            <a:avLst/>
          </a:prstGeom>
          <a:noFill/>
          <a:ln w="9525">
            <a:solidFill>
              <a:srgbClr val="FFFFFF"/>
            </a:solidFill>
            <a:prstDash val="sysDash"/>
            <a:round/>
          </a:ln>
        </p:spPr>
      </p:cxnSp>
      <p:grpSp>
        <p:nvGrpSpPr>
          <p:cNvPr id="36" name="组合 35"/>
          <p:cNvGrpSpPr/>
          <p:nvPr/>
        </p:nvGrpSpPr>
        <p:grpSpPr>
          <a:xfrm>
            <a:off x="1760855" y="535305"/>
            <a:ext cx="8735060" cy="5029200"/>
            <a:chOff x="2773" y="843"/>
            <a:chExt cx="13756" cy="7920"/>
          </a:xfrm>
        </p:grpSpPr>
        <p:sp>
          <p:nvSpPr>
            <p:cNvPr id="5123" name="Text Box 20"/>
            <p:cNvSpPr txBox="1">
              <a:spLocks noChangeArrowheads="1"/>
            </p:cNvSpPr>
            <p:nvPr>
              <p:custDataLst>
                <p:tags r:id="rId5"/>
              </p:custDataLst>
            </p:nvPr>
          </p:nvSpPr>
          <p:spPr bwMode="auto">
            <a:xfrm>
              <a:off x="2826" y="2805"/>
              <a:ext cx="3803" cy="720"/>
            </a:xfrm>
            <a:prstGeom prst="rect">
              <a:avLst/>
            </a:prstGeom>
            <a:noFill/>
            <a:ln w="9525">
              <a:noFill/>
              <a:miter lim="800000"/>
            </a:ln>
            <a:effectLst/>
          </p:spPr>
          <p:txBody>
            <a:bodyPr>
              <a:spAutoFit/>
            </a:bodyPr>
            <a:lstStyle/>
            <a:p>
              <a:pPr algn="dist" eaLnBrk="1" hangingPunct="1">
                <a:buFont typeface="Arial" panose="020B0604020202020204" pitchFamily="34" charset="0"/>
                <a:buNone/>
              </a:pPr>
              <a:r>
                <a:rPr lang="zh-CN" altLang="en-US" sz="2400" dirty="0">
                  <a:solidFill>
                    <a:srgbClr val="FFFFFF"/>
                  </a:solidFill>
                  <a:latin typeface="Times New Roman" panose="02020603050405020304" pitchFamily="18" charset="0"/>
                  <a:ea typeface="华文新魏" panose="02010800040101010101" pitchFamily="2" charset="-122"/>
                </a:rPr>
                <a:t>Contents</a:t>
              </a:r>
            </a:p>
          </p:txBody>
        </p:sp>
        <p:cxnSp>
          <p:nvCxnSpPr>
            <p:cNvPr id="5126" name="直接连接符 24"/>
            <p:cNvCxnSpPr>
              <a:cxnSpLocks noChangeShapeType="1"/>
            </p:cNvCxnSpPr>
            <p:nvPr>
              <p:custDataLst>
                <p:tags r:id="rId6"/>
              </p:custDataLst>
            </p:nvPr>
          </p:nvCxnSpPr>
          <p:spPr bwMode="auto">
            <a:xfrm>
              <a:off x="2773" y="843"/>
              <a:ext cx="0" cy="3345"/>
            </a:xfrm>
            <a:prstGeom prst="line">
              <a:avLst/>
            </a:prstGeom>
            <a:noFill/>
            <a:ln w="9525">
              <a:solidFill>
                <a:srgbClr val="FFFFFF"/>
              </a:solidFill>
              <a:prstDash val="sysDash"/>
              <a:round/>
            </a:ln>
          </p:spPr>
        </p:cxnSp>
        <p:grpSp>
          <p:nvGrpSpPr>
            <p:cNvPr id="6" name="组合 5"/>
            <p:cNvGrpSpPr/>
            <p:nvPr/>
          </p:nvGrpSpPr>
          <p:grpSpPr>
            <a:xfrm>
              <a:off x="9381" y="1320"/>
              <a:ext cx="7148" cy="963"/>
              <a:chOff x="9935" y="748"/>
              <a:chExt cx="7148" cy="963"/>
            </a:xfrm>
          </p:grpSpPr>
          <p:pic>
            <p:nvPicPr>
              <p:cNvPr id="47" name="图片 14"/>
              <p:cNvPicPr>
                <a:picLocks noChangeAspect="1"/>
              </p:cNvPicPr>
              <p:nvPr/>
            </p:nvPicPr>
            <p:blipFill>
              <a:blip r:embed="rId9" cstate="print"/>
              <a:stretch>
                <a:fillRect/>
              </a:stretch>
            </p:blipFill>
            <p:spPr>
              <a:xfrm>
                <a:off x="9983" y="748"/>
                <a:ext cx="963" cy="963"/>
              </a:xfrm>
              <a:prstGeom prst="rect">
                <a:avLst/>
              </a:prstGeom>
              <a:noFill/>
              <a:ln w="9525">
                <a:noFill/>
              </a:ln>
            </p:spPr>
          </p:pic>
          <p:sp>
            <p:nvSpPr>
              <p:cNvPr id="48" name="椭圆 47"/>
              <p:cNvSpPr/>
              <p:nvPr/>
            </p:nvSpPr>
            <p:spPr>
              <a:xfrm>
                <a:off x="9983" y="748"/>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20"/>
              <p:cNvGrpSpPr/>
              <p:nvPr/>
            </p:nvGrpSpPr>
            <p:grpSpPr>
              <a:xfrm>
                <a:off x="11138" y="748"/>
                <a:ext cx="5945" cy="960"/>
                <a:chOff x="6004452" y="1971917"/>
                <a:chExt cx="3406249" cy="610204"/>
              </a:xfrm>
            </p:grpSpPr>
            <p:pic>
              <p:nvPicPr>
                <p:cNvPr id="50" name="图片 10"/>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51" name="圆角矩形 50"/>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2" name="文本框 19"/>
              <p:cNvSpPr txBox="1"/>
              <p:nvPr/>
            </p:nvSpPr>
            <p:spPr>
              <a:xfrm>
                <a:off x="11580" y="843"/>
                <a:ext cx="5220" cy="76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实验目的</a:t>
                </a:r>
              </a:p>
            </p:txBody>
          </p:sp>
          <p:sp>
            <p:nvSpPr>
              <p:cNvPr id="53" name="文本框 21"/>
              <p:cNvSpPr txBox="1"/>
              <p:nvPr/>
            </p:nvSpPr>
            <p:spPr>
              <a:xfrm>
                <a:off x="9935" y="871"/>
                <a:ext cx="1000" cy="76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sz="2400" b="1" dirty="0">
                    <a:solidFill>
                      <a:schemeClr val="bg1"/>
                    </a:solidFill>
                    <a:latin typeface="微软雅黑" panose="020B0503020204020204" charset="-122"/>
                    <a:ea typeface="微软雅黑" panose="020B0503020204020204" charset="-122"/>
                  </a:rPr>
                  <a:t> </a:t>
                </a:r>
                <a:r>
                  <a:rPr lang="zh-CN" altLang="en-US" sz="2400" b="1" dirty="0">
                    <a:solidFill>
                      <a:schemeClr val="bg1"/>
                    </a:solidFill>
                    <a:latin typeface="微软雅黑" panose="020B0503020204020204" charset="-122"/>
                    <a:ea typeface="微软雅黑" panose="020B0503020204020204" charset="-122"/>
                  </a:rPr>
                  <a:t>一</a:t>
                </a:r>
              </a:p>
            </p:txBody>
          </p:sp>
        </p:grpSp>
        <p:grpSp>
          <p:nvGrpSpPr>
            <p:cNvPr id="7" name="组合 6"/>
            <p:cNvGrpSpPr/>
            <p:nvPr/>
          </p:nvGrpSpPr>
          <p:grpSpPr>
            <a:xfrm>
              <a:off x="8605" y="2617"/>
              <a:ext cx="7100" cy="962"/>
              <a:chOff x="9009" y="2188"/>
              <a:chExt cx="7100" cy="965"/>
            </a:xfrm>
          </p:grpSpPr>
          <p:pic>
            <p:nvPicPr>
              <p:cNvPr id="54" name="图片 24"/>
              <p:cNvPicPr>
                <a:picLocks noChangeAspect="1"/>
              </p:cNvPicPr>
              <p:nvPr/>
            </p:nvPicPr>
            <p:blipFill>
              <a:blip r:embed="rId9" cstate="print"/>
              <a:stretch>
                <a:fillRect/>
              </a:stretch>
            </p:blipFill>
            <p:spPr>
              <a:xfrm>
                <a:off x="9009" y="2188"/>
                <a:ext cx="963" cy="965"/>
              </a:xfrm>
              <a:prstGeom prst="rect">
                <a:avLst/>
              </a:prstGeom>
              <a:noFill/>
              <a:ln w="9525">
                <a:noFill/>
              </a:ln>
            </p:spPr>
          </p:pic>
          <p:sp>
            <p:nvSpPr>
              <p:cNvPr id="55" name="椭圆 54"/>
              <p:cNvSpPr/>
              <p:nvPr/>
            </p:nvSpPr>
            <p:spPr>
              <a:xfrm>
                <a:off x="9009" y="2188"/>
                <a:ext cx="963" cy="965"/>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6"/>
              <p:cNvGrpSpPr/>
              <p:nvPr/>
            </p:nvGrpSpPr>
            <p:grpSpPr>
              <a:xfrm>
                <a:off x="10164" y="2188"/>
                <a:ext cx="5945" cy="963"/>
                <a:chOff x="6004452" y="1971917"/>
                <a:chExt cx="3406249" cy="610204"/>
              </a:xfrm>
            </p:grpSpPr>
            <p:pic>
              <p:nvPicPr>
                <p:cNvPr id="57" name="图片 29"/>
                <p:cNvPicPr>
                  <a:picLocks noChangeAspect="1"/>
                </p:cNvPicPr>
                <p:nvPr/>
              </p:nvPicPr>
              <p:blipFill>
                <a:blip r:embed="rId11" cstate="print"/>
                <a:stretch>
                  <a:fillRect/>
                </a:stretch>
              </p:blipFill>
              <p:spPr>
                <a:xfrm>
                  <a:off x="6004452" y="1973117"/>
                  <a:ext cx="3406249" cy="609004"/>
                </a:xfrm>
                <a:prstGeom prst="rect">
                  <a:avLst/>
                </a:prstGeom>
                <a:noFill/>
                <a:ln w="9525">
                  <a:noFill/>
                </a:ln>
              </p:spPr>
            </p:pic>
            <p:sp>
              <p:nvSpPr>
                <p:cNvPr id="58" name="圆角矩形 57"/>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文本框 27"/>
              <p:cNvSpPr txBox="1"/>
              <p:nvPr/>
            </p:nvSpPr>
            <p:spPr>
              <a:xfrm>
                <a:off x="10607" y="2286"/>
                <a:ext cx="5220" cy="72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smtClean="0">
                    <a:solidFill>
                      <a:schemeClr val="bg1"/>
                    </a:solidFill>
                    <a:latin typeface="微软雅黑" panose="020B0503020204020204" charset="-122"/>
                    <a:ea typeface="微软雅黑" panose="020B0503020204020204" charset="-122"/>
                  </a:rPr>
                  <a:t>实验原理</a:t>
                </a:r>
                <a:endParaRPr lang="zh-CN" altLang="en-US" sz="2400" b="1" dirty="0">
                  <a:solidFill>
                    <a:schemeClr val="bg1"/>
                  </a:solidFill>
                  <a:latin typeface="微软雅黑" panose="020B0503020204020204" charset="-122"/>
                  <a:ea typeface="微软雅黑" panose="020B0503020204020204" charset="-122"/>
                </a:endParaRPr>
              </a:p>
            </p:txBody>
          </p:sp>
          <p:sp>
            <p:nvSpPr>
              <p:cNvPr id="60" name="文本框 28"/>
              <p:cNvSpPr txBox="1"/>
              <p:nvPr/>
            </p:nvSpPr>
            <p:spPr>
              <a:xfrm>
                <a:off x="9093" y="2314"/>
                <a:ext cx="1000" cy="7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二</a:t>
                </a:r>
              </a:p>
            </p:txBody>
          </p:sp>
        </p:grpSp>
        <p:grpSp>
          <p:nvGrpSpPr>
            <p:cNvPr id="8" name="组合 7"/>
            <p:cNvGrpSpPr/>
            <p:nvPr/>
          </p:nvGrpSpPr>
          <p:grpSpPr>
            <a:xfrm>
              <a:off x="7617" y="3913"/>
              <a:ext cx="7100" cy="962"/>
              <a:chOff x="7871" y="3631"/>
              <a:chExt cx="7100" cy="965"/>
            </a:xfrm>
          </p:grpSpPr>
          <p:pic>
            <p:nvPicPr>
              <p:cNvPr id="61" name="图片 32"/>
              <p:cNvPicPr>
                <a:picLocks noChangeAspect="1"/>
              </p:cNvPicPr>
              <p:nvPr/>
            </p:nvPicPr>
            <p:blipFill>
              <a:blip r:embed="rId9" cstate="print"/>
              <a:stretch>
                <a:fillRect/>
              </a:stretch>
            </p:blipFill>
            <p:spPr>
              <a:xfrm>
                <a:off x="7871" y="3631"/>
                <a:ext cx="963" cy="965"/>
              </a:xfrm>
              <a:prstGeom prst="rect">
                <a:avLst/>
              </a:prstGeom>
              <a:noFill/>
              <a:ln w="9525">
                <a:noFill/>
              </a:ln>
            </p:spPr>
          </p:pic>
          <p:sp>
            <p:nvSpPr>
              <p:cNvPr id="62" name="椭圆 61"/>
              <p:cNvSpPr/>
              <p:nvPr/>
            </p:nvSpPr>
            <p:spPr>
              <a:xfrm>
                <a:off x="7871" y="3631"/>
                <a:ext cx="963" cy="965"/>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 name="组合 34"/>
              <p:cNvGrpSpPr/>
              <p:nvPr/>
            </p:nvGrpSpPr>
            <p:grpSpPr>
              <a:xfrm>
                <a:off x="9026" y="3631"/>
                <a:ext cx="5945" cy="962"/>
                <a:chOff x="6004452" y="1971917"/>
                <a:chExt cx="3406249" cy="610204"/>
              </a:xfrm>
            </p:grpSpPr>
            <p:pic>
              <p:nvPicPr>
                <p:cNvPr id="64" name="图片 37"/>
                <p:cNvPicPr>
                  <a:picLocks noChangeAspect="1"/>
                </p:cNvPicPr>
                <p:nvPr/>
              </p:nvPicPr>
              <p:blipFill>
                <a:blip r:embed="rId11" cstate="print"/>
                <a:stretch>
                  <a:fillRect/>
                </a:stretch>
              </p:blipFill>
              <p:spPr>
                <a:xfrm>
                  <a:off x="6004452" y="1973117"/>
                  <a:ext cx="3406249" cy="609004"/>
                </a:xfrm>
                <a:prstGeom prst="rect">
                  <a:avLst/>
                </a:prstGeom>
                <a:noFill/>
                <a:ln w="9525">
                  <a:noFill/>
                </a:ln>
              </p:spPr>
            </p:pic>
            <p:sp>
              <p:nvSpPr>
                <p:cNvPr id="65" name="圆角矩形 64"/>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6" name="文本框 35"/>
              <p:cNvSpPr txBox="1"/>
              <p:nvPr/>
            </p:nvSpPr>
            <p:spPr>
              <a:xfrm>
                <a:off x="9468" y="3728"/>
                <a:ext cx="5220" cy="7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sym typeface="+mn-ea"/>
                  </a:rPr>
                  <a:t>实验要求与说明</a:t>
                </a:r>
              </a:p>
            </p:txBody>
          </p:sp>
          <p:sp>
            <p:nvSpPr>
              <p:cNvPr id="67" name="文本框 36"/>
              <p:cNvSpPr txBox="1"/>
              <p:nvPr/>
            </p:nvSpPr>
            <p:spPr>
              <a:xfrm>
                <a:off x="7970" y="3744"/>
                <a:ext cx="1000" cy="7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三</a:t>
                </a:r>
              </a:p>
            </p:txBody>
          </p:sp>
        </p:grpSp>
        <p:grpSp>
          <p:nvGrpSpPr>
            <p:cNvPr id="9" name="组合 8"/>
            <p:cNvGrpSpPr/>
            <p:nvPr/>
          </p:nvGrpSpPr>
          <p:grpSpPr>
            <a:xfrm>
              <a:off x="6616" y="5209"/>
              <a:ext cx="7100" cy="962"/>
              <a:chOff x="6870" y="5087"/>
              <a:chExt cx="7100" cy="963"/>
            </a:xfrm>
          </p:grpSpPr>
          <p:pic>
            <p:nvPicPr>
              <p:cNvPr id="68" name="图片 40"/>
              <p:cNvPicPr>
                <a:picLocks noChangeAspect="1"/>
              </p:cNvPicPr>
              <p:nvPr/>
            </p:nvPicPr>
            <p:blipFill>
              <a:blip r:embed="rId9" cstate="print"/>
              <a:stretch>
                <a:fillRect/>
              </a:stretch>
            </p:blipFill>
            <p:spPr>
              <a:xfrm>
                <a:off x="6870" y="5087"/>
                <a:ext cx="963" cy="963"/>
              </a:xfrm>
              <a:prstGeom prst="rect">
                <a:avLst/>
              </a:prstGeom>
              <a:noFill/>
              <a:ln w="9525">
                <a:noFill/>
              </a:ln>
            </p:spPr>
          </p:pic>
          <p:sp>
            <p:nvSpPr>
              <p:cNvPr id="69" name="椭圆 68"/>
              <p:cNvSpPr/>
              <p:nvPr/>
            </p:nvSpPr>
            <p:spPr>
              <a:xfrm>
                <a:off x="6870" y="5087"/>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 name="组合 42"/>
              <p:cNvGrpSpPr/>
              <p:nvPr/>
            </p:nvGrpSpPr>
            <p:grpSpPr>
              <a:xfrm>
                <a:off x="8025" y="5087"/>
                <a:ext cx="5945" cy="960"/>
                <a:chOff x="6004452" y="1971917"/>
                <a:chExt cx="3406249" cy="610204"/>
              </a:xfrm>
            </p:grpSpPr>
            <p:pic>
              <p:nvPicPr>
                <p:cNvPr id="71" name="图片 45"/>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72" name="圆角矩形 71"/>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3" name="文本框 43"/>
              <p:cNvSpPr txBox="1"/>
              <p:nvPr/>
            </p:nvSpPr>
            <p:spPr>
              <a:xfrm>
                <a:off x="8467" y="5184"/>
                <a:ext cx="522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实验内容与步骤</a:t>
                </a:r>
              </a:p>
            </p:txBody>
          </p:sp>
          <p:sp>
            <p:nvSpPr>
              <p:cNvPr id="74" name="文本框 44"/>
              <p:cNvSpPr txBox="1"/>
              <p:nvPr/>
            </p:nvSpPr>
            <p:spPr>
              <a:xfrm>
                <a:off x="6948" y="5197"/>
                <a:ext cx="100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四</a:t>
                </a:r>
              </a:p>
            </p:txBody>
          </p:sp>
        </p:grpSp>
        <p:grpSp>
          <p:nvGrpSpPr>
            <p:cNvPr id="10" name="组合 9"/>
            <p:cNvGrpSpPr/>
            <p:nvPr/>
          </p:nvGrpSpPr>
          <p:grpSpPr>
            <a:xfrm>
              <a:off x="5747" y="6505"/>
              <a:ext cx="7100" cy="962"/>
              <a:chOff x="6870" y="5087"/>
              <a:chExt cx="7100" cy="963"/>
            </a:xfrm>
          </p:grpSpPr>
          <p:pic>
            <p:nvPicPr>
              <p:cNvPr id="11" name="图片 40"/>
              <p:cNvPicPr>
                <a:picLocks noChangeAspect="1"/>
              </p:cNvPicPr>
              <p:nvPr/>
            </p:nvPicPr>
            <p:blipFill>
              <a:blip r:embed="rId9" cstate="print"/>
              <a:stretch>
                <a:fillRect/>
              </a:stretch>
            </p:blipFill>
            <p:spPr>
              <a:xfrm>
                <a:off x="6870" y="5087"/>
                <a:ext cx="963" cy="963"/>
              </a:xfrm>
              <a:prstGeom prst="rect">
                <a:avLst/>
              </a:prstGeom>
              <a:noFill/>
              <a:ln w="9525">
                <a:noFill/>
              </a:ln>
            </p:spPr>
          </p:pic>
          <p:sp>
            <p:nvSpPr>
              <p:cNvPr id="12" name="椭圆 11"/>
              <p:cNvSpPr/>
              <p:nvPr/>
            </p:nvSpPr>
            <p:spPr>
              <a:xfrm>
                <a:off x="6870" y="5087"/>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3" name="组合 42"/>
              <p:cNvGrpSpPr/>
              <p:nvPr/>
            </p:nvGrpSpPr>
            <p:grpSpPr>
              <a:xfrm>
                <a:off x="8025" y="5087"/>
                <a:ext cx="5945" cy="960"/>
                <a:chOff x="6004452" y="1971917"/>
                <a:chExt cx="3406249" cy="610204"/>
              </a:xfrm>
            </p:grpSpPr>
            <p:pic>
              <p:nvPicPr>
                <p:cNvPr id="14" name="图片 45"/>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15" name="圆角矩形 14"/>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 name="文本框 43"/>
              <p:cNvSpPr txBox="1"/>
              <p:nvPr/>
            </p:nvSpPr>
            <p:spPr>
              <a:xfrm>
                <a:off x="8467" y="5184"/>
                <a:ext cx="5220" cy="72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2400" b="1" dirty="0">
                  <a:solidFill>
                    <a:schemeClr val="bg1"/>
                  </a:solidFill>
                  <a:latin typeface="微软雅黑" panose="020B0503020204020204" charset="-122"/>
                  <a:ea typeface="微软雅黑" panose="020B0503020204020204" charset="-122"/>
                </a:endParaRPr>
              </a:p>
            </p:txBody>
          </p:sp>
          <p:sp>
            <p:nvSpPr>
              <p:cNvPr id="17" name="文本框 44"/>
              <p:cNvSpPr txBox="1"/>
              <p:nvPr/>
            </p:nvSpPr>
            <p:spPr>
              <a:xfrm>
                <a:off x="6975" y="5198"/>
                <a:ext cx="100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五</a:t>
                </a:r>
              </a:p>
            </p:txBody>
          </p:sp>
        </p:grpSp>
        <p:grpSp>
          <p:nvGrpSpPr>
            <p:cNvPr id="18" name="组合 17"/>
            <p:cNvGrpSpPr/>
            <p:nvPr/>
          </p:nvGrpSpPr>
          <p:grpSpPr>
            <a:xfrm>
              <a:off x="4838" y="7801"/>
              <a:ext cx="7100" cy="962"/>
              <a:chOff x="6870" y="5087"/>
              <a:chExt cx="7100" cy="963"/>
            </a:xfrm>
          </p:grpSpPr>
          <p:pic>
            <p:nvPicPr>
              <p:cNvPr id="19" name="图片 40"/>
              <p:cNvPicPr>
                <a:picLocks noChangeAspect="1"/>
              </p:cNvPicPr>
              <p:nvPr/>
            </p:nvPicPr>
            <p:blipFill>
              <a:blip r:embed="rId9" cstate="print"/>
              <a:stretch>
                <a:fillRect/>
              </a:stretch>
            </p:blipFill>
            <p:spPr>
              <a:xfrm>
                <a:off x="6870" y="5087"/>
                <a:ext cx="963" cy="963"/>
              </a:xfrm>
              <a:prstGeom prst="rect">
                <a:avLst/>
              </a:prstGeom>
              <a:noFill/>
              <a:ln w="9525">
                <a:noFill/>
              </a:ln>
            </p:spPr>
          </p:pic>
          <p:sp>
            <p:nvSpPr>
              <p:cNvPr id="20" name="椭圆 19"/>
              <p:cNvSpPr/>
              <p:nvPr/>
            </p:nvSpPr>
            <p:spPr>
              <a:xfrm>
                <a:off x="6870" y="5087"/>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1" name="组合 42"/>
              <p:cNvGrpSpPr/>
              <p:nvPr/>
            </p:nvGrpSpPr>
            <p:grpSpPr>
              <a:xfrm>
                <a:off x="8025" y="5087"/>
                <a:ext cx="5945" cy="960"/>
                <a:chOff x="6004452" y="1971917"/>
                <a:chExt cx="3406249" cy="610204"/>
              </a:xfrm>
            </p:grpSpPr>
            <p:pic>
              <p:nvPicPr>
                <p:cNvPr id="22" name="图片 45"/>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23" name="圆角矩形 22"/>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 name="文本框 43"/>
              <p:cNvSpPr txBox="1"/>
              <p:nvPr/>
            </p:nvSpPr>
            <p:spPr>
              <a:xfrm>
                <a:off x="8467" y="5184"/>
                <a:ext cx="5220" cy="72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b="1" dirty="0" smtClean="0">
                    <a:solidFill>
                      <a:schemeClr val="bg1"/>
                    </a:solidFill>
                    <a:latin typeface="微软雅黑" panose="020B0503020204020204" charset="-122"/>
                    <a:ea typeface="微软雅黑" panose="020B0503020204020204" charset="-122"/>
                  </a:rPr>
                  <a:t>思考题</a:t>
                </a:r>
                <a:endParaRPr lang="zh-CN" altLang="en-US" sz="2400" b="1" dirty="0">
                  <a:solidFill>
                    <a:schemeClr val="bg1"/>
                  </a:solidFill>
                  <a:latin typeface="微软雅黑" panose="020B0503020204020204" charset="-122"/>
                  <a:ea typeface="微软雅黑" panose="020B0503020204020204" charset="-122"/>
                </a:endParaRPr>
              </a:p>
            </p:txBody>
          </p:sp>
          <p:sp>
            <p:nvSpPr>
              <p:cNvPr id="25" name="文本框 44"/>
              <p:cNvSpPr txBox="1"/>
              <p:nvPr/>
            </p:nvSpPr>
            <p:spPr>
              <a:xfrm>
                <a:off x="6948" y="5176"/>
                <a:ext cx="100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六</a:t>
                </a:r>
              </a:p>
            </p:txBody>
          </p:sp>
        </p:grpSp>
      </p:grpSp>
      <p:sp>
        <p:nvSpPr>
          <p:cNvPr id="63" name="矩形 62"/>
          <p:cNvSpPr/>
          <p:nvPr/>
        </p:nvSpPr>
        <p:spPr>
          <a:xfrm>
            <a:off x="4808132" y="4248173"/>
            <a:ext cx="2031325" cy="461665"/>
          </a:xfrm>
          <a:prstGeom prst="rect">
            <a:avLst/>
          </a:prstGeom>
        </p:spPr>
        <p:txBody>
          <a:bodyPr wrap="none">
            <a:spAutoFit/>
          </a:bodyPr>
          <a:lstStyle/>
          <a:p>
            <a:pPr lvl="0">
              <a:spcBef>
                <a:spcPct val="0"/>
              </a:spcBef>
            </a:pPr>
            <a:r>
              <a:rPr lang="zh-CN" altLang="en-US" sz="2400" b="1" dirty="0" smtClean="0">
                <a:solidFill>
                  <a:schemeClr val="bg1"/>
                </a:solidFill>
                <a:latin typeface="微软雅黑" panose="020B0503020204020204" charset="-122"/>
                <a:ea typeface="微软雅黑" panose="020B0503020204020204" charset="-122"/>
              </a:rPr>
              <a:t>实验注意事项</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1938632"/>
            <a:chOff x="1543" y="2167"/>
            <a:chExt cx="15037" cy="2166"/>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rPr>
                <a:t>1</a:t>
              </a:r>
            </a:p>
          </p:txBody>
        </p:sp>
        <p:sp>
          <p:nvSpPr>
            <p:cNvPr id="10" name="文本框 9"/>
            <p:cNvSpPr txBox="1"/>
            <p:nvPr/>
          </p:nvSpPr>
          <p:spPr>
            <a:xfrm>
              <a:off x="3488" y="2167"/>
              <a:ext cx="13092" cy="2166"/>
            </a:xfrm>
            <a:prstGeom prst="rect">
              <a:avLst/>
            </a:prstGeom>
            <a:noFill/>
          </p:spPr>
          <p:txBody>
            <a:bodyPr wrap="square" rtlCol="0">
              <a:spAutoFit/>
            </a:bodyPr>
            <a:lstStyle/>
            <a:p>
              <a:r>
                <a:rPr lang="zh-CN" altLang="en-US" sz="2400" b="1" dirty="0" smtClean="0"/>
                <a:t>实验准备</a:t>
              </a:r>
            </a:p>
            <a:p>
              <a:r>
                <a:rPr lang="zh-CN" altLang="en-US" sz="2400" dirty="0" smtClean="0"/>
                <a:t>将“控制转换”开关拨到</a:t>
              </a:r>
              <a:r>
                <a:rPr lang="en-US" sz="2400" dirty="0" smtClean="0"/>
                <a:t>“</a:t>
              </a:r>
              <a:r>
                <a:rPr lang="zh-CN" altLang="en-US" sz="2400" dirty="0" smtClean="0"/>
                <a:t>微程序</a:t>
              </a:r>
              <a:r>
                <a:rPr lang="en-US" sz="2400" dirty="0" smtClean="0"/>
                <a:t>”</a:t>
              </a:r>
              <a:r>
                <a:rPr lang="zh-CN" altLang="en-US" sz="2400" dirty="0" smtClean="0"/>
                <a:t>位置（下方，微程序灯亮）；</a:t>
              </a:r>
            </a:p>
            <a:p>
              <a:r>
                <a:rPr lang="zh-CN" altLang="en-US" sz="2400" dirty="0" smtClean="0"/>
                <a:t>将“微程序控制器”右侧的“编程开关”拨到</a:t>
              </a:r>
              <a:r>
                <a:rPr lang="en-US" sz="2400" dirty="0" smtClean="0"/>
                <a:t>“</a:t>
              </a:r>
              <a:r>
                <a:rPr lang="zh-CN" altLang="en-US" sz="2400" dirty="0" smtClean="0"/>
                <a:t>正常</a:t>
              </a:r>
              <a:r>
                <a:rPr lang="en-US" sz="2400" dirty="0" smtClean="0"/>
                <a:t>”</a:t>
              </a:r>
              <a:r>
                <a:rPr lang="zh-CN" altLang="en-US" sz="2400" dirty="0" smtClean="0"/>
                <a:t>位置（注：后续所有实验都如此）；</a:t>
              </a:r>
            </a:p>
            <a:p>
              <a:r>
                <a:rPr lang="zh-CN" altLang="en-US" sz="2400" dirty="0" smtClean="0"/>
                <a:t>将单微指令开关</a:t>
              </a:r>
              <a:r>
                <a:rPr lang="en-US" sz="2400" dirty="0" smtClean="0"/>
                <a:t>DP</a:t>
              </a:r>
              <a:r>
                <a:rPr lang="zh-CN" altLang="en-US" sz="2400" dirty="0" smtClean="0"/>
                <a:t>拨到向上</a:t>
              </a:r>
              <a:r>
                <a:rPr lang="en-US" altLang="zh-CN" sz="2400" dirty="0" smtClean="0"/>
                <a:t>”</a:t>
              </a:r>
              <a:r>
                <a:rPr lang="en-US" sz="2400" dirty="0" smtClean="0"/>
                <a:t>1”</a:t>
              </a:r>
              <a:r>
                <a:rPr lang="zh-CN" altLang="en-US" sz="2400" dirty="0" smtClean="0"/>
                <a:t>位置。打开电源。</a:t>
              </a:r>
              <a:endParaRPr lang="en-US" altLang="zh-CN" sz="2400" dirty="0" smtClean="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微程序控制下的存储器工作过程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4154725"/>
            <a:chOff x="1543" y="2167"/>
            <a:chExt cx="15037" cy="4642"/>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2</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4642"/>
            </a:xfrm>
            <a:prstGeom prst="rect">
              <a:avLst/>
            </a:prstGeom>
            <a:noFill/>
          </p:spPr>
          <p:txBody>
            <a:bodyPr wrap="square" rtlCol="0">
              <a:spAutoFit/>
            </a:bodyPr>
            <a:lstStyle/>
            <a:p>
              <a:r>
                <a:rPr lang="zh-CN" altLang="en-US" sz="2400" dirty="0" smtClean="0"/>
                <a:t>将数</a:t>
              </a:r>
              <a:r>
                <a:rPr lang="en-US" altLang="zh-CN" sz="2400" dirty="0" smtClean="0"/>
                <a:t>75H</a:t>
              </a:r>
              <a:r>
                <a:rPr lang="zh-CN" altLang="en-US" sz="2400" dirty="0" smtClean="0"/>
                <a:t>写到寄存器</a:t>
              </a:r>
              <a:r>
                <a:rPr lang="en-US" altLang="zh-CN" sz="2400" dirty="0" smtClean="0"/>
                <a:t>R0</a:t>
              </a:r>
              <a:r>
                <a:rPr lang="zh-CN" altLang="en-US" sz="2400" dirty="0" smtClean="0"/>
                <a:t>、数</a:t>
              </a:r>
              <a:r>
                <a:rPr lang="en-US" altLang="zh-CN" sz="2400" dirty="0" smtClean="0"/>
                <a:t>28H</a:t>
              </a:r>
              <a:r>
                <a:rPr lang="zh-CN" altLang="en-US" sz="2400" dirty="0" smtClean="0"/>
                <a:t>写到</a:t>
              </a:r>
              <a:r>
                <a:rPr lang="en-US" altLang="zh-CN" sz="2400" dirty="0" smtClean="0"/>
                <a:t>R1</a:t>
              </a:r>
              <a:r>
                <a:rPr lang="zh-CN" altLang="en-US" sz="2400" dirty="0" smtClean="0"/>
                <a:t>、数</a:t>
              </a:r>
              <a:r>
                <a:rPr lang="en-US" altLang="zh-CN" sz="2400" dirty="0" smtClean="0"/>
                <a:t>89H</a:t>
              </a:r>
              <a:r>
                <a:rPr lang="zh-CN" altLang="en-US" sz="2400" dirty="0" smtClean="0"/>
                <a:t>写到</a:t>
              </a:r>
              <a:r>
                <a:rPr lang="en-US" altLang="zh-CN" sz="2400" dirty="0" smtClean="0"/>
                <a:t>R2</a:t>
              </a:r>
              <a:r>
                <a:rPr lang="zh-CN" altLang="en-US" sz="2400" dirty="0" smtClean="0"/>
                <a:t>、数</a:t>
              </a:r>
              <a:r>
                <a:rPr lang="en-US" altLang="zh-CN" sz="2400" dirty="0" smtClean="0"/>
                <a:t>32H</a:t>
              </a:r>
              <a:r>
                <a:rPr lang="zh-CN" altLang="en-US" sz="2400" dirty="0" smtClean="0"/>
                <a:t>写到</a:t>
              </a:r>
              <a:r>
                <a:rPr lang="en-US" altLang="zh-CN" sz="2400" dirty="0" smtClean="0"/>
                <a:t>R3</a:t>
              </a:r>
              <a:r>
                <a:rPr lang="zh-CN" altLang="en-US" sz="2400" dirty="0" smtClean="0"/>
                <a:t>。</a:t>
              </a:r>
              <a:endParaRPr lang="zh-CN" altLang="en-US" sz="2400" b="1" dirty="0" smtClean="0"/>
            </a:p>
            <a:p>
              <a:r>
                <a:rPr lang="zh-CN" altLang="en-US" sz="2400" dirty="0" smtClean="0"/>
                <a:t>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0FH</a:t>
              </a:r>
              <a:r>
                <a:rPr lang="zh-CN" altLang="en-US" sz="2400" dirty="0" smtClean="0"/>
                <a:t>。在数据开关</a:t>
              </a:r>
              <a:r>
                <a:rPr lang="en-US" altLang="zh-CN" sz="2400" dirty="0" smtClean="0"/>
                <a:t>SD7</a:t>
              </a:r>
              <a:r>
                <a:rPr lang="zh-CN" altLang="en-US" sz="2400" dirty="0" smtClean="0"/>
                <a:t>～</a:t>
              </a:r>
              <a:r>
                <a:rPr lang="en-US" altLang="zh-CN" sz="2400" dirty="0" smtClean="0"/>
                <a:t>SD0</a:t>
              </a:r>
              <a:r>
                <a:rPr lang="zh-CN" altLang="en-US" sz="2400" dirty="0" smtClean="0"/>
                <a:t>上设臵数</a:t>
              </a:r>
              <a:r>
                <a:rPr lang="en-US" altLang="zh-CN" sz="2400" dirty="0" smtClean="0"/>
                <a:t>75H</a:t>
              </a:r>
              <a:r>
                <a:rPr lang="zh-CN" altLang="en-US" sz="2400" dirty="0" smtClean="0"/>
                <a:t>。在数据总线</a:t>
              </a:r>
              <a:r>
                <a:rPr lang="en-US" altLang="zh-CN" sz="2400" dirty="0" smtClean="0"/>
                <a:t>DBUS</a:t>
              </a:r>
              <a:r>
                <a:rPr lang="zh-CN" altLang="en-US" sz="2400" dirty="0" smtClean="0"/>
                <a:t>指示灯</a:t>
              </a:r>
              <a:r>
                <a:rPr lang="en-US" altLang="zh-CN" sz="2400" dirty="0" smtClean="0"/>
                <a:t>D7</a:t>
              </a:r>
              <a:r>
                <a:rPr lang="zh-CN" altLang="en-US" sz="2400" dirty="0" smtClean="0"/>
                <a:t>～</a:t>
              </a:r>
              <a:r>
                <a:rPr lang="en-US" altLang="zh-CN" sz="2400" dirty="0" smtClean="0"/>
                <a:t>D0</a:t>
              </a:r>
              <a:r>
                <a:rPr lang="zh-CN" altLang="en-US" sz="2400" dirty="0" smtClean="0"/>
                <a:t>上可以看到数设臵得正确不正确，发现错误需及时改正。数设臵正确后，按一次</a:t>
              </a:r>
              <a:r>
                <a:rPr lang="en-US" altLang="zh-CN" sz="2400" dirty="0" smtClean="0"/>
                <a:t>QD</a:t>
              </a:r>
              <a:r>
                <a:rPr lang="zh-CN" altLang="en-US" sz="2400" dirty="0" smtClean="0"/>
                <a:t>按钮，将</a:t>
              </a:r>
              <a:r>
                <a:rPr lang="en-US" altLang="zh-CN" sz="2400" dirty="0" smtClean="0"/>
                <a:t>SD7</a:t>
              </a:r>
              <a:r>
                <a:rPr lang="zh-CN" altLang="en-US" sz="2400" dirty="0" smtClean="0"/>
                <a:t>～</a:t>
              </a:r>
              <a:r>
                <a:rPr lang="en-US" altLang="zh-CN" sz="2400" dirty="0" smtClean="0"/>
                <a:t>SD0</a:t>
              </a:r>
              <a:r>
                <a:rPr lang="zh-CN" altLang="en-US" sz="2400" dirty="0" smtClean="0"/>
                <a:t>上的数写入寄存器</a:t>
              </a:r>
              <a:r>
                <a:rPr lang="en-US" altLang="zh-CN" sz="2400" dirty="0" smtClean="0"/>
                <a:t>R0</a:t>
              </a:r>
              <a:r>
                <a:rPr lang="zh-CN" altLang="en-US" sz="2400" dirty="0" smtClean="0"/>
                <a:t>，进入下一步。 依照写</a:t>
              </a:r>
              <a:r>
                <a:rPr lang="en-US" altLang="zh-CN" sz="2400" dirty="0" smtClean="0"/>
                <a:t>R0</a:t>
              </a:r>
              <a:r>
                <a:rPr lang="zh-CN" altLang="en-US" sz="2400" dirty="0" smtClean="0"/>
                <a:t>的方式，在指示灯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32H</a:t>
              </a:r>
              <a:r>
                <a:rPr lang="zh-CN" altLang="en-US" sz="2400" dirty="0" smtClean="0"/>
                <a:t>时，在指示灯</a:t>
              </a:r>
              <a:r>
                <a:rPr lang="en-US" altLang="zh-CN" sz="2400" dirty="0" smtClean="0"/>
                <a:t>B7</a:t>
              </a:r>
              <a:r>
                <a:rPr lang="zh-CN" altLang="en-US" sz="2400" dirty="0" smtClean="0"/>
                <a:t>～</a:t>
              </a:r>
              <a:r>
                <a:rPr lang="en-US" altLang="zh-CN" sz="2400" dirty="0" smtClean="0"/>
                <a:t>B0</a:t>
              </a:r>
              <a:r>
                <a:rPr lang="zh-CN" altLang="en-US" sz="2400" dirty="0" smtClean="0"/>
                <a:t>观测寄存器</a:t>
              </a:r>
              <a:r>
                <a:rPr lang="en-US" altLang="zh-CN" sz="2400" dirty="0" smtClean="0"/>
                <a:t>R0</a:t>
              </a:r>
              <a:r>
                <a:rPr lang="zh-CN" altLang="en-US" sz="2400" dirty="0" smtClean="0"/>
                <a:t>的值，将数</a:t>
              </a:r>
              <a:r>
                <a:rPr lang="en-US" altLang="zh-CN" sz="2400" dirty="0" smtClean="0"/>
                <a:t>28H</a:t>
              </a:r>
              <a:r>
                <a:rPr lang="zh-CN" altLang="en-US" sz="2400" dirty="0" smtClean="0"/>
                <a:t>写入</a:t>
              </a:r>
              <a:r>
                <a:rPr lang="en-US" altLang="zh-CN" sz="2400" dirty="0" smtClean="0"/>
                <a:t>R1</a:t>
              </a:r>
              <a:r>
                <a:rPr lang="zh-CN" altLang="en-US" sz="2400" dirty="0" smtClean="0"/>
                <a:t>；在指示灯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33H</a:t>
              </a:r>
              <a:r>
                <a:rPr lang="zh-CN" altLang="en-US" sz="2400" dirty="0" smtClean="0"/>
                <a:t>时，在指示灯</a:t>
              </a:r>
              <a:r>
                <a:rPr lang="en-US" altLang="zh-CN" sz="2400" dirty="0" smtClean="0"/>
                <a:t>B7</a:t>
              </a:r>
              <a:r>
                <a:rPr lang="zh-CN" altLang="en-US" sz="2400" dirty="0" smtClean="0"/>
                <a:t>～</a:t>
              </a:r>
              <a:r>
                <a:rPr lang="en-US" altLang="zh-CN" sz="2400" dirty="0" smtClean="0"/>
                <a:t>B0</a:t>
              </a:r>
              <a:r>
                <a:rPr lang="zh-CN" altLang="en-US" sz="2400" dirty="0" smtClean="0"/>
                <a:t>上观测</a:t>
              </a:r>
              <a:r>
                <a:rPr lang="en-US" altLang="zh-CN" sz="2400" dirty="0" smtClean="0"/>
                <a:t>R1</a:t>
              </a:r>
              <a:r>
                <a:rPr lang="zh-CN" altLang="en-US" sz="2400" dirty="0" smtClean="0"/>
                <a:t>的值，将数</a:t>
              </a:r>
              <a:r>
                <a:rPr lang="en-US" altLang="zh-CN" sz="2400" dirty="0" smtClean="0"/>
                <a:t>89H</a:t>
              </a:r>
              <a:r>
                <a:rPr lang="zh-CN" altLang="en-US" sz="2400" dirty="0" smtClean="0"/>
                <a:t>写入</a:t>
              </a:r>
              <a:r>
                <a:rPr lang="en-US" altLang="zh-CN" sz="2400" dirty="0" smtClean="0"/>
                <a:t>R2</a:t>
              </a:r>
              <a:r>
                <a:rPr lang="zh-CN" altLang="en-US" sz="2400" dirty="0" smtClean="0"/>
                <a:t>；在指示灯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34H</a:t>
              </a:r>
              <a:r>
                <a:rPr lang="zh-CN" altLang="en-US" sz="2400" dirty="0" smtClean="0"/>
                <a:t>时，在指示灯</a:t>
              </a:r>
              <a:r>
                <a:rPr lang="en-US" altLang="zh-CN" sz="2400" dirty="0" smtClean="0"/>
                <a:t>B7</a:t>
              </a:r>
              <a:r>
                <a:rPr lang="zh-CN" altLang="en-US" sz="2400" dirty="0" smtClean="0"/>
                <a:t>～</a:t>
              </a:r>
              <a:r>
                <a:rPr lang="en-US" altLang="zh-CN" sz="2400" dirty="0" smtClean="0"/>
                <a:t>B0</a:t>
              </a:r>
              <a:r>
                <a:rPr lang="zh-CN" altLang="en-US" sz="2400" dirty="0" smtClean="0"/>
                <a:t>上观测</a:t>
              </a:r>
              <a:r>
                <a:rPr lang="en-US" altLang="zh-CN" sz="2400" dirty="0" smtClean="0"/>
                <a:t>R2</a:t>
              </a:r>
              <a:r>
                <a:rPr lang="zh-CN" altLang="en-US" sz="2400" dirty="0" smtClean="0"/>
                <a:t>的值，将数</a:t>
              </a:r>
              <a:r>
                <a:rPr lang="en-US" altLang="zh-CN" sz="2400" dirty="0" smtClean="0"/>
                <a:t>32H</a:t>
              </a:r>
              <a:r>
                <a:rPr lang="zh-CN" altLang="en-US" sz="2400" dirty="0" smtClean="0"/>
                <a:t>写入</a:t>
              </a:r>
              <a:r>
                <a:rPr lang="en-US" altLang="zh-CN" sz="2400" dirty="0" smtClean="0"/>
                <a:t>R3</a:t>
              </a:r>
              <a:r>
                <a:rPr lang="zh-CN" altLang="en-US" sz="2400" dirty="0" smtClean="0"/>
                <a:t>。</a:t>
              </a:r>
              <a:endParaRPr lang="zh-CN" altLang="en-US" sz="2200" dirty="0">
                <a:solidFill>
                  <a:srgbClr val="FF0000"/>
                </a:solidFill>
              </a:endParaRPr>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9871113" y="5343181"/>
            <a:ext cx="1736052" cy="1010629"/>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微程序控制下的存储器工作过程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100"/>
            <a:ext cx="10114915" cy="2739356"/>
            <a:chOff x="1543" y="2167"/>
            <a:chExt cx="15037" cy="2486"/>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3</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2486"/>
            </a:xfrm>
            <a:prstGeom prst="rect">
              <a:avLst/>
            </a:prstGeom>
            <a:noFill/>
          </p:spPr>
          <p:txBody>
            <a:bodyPr wrap="square" rtlCol="0">
              <a:spAutoFit/>
            </a:bodyPr>
            <a:lstStyle/>
            <a:p>
              <a:r>
                <a:rPr lang="zh-CN" altLang="en-US" sz="2800" dirty="0" smtClean="0"/>
                <a:t>设置存储器地址</a:t>
              </a:r>
              <a:r>
                <a:rPr lang="en-US" altLang="zh-CN" sz="2800" dirty="0" smtClean="0"/>
                <a:t>AR</a:t>
              </a:r>
              <a:r>
                <a:rPr lang="zh-CN" altLang="en-US" sz="2800" dirty="0" smtClean="0"/>
                <a:t>和程序计数器</a:t>
              </a:r>
              <a:r>
                <a:rPr lang="en-US" altLang="zh-CN" sz="2800" dirty="0" smtClean="0"/>
                <a:t>PC</a:t>
              </a:r>
            </a:p>
            <a:p>
              <a:endParaRPr lang="zh-CN" altLang="en-US" sz="2400" dirty="0" smtClean="0"/>
            </a:p>
            <a:p>
              <a:r>
                <a:rPr lang="zh-CN" altLang="en-US" sz="2400" dirty="0" smtClean="0"/>
                <a:t>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35H</a:t>
              </a:r>
              <a:r>
                <a:rPr lang="zh-CN" altLang="en-US" sz="2400" dirty="0" smtClean="0"/>
                <a:t>。此时指示灯</a:t>
              </a:r>
              <a:r>
                <a:rPr lang="en-US" altLang="zh-CN" sz="2400" dirty="0" smtClean="0"/>
                <a:t>B7</a:t>
              </a:r>
              <a:r>
                <a:rPr lang="zh-CN" altLang="en-US" sz="2400" dirty="0" smtClean="0"/>
                <a:t>～</a:t>
              </a:r>
              <a:r>
                <a:rPr lang="en-US" altLang="zh-CN" sz="2400" dirty="0" smtClean="0"/>
                <a:t>B0</a:t>
              </a:r>
              <a:r>
                <a:rPr lang="zh-CN" altLang="en-US" sz="2400" dirty="0" smtClean="0"/>
                <a:t>显示寄存器</a:t>
              </a:r>
              <a:r>
                <a:rPr lang="en-US" altLang="zh-CN" sz="2400" dirty="0" smtClean="0"/>
                <a:t>R3</a:t>
              </a:r>
              <a:r>
                <a:rPr lang="zh-CN" altLang="en-US" sz="2400" dirty="0" smtClean="0"/>
                <a:t>的值。在数据开关</a:t>
              </a:r>
              <a:r>
                <a:rPr lang="en-US" altLang="zh-CN" sz="2400" dirty="0" smtClean="0"/>
                <a:t>SD7</a:t>
              </a:r>
              <a:r>
                <a:rPr lang="zh-CN" altLang="en-US" sz="2400" dirty="0" smtClean="0"/>
                <a:t>～</a:t>
              </a:r>
              <a:r>
                <a:rPr lang="en-US" altLang="zh-CN" sz="2400" dirty="0" smtClean="0"/>
                <a:t>SD0</a:t>
              </a:r>
              <a:r>
                <a:rPr lang="zh-CN" altLang="en-US" sz="2400" dirty="0" smtClean="0"/>
                <a:t>上设臵地址</a:t>
              </a:r>
              <a:r>
                <a:rPr lang="en-US" altLang="zh-CN" sz="2400" dirty="0" smtClean="0"/>
                <a:t>20H</a:t>
              </a:r>
              <a:r>
                <a:rPr lang="zh-CN" altLang="en-US" sz="2400" dirty="0" smtClean="0"/>
                <a:t>。在数据总线</a:t>
              </a:r>
              <a:r>
                <a:rPr lang="en-US" altLang="zh-CN" sz="2400" dirty="0" smtClean="0"/>
                <a:t>DBUS</a:t>
              </a:r>
              <a:r>
                <a:rPr lang="zh-CN" altLang="en-US" sz="2400" dirty="0" smtClean="0"/>
                <a:t>指示灯</a:t>
              </a:r>
              <a:r>
                <a:rPr lang="en-US" altLang="zh-CN" sz="2400" dirty="0" smtClean="0"/>
                <a:t>D7</a:t>
              </a:r>
              <a:r>
                <a:rPr lang="zh-CN" altLang="en-US" sz="2400" dirty="0" smtClean="0"/>
                <a:t>～</a:t>
              </a:r>
              <a:r>
                <a:rPr lang="en-US" altLang="zh-CN" sz="2400" dirty="0" smtClean="0"/>
                <a:t>D0</a:t>
              </a:r>
              <a:r>
                <a:rPr lang="zh-CN" altLang="en-US" sz="2400" dirty="0" smtClean="0"/>
                <a:t>上可以看到地址设臵得正确不正确。地址设臵正确后，按一次</a:t>
              </a:r>
              <a:r>
                <a:rPr lang="en-US" altLang="zh-CN" sz="2400" dirty="0" smtClean="0"/>
                <a:t>QD</a:t>
              </a:r>
              <a:r>
                <a:rPr lang="zh-CN" altLang="en-US" sz="2400" dirty="0" smtClean="0"/>
                <a:t>按钮，将</a:t>
              </a:r>
              <a:r>
                <a:rPr lang="en-US" altLang="zh-CN" sz="2400" dirty="0" smtClean="0"/>
                <a:t>SD7</a:t>
              </a:r>
              <a:r>
                <a:rPr lang="zh-CN" altLang="en-US" sz="2400" dirty="0" smtClean="0"/>
                <a:t>～</a:t>
              </a:r>
              <a:r>
                <a:rPr lang="en-US" altLang="zh-CN" sz="2400" dirty="0" smtClean="0"/>
                <a:t>SD0</a:t>
              </a:r>
              <a:r>
                <a:rPr lang="zh-CN" altLang="en-US" sz="2400" dirty="0" smtClean="0"/>
                <a:t>上的地址写入地址寄存器</a:t>
              </a:r>
              <a:r>
                <a:rPr lang="en-US" altLang="zh-CN" sz="2400" dirty="0" smtClean="0"/>
                <a:t>AR</a:t>
              </a:r>
              <a:r>
                <a:rPr lang="zh-CN" altLang="en-US" sz="2400" dirty="0" smtClean="0"/>
                <a:t>和程序计数器</a:t>
              </a:r>
              <a:r>
                <a:rPr lang="en-US" altLang="zh-CN" sz="2400" dirty="0" smtClean="0"/>
                <a:t>PC</a:t>
              </a:r>
              <a:r>
                <a:rPr lang="zh-CN" altLang="en-US" sz="2400" dirty="0" smtClean="0"/>
                <a:t>，进入下一步。</a:t>
              </a:r>
              <a:endParaRPr lang="zh-CN" altLang="en-US" sz="2400" dirty="0">
                <a:solidFill>
                  <a:srgbClr val="FF0000"/>
                </a:solidFill>
              </a:endParaRPr>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微程序控制下的存储器工作过程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6494328"/>
            <a:chOff x="1543" y="2167"/>
            <a:chExt cx="15037" cy="7256"/>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4</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7256"/>
            </a:xfrm>
            <a:prstGeom prst="rect">
              <a:avLst/>
            </a:prstGeom>
            <a:noFill/>
          </p:spPr>
          <p:txBody>
            <a:bodyPr wrap="square" rtlCol="0">
              <a:spAutoFit/>
            </a:bodyPr>
            <a:lstStyle/>
            <a:p>
              <a:r>
                <a:rPr lang="zh-CN" altLang="en-US" sz="2800" dirty="0" smtClean="0"/>
                <a:t>将寄存器</a:t>
              </a:r>
              <a:r>
                <a:rPr lang="en-US" altLang="zh-CN" sz="2800" dirty="0" smtClean="0"/>
                <a:t>R0</a:t>
              </a:r>
              <a:r>
                <a:rPr lang="zh-CN" altLang="en-US" sz="2800" dirty="0" smtClean="0"/>
                <a:t>、</a:t>
              </a:r>
              <a:r>
                <a:rPr lang="en-US" altLang="zh-CN" sz="2800" dirty="0" smtClean="0"/>
                <a:t>R1</a:t>
              </a:r>
              <a:r>
                <a:rPr lang="zh-CN" altLang="en-US" sz="2800" dirty="0" smtClean="0"/>
                <a:t>、</a:t>
              </a:r>
              <a:r>
                <a:rPr lang="en-US" altLang="zh-CN" sz="2800" dirty="0" smtClean="0"/>
                <a:t>R2</a:t>
              </a:r>
              <a:r>
                <a:rPr lang="zh-CN" altLang="en-US" sz="2800" dirty="0" smtClean="0"/>
                <a:t>、</a:t>
              </a:r>
              <a:r>
                <a:rPr lang="en-US" altLang="zh-CN" sz="2800" dirty="0" smtClean="0"/>
                <a:t>R3</a:t>
              </a:r>
              <a:r>
                <a:rPr lang="zh-CN" altLang="en-US" sz="2800" dirty="0" smtClean="0"/>
                <a:t>中的数依次写入存储器</a:t>
              </a:r>
              <a:r>
                <a:rPr lang="en-US" altLang="zh-CN" sz="2800" dirty="0" smtClean="0"/>
                <a:t>20H</a:t>
              </a:r>
              <a:r>
                <a:rPr lang="zh-CN" altLang="en-US" sz="2800" dirty="0" smtClean="0"/>
                <a:t>、</a:t>
              </a:r>
              <a:r>
                <a:rPr lang="en-US" altLang="zh-CN" sz="2800" dirty="0" smtClean="0"/>
                <a:t>21H</a:t>
              </a:r>
              <a:r>
                <a:rPr lang="zh-CN" altLang="en-US" sz="2800" dirty="0" smtClean="0"/>
                <a:t>、</a:t>
              </a:r>
              <a:r>
                <a:rPr lang="en-US" altLang="zh-CN" sz="2800" dirty="0" smtClean="0"/>
                <a:t>22H</a:t>
              </a:r>
              <a:r>
                <a:rPr lang="zh-CN" altLang="en-US" sz="2800" dirty="0" smtClean="0"/>
                <a:t>和</a:t>
              </a:r>
              <a:r>
                <a:rPr lang="en-US" altLang="zh-CN" sz="2800" dirty="0" smtClean="0"/>
                <a:t>23H</a:t>
              </a:r>
              <a:r>
                <a:rPr lang="zh-CN" altLang="en-US" sz="2800" dirty="0" smtClean="0"/>
                <a:t>单元。</a:t>
              </a:r>
              <a:endParaRPr lang="en-US" altLang="zh-CN" sz="2800" dirty="0" smtClean="0"/>
            </a:p>
            <a:p>
              <a:endParaRPr lang="en-US" altLang="zh-CN" sz="2800" dirty="0" smtClean="0"/>
            </a:p>
            <a:p>
              <a:r>
                <a:rPr lang="zh-CN" altLang="en-US" sz="2800" dirty="0" smtClean="0"/>
                <a:t>指示灯</a:t>
              </a:r>
              <a:r>
                <a:rPr lang="en-US" altLang="zh-CN" sz="2800" dirty="0" smtClean="0"/>
                <a:t>μA5</a:t>
              </a:r>
              <a:r>
                <a:rPr lang="zh-CN" altLang="en-US" sz="2800" dirty="0" smtClean="0"/>
                <a:t>～</a:t>
              </a:r>
              <a:r>
                <a:rPr lang="en-US" altLang="zh-CN" sz="2800" dirty="0" smtClean="0"/>
                <a:t>μA0</a:t>
              </a:r>
              <a:r>
                <a:rPr lang="zh-CN" altLang="en-US" sz="2800" dirty="0" smtClean="0"/>
                <a:t>显示</a:t>
              </a:r>
              <a:r>
                <a:rPr lang="en-US" altLang="zh-CN" sz="2800" dirty="0" smtClean="0"/>
                <a:t>36H</a:t>
              </a:r>
              <a:r>
                <a:rPr lang="zh-CN" altLang="en-US" sz="2800" dirty="0" smtClean="0"/>
                <a:t>。此时指示灯</a:t>
              </a:r>
              <a:r>
                <a:rPr lang="en-US" altLang="zh-CN" sz="2800" dirty="0" smtClean="0"/>
                <a:t>AR7</a:t>
              </a:r>
              <a:r>
                <a:rPr lang="zh-CN" altLang="en-US" sz="2800" dirty="0" smtClean="0"/>
                <a:t>～</a:t>
              </a:r>
              <a:r>
                <a:rPr lang="en-US" altLang="zh-CN" sz="2800" dirty="0" smtClean="0"/>
                <a:t>AR0</a:t>
              </a:r>
              <a:r>
                <a:rPr lang="zh-CN" altLang="en-US" sz="2800" dirty="0" smtClean="0"/>
                <a:t>和</a:t>
              </a:r>
              <a:r>
                <a:rPr lang="en-US" altLang="zh-CN" sz="2800" dirty="0" smtClean="0"/>
                <a:t>PC7</a:t>
              </a:r>
              <a:r>
                <a:rPr lang="zh-CN" altLang="en-US" sz="2800" dirty="0" smtClean="0"/>
                <a:t>～</a:t>
              </a:r>
              <a:r>
                <a:rPr lang="en-US" altLang="zh-CN" sz="2800" dirty="0" smtClean="0"/>
                <a:t>PC0</a:t>
              </a:r>
              <a:r>
                <a:rPr lang="zh-CN" altLang="en-US" sz="2800" dirty="0" smtClean="0"/>
                <a:t>分别显示出存储器左、右两个端口的存储器地址。指示灯</a:t>
              </a:r>
              <a:r>
                <a:rPr lang="en-US" altLang="zh-CN" sz="2800" dirty="0" smtClean="0"/>
                <a:t>A7</a:t>
              </a:r>
              <a:r>
                <a:rPr lang="zh-CN" altLang="en-US" sz="2800" dirty="0" smtClean="0"/>
                <a:t>～</a:t>
              </a:r>
              <a:r>
                <a:rPr lang="en-US" altLang="zh-CN" sz="2800" dirty="0" smtClean="0"/>
                <a:t>A0</a:t>
              </a:r>
              <a:r>
                <a:rPr lang="zh-CN" altLang="en-US" sz="2800" dirty="0" smtClean="0"/>
                <a:t>、</a:t>
              </a:r>
              <a:r>
                <a:rPr lang="en-US" altLang="zh-CN" sz="2800" dirty="0" smtClean="0"/>
                <a:t>B7</a:t>
              </a:r>
              <a:r>
                <a:rPr lang="zh-CN" altLang="en-US" sz="2800" dirty="0" smtClean="0"/>
                <a:t>～</a:t>
              </a:r>
              <a:r>
                <a:rPr lang="en-US" altLang="zh-CN" sz="2800" dirty="0" smtClean="0"/>
                <a:t>B0</a:t>
              </a:r>
              <a:r>
                <a:rPr lang="zh-CN" altLang="en-US" sz="2800" dirty="0" smtClean="0"/>
                <a:t>和</a:t>
              </a:r>
              <a:r>
                <a:rPr lang="en-US" altLang="zh-CN" sz="2800" dirty="0" smtClean="0"/>
                <a:t>D7</a:t>
              </a:r>
              <a:r>
                <a:rPr lang="zh-CN" altLang="en-US" sz="2800" dirty="0" smtClean="0"/>
                <a:t>～</a:t>
              </a:r>
              <a:r>
                <a:rPr lang="en-US" altLang="zh-CN" sz="2800" dirty="0" smtClean="0"/>
                <a:t>D0</a:t>
              </a:r>
              <a:r>
                <a:rPr lang="zh-CN" altLang="en-US" sz="2800" dirty="0" smtClean="0"/>
                <a:t>都显示寄存器</a:t>
              </a:r>
              <a:r>
                <a:rPr lang="en-US" altLang="zh-CN" sz="2800" dirty="0" smtClean="0"/>
                <a:t>R0</a:t>
              </a:r>
              <a:r>
                <a:rPr lang="zh-CN" altLang="en-US" sz="2800" dirty="0" smtClean="0"/>
                <a:t>的值。按一次</a:t>
              </a:r>
              <a:r>
                <a:rPr lang="en-US" altLang="zh-CN" sz="2800" dirty="0" smtClean="0"/>
                <a:t>QD</a:t>
              </a:r>
              <a:r>
                <a:rPr lang="zh-CN" altLang="en-US" sz="2800" dirty="0" smtClean="0"/>
                <a:t>按钮，将</a:t>
              </a:r>
              <a:r>
                <a:rPr lang="en-US" altLang="zh-CN" sz="2800" dirty="0" smtClean="0"/>
                <a:t>R0</a:t>
              </a:r>
              <a:r>
                <a:rPr lang="zh-CN" altLang="en-US" sz="2800" dirty="0" smtClean="0"/>
                <a:t>中的数写入存储器</a:t>
              </a:r>
              <a:r>
                <a:rPr lang="en-US" altLang="zh-CN" sz="2800" dirty="0" smtClean="0"/>
                <a:t>20H</a:t>
              </a:r>
              <a:r>
                <a:rPr lang="zh-CN" altLang="en-US" sz="2800" dirty="0" smtClean="0"/>
                <a:t>单元，进入下一步。 依照此法，在指示灯</a:t>
              </a:r>
              <a:r>
                <a:rPr lang="en-US" altLang="zh-CN" sz="2800" dirty="0" smtClean="0"/>
                <a:t>μA5</a:t>
              </a:r>
              <a:r>
                <a:rPr lang="zh-CN" altLang="en-US" sz="2800" dirty="0" smtClean="0"/>
                <a:t>～</a:t>
              </a:r>
              <a:r>
                <a:rPr lang="en-US" altLang="zh-CN" sz="2800" dirty="0" smtClean="0"/>
                <a:t>μA0</a:t>
              </a:r>
              <a:r>
                <a:rPr lang="zh-CN" altLang="en-US" sz="2800" dirty="0" smtClean="0"/>
                <a:t>显示</a:t>
              </a:r>
              <a:r>
                <a:rPr lang="en-US" altLang="zh-CN" sz="2800" dirty="0" smtClean="0"/>
                <a:t>37H</a:t>
              </a:r>
              <a:r>
                <a:rPr lang="zh-CN" altLang="en-US" sz="2800" dirty="0" smtClean="0"/>
                <a:t>时，在</a:t>
              </a:r>
              <a:r>
                <a:rPr lang="en-US" altLang="zh-CN" sz="2800" dirty="0" smtClean="0"/>
                <a:t>INS7</a:t>
              </a:r>
              <a:r>
                <a:rPr lang="zh-CN" altLang="en-US" sz="2800" dirty="0" smtClean="0"/>
                <a:t>～</a:t>
              </a:r>
              <a:r>
                <a:rPr lang="en-US" altLang="zh-CN" sz="2800" dirty="0" smtClean="0"/>
                <a:t>INS0</a:t>
              </a:r>
              <a:r>
                <a:rPr lang="zh-CN" altLang="en-US" sz="2800" dirty="0" smtClean="0"/>
                <a:t>上观测存储器</a:t>
              </a:r>
              <a:r>
                <a:rPr lang="en-US" altLang="zh-CN" sz="2800" dirty="0" smtClean="0"/>
                <a:t>20H</a:t>
              </a:r>
              <a:r>
                <a:rPr lang="zh-CN" altLang="en-US" sz="2800" dirty="0" smtClean="0"/>
                <a:t>单元的值，将</a:t>
              </a:r>
              <a:r>
                <a:rPr lang="en-US" altLang="zh-CN" sz="2800" dirty="0" smtClean="0"/>
                <a:t>R1</a:t>
              </a:r>
              <a:r>
                <a:rPr lang="zh-CN" altLang="en-US" sz="2800" dirty="0" smtClean="0"/>
                <a:t>中的数写入存储器</a:t>
              </a:r>
              <a:r>
                <a:rPr lang="en-US" altLang="zh-CN" sz="2800" dirty="0" smtClean="0"/>
                <a:t>21H</a:t>
              </a:r>
              <a:r>
                <a:rPr lang="zh-CN" altLang="en-US" sz="2800" dirty="0" smtClean="0"/>
                <a:t>单元；在指示灯</a:t>
              </a:r>
              <a:r>
                <a:rPr lang="en-US" altLang="zh-CN" sz="2800" dirty="0" smtClean="0"/>
                <a:t>μA5</a:t>
              </a:r>
              <a:r>
                <a:rPr lang="zh-CN" altLang="en-US" sz="2800" dirty="0" smtClean="0"/>
                <a:t>～</a:t>
              </a:r>
              <a:r>
                <a:rPr lang="en-US" altLang="zh-CN" sz="2800" dirty="0" smtClean="0"/>
                <a:t>μA0</a:t>
              </a:r>
              <a:r>
                <a:rPr lang="zh-CN" altLang="en-US" sz="2800" dirty="0" smtClean="0"/>
                <a:t>显示</a:t>
              </a:r>
              <a:r>
                <a:rPr lang="en-US" altLang="zh-CN" sz="2800" dirty="0" smtClean="0"/>
                <a:t>38H</a:t>
              </a:r>
              <a:r>
                <a:rPr lang="zh-CN" altLang="en-US" sz="2800" dirty="0" smtClean="0"/>
                <a:t>时，在</a:t>
              </a:r>
              <a:r>
                <a:rPr lang="en-US" altLang="zh-CN" sz="2800" dirty="0" smtClean="0"/>
                <a:t>INS7</a:t>
              </a:r>
              <a:r>
                <a:rPr lang="zh-CN" altLang="en-US" sz="2800" dirty="0" smtClean="0"/>
                <a:t>～</a:t>
              </a:r>
              <a:r>
                <a:rPr lang="en-US" altLang="zh-CN" sz="2800" dirty="0" smtClean="0"/>
                <a:t>INS0</a:t>
              </a:r>
              <a:r>
                <a:rPr lang="zh-CN" altLang="en-US" sz="2800" dirty="0" smtClean="0"/>
                <a:t>上观测存储器</a:t>
              </a:r>
              <a:r>
                <a:rPr lang="en-US" altLang="zh-CN" sz="2800" dirty="0" smtClean="0"/>
                <a:t>21H</a:t>
              </a:r>
              <a:r>
                <a:rPr lang="zh-CN" altLang="en-US" sz="2800" dirty="0" smtClean="0"/>
                <a:t>单元的值，将</a:t>
              </a:r>
              <a:r>
                <a:rPr lang="en-US" altLang="zh-CN" sz="2800" dirty="0" smtClean="0"/>
                <a:t>R2</a:t>
              </a:r>
              <a:r>
                <a:rPr lang="zh-CN" altLang="en-US" sz="2800" dirty="0" smtClean="0"/>
                <a:t>中的数写入存储器</a:t>
              </a:r>
              <a:r>
                <a:rPr lang="en-US" altLang="zh-CN" sz="2800" dirty="0" smtClean="0"/>
                <a:t>22H</a:t>
              </a:r>
              <a:r>
                <a:rPr lang="zh-CN" altLang="en-US" sz="2800" dirty="0" smtClean="0"/>
                <a:t>单元；在指示灯</a:t>
              </a:r>
              <a:r>
                <a:rPr lang="en-US" altLang="zh-CN" sz="2800" dirty="0" smtClean="0"/>
                <a:t>μA5</a:t>
              </a:r>
              <a:r>
                <a:rPr lang="zh-CN" altLang="en-US" sz="2800" dirty="0" smtClean="0"/>
                <a:t>～</a:t>
              </a:r>
              <a:r>
                <a:rPr lang="en-US" altLang="zh-CN" sz="2800" dirty="0" smtClean="0"/>
                <a:t>μA0</a:t>
              </a:r>
              <a:r>
                <a:rPr lang="zh-CN" altLang="en-US" sz="2800" dirty="0" smtClean="0"/>
                <a:t>显示</a:t>
              </a:r>
              <a:r>
                <a:rPr lang="en-US" altLang="zh-CN" sz="2800" dirty="0" smtClean="0"/>
                <a:t>39H</a:t>
              </a:r>
              <a:r>
                <a:rPr lang="zh-CN" altLang="en-US" sz="2800" dirty="0" smtClean="0"/>
                <a:t>时，在</a:t>
              </a:r>
              <a:r>
                <a:rPr lang="en-US" altLang="zh-CN" sz="2800" dirty="0" smtClean="0"/>
                <a:t>INS7</a:t>
              </a:r>
              <a:r>
                <a:rPr lang="zh-CN" altLang="en-US" sz="2800" dirty="0" smtClean="0"/>
                <a:t>～</a:t>
              </a:r>
              <a:r>
                <a:rPr lang="en-US" altLang="zh-CN" sz="2800" dirty="0" smtClean="0"/>
                <a:t>INS0</a:t>
              </a:r>
              <a:r>
                <a:rPr lang="zh-CN" altLang="en-US" sz="2800" dirty="0" smtClean="0"/>
                <a:t>上观测存储器</a:t>
              </a:r>
              <a:r>
                <a:rPr lang="en-US" altLang="zh-CN" sz="2800" dirty="0" smtClean="0"/>
                <a:t>22H</a:t>
              </a:r>
              <a:r>
                <a:rPr lang="zh-CN" altLang="en-US" sz="2800" dirty="0" smtClean="0"/>
                <a:t>单元的值，将</a:t>
              </a:r>
              <a:r>
                <a:rPr lang="en-US" altLang="zh-CN" sz="2800" dirty="0" smtClean="0"/>
                <a:t>R3</a:t>
              </a:r>
              <a:r>
                <a:rPr lang="zh-CN" altLang="en-US" sz="2800" dirty="0" smtClean="0"/>
                <a:t>中的数写入存储器</a:t>
              </a:r>
              <a:r>
                <a:rPr lang="en-US" altLang="zh-CN" sz="2800" dirty="0" smtClean="0"/>
                <a:t>23H</a:t>
              </a:r>
              <a:r>
                <a:rPr lang="zh-CN" altLang="en-US" sz="2800" dirty="0" smtClean="0"/>
                <a:t>单元。</a:t>
              </a:r>
              <a:endParaRPr lang="zh-CN" altLang="en-US" sz="2800" dirty="0" smtClean="0">
                <a:solidFill>
                  <a:srgbClr val="FF0000"/>
                </a:solidFill>
              </a:endParaRPr>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9686925" y="4933950"/>
            <a:ext cx="1920240" cy="1419860"/>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微程序控制下的存储器工作过程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2800545"/>
            <a:chOff x="1543" y="2167"/>
            <a:chExt cx="15037" cy="3129"/>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5</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3129"/>
            </a:xfrm>
            <a:prstGeom prst="rect">
              <a:avLst/>
            </a:prstGeom>
            <a:noFill/>
          </p:spPr>
          <p:txBody>
            <a:bodyPr wrap="square" rtlCol="0">
              <a:spAutoFit/>
            </a:bodyPr>
            <a:lstStyle/>
            <a:p>
              <a:r>
                <a:rPr lang="zh-CN" altLang="en-US" sz="2800" dirty="0" smtClean="0"/>
                <a:t>重新设臵存储器地址</a:t>
              </a:r>
              <a:r>
                <a:rPr lang="en-US" altLang="zh-CN" sz="2800" dirty="0" smtClean="0"/>
                <a:t>AR</a:t>
              </a:r>
              <a:r>
                <a:rPr lang="zh-CN" altLang="en-US" sz="2800" dirty="0" smtClean="0"/>
                <a:t>和程序计数器</a:t>
              </a:r>
              <a:r>
                <a:rPr lang="en-US" altLang="zh-CN" sz="2800" dirty="0" smtClean="0"/>
                <a:t>PC</a:t>
              </a:r>
            </a:p>
            <a:p>
              <a:endParaRPr lang="zh-CN" altLang="en-US" sz="2800" dirty="0" smtClean="0"/>
            </a:p>
            <a:p>
              <a:r>
                <a:rPr lang="zh-CN" altLang="en-US" sz="2400" dirty="0" smtClean="0"/>
                <a:t>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3AH</a:t>
              </a:r>
              <a:r>
                <a:rPr lang="zh-CN" altLang="en-US" sz="2400" dirty="0" smtClean="0"/>
                <a:t>。此时指示灯</a:t>
              </a:r>
              <a:r>
                <a:rPr lang="en-US" altLang="zh-CN" sz="2400" dirty="0" smtClean="0"/>
                <a:t>PC7</a:t>
              </a:r>
              <a:r>
                <a:rPr lang="zh-CN" altLang="en-US" sz="2400" dirty="0" smtClean="0"/>
                <a:t>～</a:t>
              </a:r>
              <a:r>
                <a:rPr lang="en-US" altLang="zh-CN" sz="2400" dirty="0" smtClean="0"/>
                <a:t>PC0</a:t>
              </a:r>
              <a:r>
                <a:rPr lang="zh-CN" altLang="en-US" sz="2400" dirty="0" smtClean="0"/>
                <a:t>显示</a:t>
              </a:r>
              <a:r>
                <a:rPr lang="en-US" altLang="zh-CN" sz="2400" dirty="0" smtClean="0"/>
                <a:t>23H</a:t>
              </a:r>
              <a:r>
                <a:rPr lang="zh-CN" altLang="en-US" sz="2400" dirty="0" smtClean="0"/>
                <a:t>，</a:t>
              </a:r>
              <a:r>
                <a:rPr lang="en-US" altLang="zh-CN" sz="2400" dirty="0" smtClean="0"/>
                <a:t>INS7</a:t>
              </a:r>
              <a:r>
                <a:rPr lang="zh-CN" altLang="en-US" sz="2400" dirty="0" smtClean="0"/>
                <a:t>～</a:t>
              </a:r>
              <a:r>
                <a:rPr lang="en-US" altLang="zh-CN" sz="2400" dirty="0" smtClean="0"/>
                <a:t>INS0</a:t>
              </a:r>
              <a:r>
                <a:rPr lang="zh-CN" altLang="en-US" sz="2400" dirty="0" smtClean="0"/>
                <a:t>显示存储器</a:t>
              </a:r>
              <a:r>
                <a:rPr lang="en-US" altLang="zh-CN" sz="2400" dirty="0" smtClean="0"/>
                <a:t>23H</a:t>
              </a:r>
              <a:r>
                <a:rPr lang="zh-CN" altLang="en-US" sz="2400" dirty="0" smtClean="0"/>
                <a:t>单元中的数。在数据开关</a:t>
              </a:r>
              <a:r>
                <a:rPr lang="en-US" altLang="zh-CN" sz="2400" dirty="0" smtClean="0"/>
                <a:t>SD7</a:t>
              </a:r>
              <a:r>
                <a:rPr lang="zh-CN" altLang="en-US" sz="2400" dirty="0" smtClean="0"/>
                <a:t>～</a:t>
              </a:r>
              <a:r>
                <a:rPr lang="en-US" altLang="zh-CN" sz="2400" dirty="0" smtClean="0"/>
                <a:t>SD0</a:t>
              </a:r>
              <a:r>
                <a:rPr lang="zh-CN" altLang="en-US" sz="2400" dirty="0" smtClean="0"/>
                <a:t>上设臵地址</a:t>
              </a:r>
              <a:r>
                <a:rPr lang="en-US" altLang="zh-CN" sz="2400" dirty="0" smtClean="0"/>
                <a:t>20H</a:t>
              </a:r>
              <a:r>
                <a:rPr lang="zh-CN" altLang="en-US" sz="2400" dirty="0" smtClean="0"/>
                <a:t>。按一次</a:t>
              </a:r>
              <a:r>
                <a:rPr lang="en-US" altLang="zh-CN" sz="2400" dirty="0" smtClean="0"/>
                <a:t>QD</a:t>
              </a:r>
              <a:r>
                <a:rPr lang="zh-CN" altLang="en-US" sz="2400" dirty="0" smtClean="0"/>
                <a:t>按钮，将地址</a:t>
              </a:r>
              <a:r>
                <a:rPr lang="en-US" altLang="zh-CN" sz="2400" dirty="0" smtClean="0"/>
                <a:t>20H</a:t>
              </a:r>
              <a:r>
                <a:rPr lang="zh-CN" altLang="en-US" sz="2400" dirty="0" smtClean="0"/>
                <a:t>写入地址寄存器</a:t>
              </a:r>
              <a:r>
                <a:rPr lang="en-US" altLang="zh-CN" sz="2400" dirty="0" smtClean="0"/>
                <a:t>AR</a:t>
              </a:r>
              <a:r>
                <a:rPr lang="zh-CN" altLang="en-US" sz="2400" dirty="0" smtClean="0"/>
                <a:t>和程序计数器</a:t>
              </a:r>
              <a:r>
                <a:rPr lang="en-US" altLang="zh-CN" sz="2400" dirty="0" smtClean="0"/>
                <a:t>PC</a:t>
              </a:r>
              <a:r>
                <a:rPr lang="zh-CN" altLang="en-US" sz="2400" dirty="0" smtClean="0"/>
                <a:t>，进入下一步。</a:t>
              </a:r>
              <a:endParaRPr lang="zh-CN" altLang="en-US" sz="2400" dirty="0" smtClean="0">
                <a:solidFill>
                  <a:srgbClr val="FF0000"/>
                </a:solidFill>
              </a:endParaRPr>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9810749" y="5076824"/>
            <a:ext cx="1796415" cy="127698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微程序控制下的存储器工作过程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8"/>
            <a:ext cx="10114915" cy="5448042"/>
            <a:chOff x="1543" y="2167"/>
            <a:chExt cx="15037" cy="6087"/>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6</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6087"/>
            </a:xfrm>
            <a:prstGeom prst="rect">
              <a:avLst/>
            </a:prstGeom>
            <a:noFill/>
          </p:spPr>
          <p:txBody>
            <a:bodyPr wrap="square" rtlCol="0">
              <a:spAutoFit/>
            </a:bodyPr>
            <a:lstStyle/>
            <a:p>
              <a:r>
                <a:rPr lang="zh-CN" altLang="en-US" sz="2800" dirty="0" smtClean="0"/>
                <a:t>将存储器</a:t>
              </a:r>
              <a:r>
                <a:rPr lang="en-US" altLang="zh-CN" sz="2800" dirty="0" smtClean="0"/>
                <a:t>20H</a:t>
              </a:r>
              <a:r>
                <a:rPr lang="zh-CN" altLang="en-US" sz="2800" dirty="0" smtClean="0"/>
                <a:t>、</a:t>
              </a:r>
              <a:r>
                <a:rPr lang="en-US" altLang="zh-CN" sz="2800" dirty="0" smtClean="0"/>
                <a:t>21H</a:t>
              </a:r>
              <a:r>
                <a:rPr lang="zh-CN" altLang="en-US" sz="2800" dirty="0" smtClean="0"/>
                <a:t>、</a:t>
              </a:r>
              <a:r>
                <a:rPr lang="en-US" altLang="zh-CN" sz="2800" dirty="0" smtClean="0"/>
                <a:t>22H</a:t>
              </a:r>
              <a:r>
                <a:rPr lang="zh-CN" altLang="en-US" sz="2800" dirty="0" smtClean="0"/>
                <a:t>和</a:t>
              </a:r>
              <a:r>
                <a:rPr lang="en-US" altLang="zh-CN" sz="2800" dirty="0" smtClean="0"/>
                <a:t>23H</a:t>
              </a:r>
              <a:r>
                <a:rPr lang="zh-CN" altLang="en-US" sz="2800" dirty="0" smtClean="0"/>
                <a:t>单元中的数依次写入寄存器</a:t>
              </a:r>
              <a:r>
                <a:rPr lang="en-US" altLang="zh-CN" sz="2800" dirty="0" smtClean="0"/>
                <a:t>R3</a:t>
              </a:r>
              <a:r>
                <a:rPr lang="zh-CN" altLang="en-US" sz="2800" dirty="0" smtClean="0"/>
                <a:t>、</a:t>
              </a:r>
              <a:r>
                <a:rPr lang="en-US" altLang="zh-CN" sz="2800" dirty="0" smtClean="0"/>
                <a:t>R2</a:t>
              </a:r>
              <a:r>
                <a:rPr lang="zh-CN" altLang="en-US" sz="2800" dirty="0" smtClean="0"/>
                <a:t>、</a:t>
              </a:r>
              <a:r>
                <a:rPr lang="en-US" altLang="zh-CN" sz="2800" dirty="0" smtClean="0"/>
                <a:t>R1</a:t>
              </a:r>
              <a:r>
                <a:rPr lang="zh-CN" altLang="en-US" sz="2800" dirty="0" smtClean="0"/>
                <a:t>和</a:t>
              </a:r>
              <a:r>
                <a:rPr lang="en-US" altLang="zh-CN" sz="2800" dirty="0" smtClean="0"/>
                <a:t>R0</a:t>
              </a:r>
            </a:p>
            <a:p>
              <a:endParaRPr lang="zh-CN" altLang="en-US" sz="2800" dirty="0" smtClean="0"/>
            </a:p>
            <a:p>
              <a:r>
                <a:rPr lang="zh-CN" altLang="en-US" sz="2400" dirty="0" smtClean="0"/>
                <a:t>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3BH</a:t>
              </a:r>
              <a:r>
                <a:rPr lang="zh-CN" altLang="en-US" sz="2400" dirty="0" smtClean="0"/>
                <a:t>。此时指示灯</a:t>
              </a:r>
              <a:r>
                <a:rPr lang="en-US" altLang="zh-CN" sz="2400" dirty="0" smtClean="0"/>
                <a:t>AR7</a:t>
              </a:r>
              <a:r>
                <a:rPr lang="zh-CN" altLang="en-US" sz="2400" dirty="0" smtClean="0"/>
                <a:t>～</a:t>
              </a:r>
              <a:r>
                <a:rPr lang="en-US" altLang="zh-CN" sz="2400" dirty="0" smtClean="0"/>
                <a:t>AR0</a:t>
              </a:r>
              <a:r>
                <a:rPr lang="zh-CN" altLang="en-US" sz="2400" dirty="0" smtClean="0"/>
                <a:t>显示</a:t>
              </a:r>
              <a:r>
                <a:rPr lang="en-US" altLang="zh-CN" sz="2400" dirty="0" smtClean="0"/>
                <a:t>20H</a:t>
              </a:r>
              <a:r>
                <a:rPr lang="zh-CN" altLang="en-US" sz="2400" dirty="0" smtClean="0"/>
                <a:t>，</a:t>
              </a:r>
              <a:r>
                <a:rPr lang="en-US" altLang="zh-CN" sz="2400" dirty="0" smtClean="0"/>
                <a:t>PC7</a:t>
              </a:r>
              <a:r>
                <a:rPr lang="zh-CN" altLang="en-US" sz="2400" dirty="0" smtClean="0"/>
                <a:t>～</a:t>
              </a:r>
              <a:r>
                <a:rPr lang="en-US" altLang="zh-CN" sz="2400" dirty="0" smtClean="0"/>
                <a:t>PC0</a:t>
              </a:r>
              <a:r>
                <a:rPr lang="zh-CN" altLang="en-US" sz="2400" dirty="0" smtClean="0"/>
                <a:t>显示</a:t>
              </a:r>
              <a:r>
                <a:rPr lang="en-US" altLang="zh-CN" sz="2400" dirty="0" smtClean="0"/>
                <a:t>23H</a:t>
              </a:r>
              <a:r>
                <a:rPr lang="zh-CN" altLang="en-US" sz="2400" dirty="0" smtClean="0"/>
                <a:t>，指示灯</a:t>
              </a:r>
              <a:r>
                <a:rPr lang="en-US" altLang="zh-CN" sz="2400" dirty="0" smtClean="0"/>
                <a:t>D7</a:t>
              </a:r>
              <a:r>
                <a:rPr lang="zh-CN" altLang="en-US" sz="2400" dirty="0" smtClean="0"/>
                <a:t>～</a:t>
              </a:r>
              <a:r>
                <a:rPr lang="en-US" altLang="zh-CN" sz="2400" dirty="0" smtClean="0"/>
                <a:t>D0</a:t>
              </a:r>
              <a:r>
                <a:rPr lang="zh-CN" altLang="en-US" sz="2400" dirty="0" smtClean="0"/>
                <a:t>显示存储器</a:t>
              </a:r>
              <a:r>
                <a:rPr lang="en-US" altLang="zh-CN" sz="2400" dirty="0" smtClean="0"/>
                <a:t>20H</a:t>
              </a:r>
              <a:r>
                <a:rPr lang="zh-CN" altLang="en-US" sz="2400" dirty="0" smtClean="0"/>
                <a:t>中的数，</a:t>
              </a:r>
              <a:r>
                <a:rPr lang="en-US" altLang="zh-CN" sz="2400" dirty="0" smtClean="0"/>
                <a:t>INS7</a:t>
              </a:r>
              <a:r>
                <a:rPr lang="zh-CN" altLang="en-US" sz="2400" dirty="0" smtClean="0"/>
                <a:t>～</a:t>
              </a:r>
              <a:r>
                <a:rPr lang="en-US" altLang="zh-CN" sz="2400" dirty="0" smtClean="0"/>
                <a:t>INS0</a:t>
              </a:r>
              <a:r>
                <a:rPr lang="zh-CN" altLang="en-US" sz="2400" dirty="0" smtClean="0"/>
                <a:t>显示存储器</a:t>
              </a:r>
              <a:r>
                <a:rPr lang="en-US" altLang="zh-CN" sz="2400" dirty="0" smtClean="0"/>
                <a:t>23H</a:t>
              </a:r>
              <a:r>
                <a:rPr lang="zh-CN" altLang="en-US" sz="2400" dirty="0" smtClean="0"/>
                <a:t>中的数，按一次</a:t>
              </a:r>
              <a:r>
                <a:rPr lang="en-US" altLang="zh-CN" sz="2400" dirty="0" smtClean="0"/>
                <a:t>QD</a:t>
              </a:r>
              <a:r>
                <a:rPr lang="zh-CN" altLang="en-US" sz="2400" dirty="0" smtClean="0"/>
                <a:t>按钮，将存储器</a:t>
              </a:r>
              <a:r>
                <a:rPr lang="en-US" altLang="zh-CN" sz="2400" dirty="0" smtClean="0"/>
                <a:t>20H</a:t>
              </a:r>
              <a:r>
                <a:rPr lang="zh-CN" altLang="en-US" sz="2400" dirty="0" smtClean="0"/>
                <a:t>单元中的数写入寄存器</a:t>
              </a:r>
              <a:r>
                <a:rPr lang="en-US" altLang="zh-CN" sz="2400" dirty="0" smtClean="0"/>
                <a:t>R3</a:t>
              </a:r>
              <a:r>
                <a:rPr lang="zh-CN" altLang="en-US" sz="2400" dirty="0" smtClean="0"/>
                <a:t>，进入下一步。 依照此法，在指示灯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3CH</a:t>
              </a:r>
              <a:r>
                <a:rPr lang="zh-CN" altLang="en-US" sz="2400" dirty="0" smtClean="0"/>
                <a:t>时，在指示灯</a:t>
              </a:r>
              <a:r>
                <a:rPr lang="en-US" altLang="zh-CN" sz="2400" dirty="0" smtClean="0"/>
                <a:t>B7</a:t>
              </a:r>
              <a:r>
                <a:rPr lang="zh-CN" altLang="en-US" sz="2400" dirty="0" smtClean="0"/>
                <a:t>～</a:t>
              </a:r>
              <a:r>
                <a:rPr lang="en-US" altLang="zh-CN" sz="2400" dirty="0" smtClean="0"/>
                <a:t>B0</a:t>
              </a:r>
              <a:r>
                <a:rPr lang="zh-CN" altLang="en-US" sz="2400" dirty="0" smtClean="0"/>
                <a:t>上观测</a:t>
              </a:r>
              <a:r>
                <a:rPr lang="en-US" altLang="zh-CN" sz="2400" dirty="0" smtClean="0"/>
                <a:t>R3</a:t>
              </a:r>
              <a:r>
                <a:rPr lang="zh-CN" altLang="en-US" sz="2400" dirty="0" smtClean="0"/>
                <a:t>的值，将存储器</a:t>
              </a:r>
              <a:r>
                <a:rPr lang="en-US" altLang="zh-CN" sz="2400" dirty="0" smtClean="0"/>
                <a:t>21H</a:t>
              </a:r>
              <a:r>
                <a:rPr lang="zh-CN" altLang="en-US" sz="2400" dirty="0" smtClean="0"/>
                <a:t>单元中的数写入寄存器</a:t>
              </a:r>
              <a:r>
                <a:rPr lang="en-US" altLang="zh-CN" sz="2400" dirty="0" smtClean="0"/>
                <a:t>R2</a:t>
              </a:r>
              <a:r>
                <a:rPr lang="zh-CN" altLang="en-US" sz="2400" dirty="0" smtClean="0"/>
                <a:t>；在指示灯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3DH</a:t>
              </a:r>
              <a:r>
                <a:rPr lang="zh-CN" altLang="en-US" sz="2400" dirty="0" smtClean="0"/>
                <a:t>时，在指示灯</a:t>
              </a:r>
              <a:r>
                <a:rPr lang="en-US" altLang="zh-CN" sz="2400" dirty="0" smtClean="0"/>
                <a:t>B7</a:t>
              </a:r>
              <a:r>
                <a:rPr lang="zh-CN" altLang="en-US" sz="2400" dirty="0" smtClean="0"/>
                <a:t>～</a:t>
              </a:r>
              <a:r>
                <a:rPr lang="en-US" altLang="zh-CN" sz="2400" dirty="0" smtClean="0"/>
                <a:t>B0</a:t>
              </a:r>
              <a:r>
                <a:rPr lang="zh-CN" altLang="en-US" sz="2400" dirty="0" smtClean="0"/>
                <a:t>上观测</a:t>
              </a:r>
              <a:r>
                <a:rPr lang="en-US" altLang="zh-CN" sz="2400" dirty="0" smtClean="0"/>
                <a:t>R2</a:t>
              </a:r>
              <a:r>
                <a:rPr lang="zh-CN" altLang="en-US" sz="2400" dirty="0" smtClean="0"/>
                <a:t>的值，将存储器</a:t>
              </a:r>
              <a:r>
                <a:rPr lang="en-US" altLang="zh-CN" sz="2400" dirty="0" smtClean="0"/>
                <a:t>22H</a:t>
              </a:r>
              <a:r>
                <a:rPr lang="zh-CN" altLang="en-US" sz="2400" dirty="0" smtClean="0"/>
                <a:t>单元中的数写入寄存器</a:t>
              </a:r>
              <a:r>
                <a:rPr lang="en-US" altLang="zh-CN" sz="2400" dirty="0" smtClean="0"/>
                <a:t>R1</a:t>
              </a:r>
              <a:r>
                <a:rPr lang="zh-CN" altLang="en-US" sz="2400" dirty="0" smtClean="0"/>
                <a:t>；在指示灯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3EH</a:t>
              </a:r>
              <a:r>
                <a:rPr lang="zh-CN" altLang="en-US" sz="2400" dirty="0" smtClean="0"/>
                <a:t>时，在指示灯</a:t>
              </a:r>
              <a:r>
                <a:rPr lang="en-US" altLang="zh-CN" sz="2400" dirty="0" smtClean="0"/>
                <a:t>B7</a:t>
              </a:r>
              <a:r>
                <a:rPr lang="zh-CN" altLang="en-US" sz="2400" dirty="0" smtClean="0"/>
                <a:t>～</a:t>
              </a:r>
              <a:r>
                <a:rPr lang="en-US" altLang="zh-CN" sz="2400" dirty="0" smtClean="0"/>
                <a:t>B0</a:t>
              </a:r>
              <a:r>
                <a:rPr lang="zh-CN" altLang="en-US" sz="2400" dirty="0" smtClean="0"/>
                <a:t>上观测</a:t>
              </a:r>
              <a:r>
                <a:rPr lang="en-US" altLang="zh-CN" sz="2400" dirty="0" smtClean="0"/>
                <a:t>R1</a:t>
              </a:r>
              <a:r>
                <a:rPr lang="zh-CN" altLang="en-US" sz="2400" dirty="0" smtClean="0"/>
                <a:t>的值，将存储器</a:t>
              </a:r>
              <a:r>
                <a:rPr lang="en-US" altLang="zh-CN" sz="2400" dirty="0" smtClean="0"/>
                <a:t>23H</a:t>
              </a:r>
              <a:r>
                <a:rPr lang="zh-CN" altLang="en-US" sz="2400" dirty="0" smtClean="0"/>
                <a:t>单元中的数写入寄存器</a:t>
              </a:r>
              <a:r>
                <a:rPr lang="en-US" altLang="zh-CN" sz="2400" dirty="0" smtClean="0"/>
                <a:t>R0</a:t>
              </a:r>
              <a:r>
                <a:rPr lang="zh-CN" altLang="en-US" sz="2400" dirty="0" smtClean="0"/>
                <a:t>。</a:t>
              </a:r>
              <a:endParaRPr lang="en-US" altLang="zh-CN" sz="2400" dirty="0" smtClean="0"/>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9925049" y="5048250"/>
            <a:ext cx="1682115" cy="1305560"/>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微程序控制下的存储器工作过程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6"/>
            <a:ext cx="10114915" cy="2062146"/>
            <a:chOff x="1543" y="2167"/>
            <a:chExt cx="15037" cy="2304"/>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7</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2304"/>
            </a:xfrm>
            <a:prstGeom prst="rect">
              <a:avLst/>
            </a:prstGeom>
            <a:noFill/>
          </p:spPr>
          <p:txBody>
            <a:bodyPr wrap="square" rtlCol="0">
              <a:spAutoFit/>
            </a:bodyPr>
            <a:lstStyle/>
            <a:p>
              <a:r>
                <a:rPr lang="zh-CN" altLang="en-US" sz="2800" dirty="0" smtClean="0"/>
                <a:t>观测</a:t>
              </a:r>
              <a:r>
                <a:rPr lang="en-US" altLang="zh-CN" sz="2800" dirty="0" smtClean="0"/>
                <a:t>R0</a:t>
              </a:r>
              <a:r>
                <a:rPr lang="zh-CN" altLang="en-US" sz="2800" dirty="0" smtClean="0"/>
                <a:t>的值</a:t>
              </a:r>
              <a:endParaRPr lang="en-US" altLang="zh-CN" sz="2800" dirty="0" smtClean="0"/>
            </a:p>
            <a:p>
              <a:endParaRPr lang="zh-CN" altLang="en-US" sz="2800" dirty="0" smtClean="0"/>
            </a:p>
            <a:p>
              <a:r>
                <a:rPr lang="zh-CN" altLang="en-US" sz="2400" dirty="0" smtClean="0"/>
                <a:t>指示灯</a:t>
              </a:r>
              <a:r>
                <a:rPr lang="en-US" altLang="zh-CN" sz="2400" dirty="0" smtClean="0"/>
                <a:t>μA5</a:t>
              </a:r>
              <a:r>
                <a:rPr lang="zh-CN" altLang="en-US" sz="2400" dirty="0" smtClean="0"/>
                <a:t>～</a:t>
              </a:r>
              <a:r>
                <a:rPr lang="en-US" altLang="zh-CN" sz="2400" dirty="0" smtClean="0"/>
                <a:t>μA0</a:t>
              </a:r>
              <a:r>
                <a:rPr lang="zh-CN" altLang="en-US" sz="2400" dirty="0" smtClean="0"/>
                <a:t>显示</a:t>
              </a:r>
              <a:r>
                <a:rPr lang="en-US" altLang="zh-CN" sz="2400" dirty="0" smtClean="0"/>
                <a:t>00H</a:t>
              </a:r>
              <a:r>
                <a:rPr lang="zh-CN" altLang="en-US" sz="2400" dirty="0" smtClean="0"/>
                <a:t>。此时指示灯</a:t>
              </a:r>
              <a:r>
                <a:rPr lang="en-US" altLang="zh-CN" sz="2400" dirty="0" smtClean="0"/>
                <a:t>A7</a:t>
              </a:r>
              <a:r>
                <a:rPr lang="zh-CN" altLang="en-US" sz="2400" dirty="0" smtClean="0"/>
                <a:t>～</a:t>
              </a:r>
              <a:r>
                <a:rPr lang="en-US" altLang="zh-CN" sz="2400" dirty="0" smtClean="0"/>
                <a:t>A0</a:t>
              </a:r>
              <a:r>
                <a:rPr lang="zh-CN" altLang="en-US" sz="2400" dirty="0" smtClean="0"/>
                <a:t>和</a:t>
              </a:r>
              <a:r>
                <a:rPr lang="en-US" altLang="zh-CN" sz="2400" dirty="0" smtClean="0"/>
                <a:t>B7</a:t>
              </a:r>
              <a:r>
                <a:rPr lang="zh-CN" altLang="en-US" sz="2400" dirty="0" smtClean="0"/>
                <a:t>～</a:t>
              </a:r>
              <a:r>
                <a:rPr lang="en-US" altLang="zh-CN" sz="2400" dirty="0" smtClean="0"/>
                <a:t>B0</a:t>
              </a:r>
              <a:r>
                <a:rPr lang="zh-CN" altLang="en-US" sz="2400" dirty="0" smtClean="0"/>
                <a:t>同时显示</a:t>
              </a:r>
              <a:r>
                <a:rPr lang="en-US" altLang="zh-CN" sz="2400" dirty="0" smtClean="0"/>
                <a:t>R0</a:t>
              </a:r>
              <a:r>
                <a:rPr lang="zh-CN" altLang="en-US" sz="2400" dirty="0" smtClean="0"/>
                <a:t>的值。</a:t>
              </a:r>
              <a:endParaRPr lang="zh-CN" altLang="en-US" sz="2400" dirty="0" smtClean="0">
                <a:solidFill>
                  <a:srgbClr val="FF0000"/>
                </a:solidFill>
              </a:endParaRPr>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10277475" y="5343524"/>
            <a:ext cx="1329690" cy="101028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微程序控制下的存储器工作过程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571740" cy="1894205"/>
            <a:chOff x="5872" y="4037"/>
            <a:chExt cx="11924" cy="2983"/>
          </a:xfrm>
        </p:grpSpPr>
        <p:sp>
          <p:nvSpPr>
            <p:cNvPr id="17" name="文本框 39"/>
            <p:cNvSpPr txBox="1"/>
            <p:nvPr/>
          </p:nvSpPr>
          <p:spPr>
            <a:xfrm>
              <a:off x="6903" y="4548"/>
              <a:ext cx="10893" cy="2472"/>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七、独立控制下的数据通路实验</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28</a:t>
            </a:fld>
            <a:endParaRPr lang="zh-CN" altLang="en-US"/>
          </a:p>
        </p:txBody>
      </p:sp>
      <p:sp>
        <p:nvSpPr>
          <p:cNvPr id="3" name="内容占位符 2"/>
          <p:cNvSpPr>
            <a:spLocks noGrp="1"/>
          </p:cNvSpPr>
          <p:nvPr>
            <p:ph sz="quarter" idx="13"/>
          </p:nvPr>
        </p:nvSpPr>
        <p:spPr/>
        <p:txBody>
          <a:bodyPr/>
          <a:lstStyle/>
          <a:p>
            <a:r>
              <a:rPr lang="zh-CN" altLang="en-US" dirty="0" smtClean="0"/>
              <a:t>实验准备</a:t>
            </a:r>
            <a:r>
              <a:rPr lang="en-US" altLang="zh-CN" dirty="0" smtClean="0"/>
              <a:t>:</a:t>
            </a:r>
          </a:p>
          <a:p>
            <a:r>
              <a:rPr lang="zh-CN" altLang="en-US" dirty="0" smtClean="0">
                <a:latin typeface="Times New Roman" panose="02020603050405020304" pitchFamily="18" charset="0"/>
                <a:ea typeface="微软雅黑" panose="020B0503020204020204" charset="-122"/>
              </a:rPr>
              <a:t> </a:t>
            </a:r>
            <a:r>
              <a:rPr lang="en-US" altLang="zh-CN" dirty="0" smtClean="0">
                <a:latin typeface="Times New Roman" panose="02020603050405020304" pitchFamily="18" charset="0"/>
                <a:ea typeface="微软雅黑" panose="020B0503020204020204" charset="-122"/>
              </a:rPr>
              <a:t>1</a:t>
            </a:r>
            <a:r>
              <a:rPr lang="zh-CN" altLang="en-US" dirty="0" smtClean="0">
                <a:latin typeface="Times New Roman" panose="02020603050405020304" pitchFamily="18" charset="0"/>
                <a:ea typeface="微软雅黑" panose="020B0503020204020204" charset="-122"/>
              </a:rPr>
              <a:t>、 将控制器转换开关拨到</a:t>
            </a:r>
            <a:r>
              <a:rPr lang="en-US" altLang="zh-CN" dirty="0" smtClean="0">
                <a:latin typeface="Times New Roman" panose="02020603050405020304" pitchFamily="18" charset="0"/>
                <a:ea typeface="微软雅黑" panose="020B0503020204020204" charset="-122"/>
              </a:rPr>
              <a:t>  “</a:t>
            </a:r>
            <a:r>
              <a:rPr lang="zh-CN" altLang="en-US" dirty="0" smtClean="0">
                <a:latin typeface="Times New Roman" panose="02020603050405020304" pitchFamily="18" charset="0"/>
                <a:ea typeface="微软雅黑" panose="020B0503020204020204" charset="-122"/>
              </a:rPr>
              <a:t>独立</a:t>
            </a:r>
            <a:r>
              <a:rPr lang="en-US" altLang="zh-CN" dirty="0" smtClean="0">
                <a:latin typeface="Times New Roman" panose="02020603050405020304" pitchFamily="18" charset="0"/>
                <a:ea typeface="微软雅黑" panose="020B0503020204020204" charset="-122"/>
              </a:rPr>
              <a:t>”</a:t>
            </a:r>
            <a:r>
              <a:rPr lang="zh-CN" altLang="en-US" dirty="0" smtClean="0">
                <a:latin typeface="Times New Roman" panose="02020603050405020304" pitchFamily="18" charset="0"/>
                <a:ea typeface="微软雅黑" panose="020B0503020204020204" charset="-122"/>
              </a:rPr>
              <a:t>位置，编程开关和短路子</a:t>
            </a:r>
            <a:r>
              <a:rPr lang="en-US" altLang="zh-CN" dirty="0" smtClean="0">
                <a:latin typeface="Times New Roman" panose="02020603050405020304" pitchFamily="18" charset="0"/>
                <a:ea typeface="微软雅黑" panose="020B0503020204020204" charset="-122"/>
              </a:rPr>
              <a:t>DZ11</a:t>
            </a:r>
            <a:r>
              <a:rPr lang="zh-CN" altLang="en-US" dirty="0" smtClean="0">
                <a:latin typeface="Times New Roman" panose="02020603050405020304" pitchFamily="18" charset="0"/>
                <a:ea typeface="微软雅黑" panose="020B0503020204020204" charset="-122"/>
              </a:rPr>
              <a:t>设置 </a:t>
            </a:r>
            <a:r>
              <a:rPr lang="en-US" altLang="zh-CN" dirty="0" smtClean="0">
                <a:latin typeface="Times New Roman" panose="02020603050405020304" pitchFamily="18" charset="0"/>
                <a:ea typeface="微软雅黑" panose="020B0503020204020204" charset="-122"/>
              </a:rPr>
              <a:t>	</a:t>
            </a:r>
            <a:r>
              <a:rPr lang="zh-CN" altLang="en-US" dirty="0" smtClean="0">
                <a:latin typeface="Times New Roman" panose="02020603050405020304" pitchFamily="18" charset="0"/>
                <a:ea typeface="微软雅黑" panose="020B0503020204020204" charset="-122"/>
              </a:rPr>
              <a:t>   为左边“正常”位置；</a:t>
            </a:r>
            <a:endParaRPr lang="en-US" altLang="zh-CN" dirty="0" smtClean="0">
              <a:latin typeface="Times New Roman" panose="02020603050405020304" pitchFamily="18" charset="0"/>
              <a:ea typeface="微软雅黑" panose="020B0503020204020204" charset="-122"/>
            </a:endParaRPr>
          </a:p>
          <a:p>
            <a:r>
              <a:rPr lang="zh-CN" altLang="en-US" dirty="0" smtClean="0">
                <a:latin typeface="Times New Roman" panose="02020603050405020304" pitchFamily="18" charset="0"/>
                <a:ea typeface="微软雅黑" panose="020B0503020204020204" charset="-122"/>
              </a:rPr>
              <a:t> </a:t>
            </a:r>
            <a:r>
              <a:rPr lang="en-US" altLang="zh-CN" dirty="0" smtClean="0">
                <a:latin typeface="Times New Roman" panose="02020603050405020304" pitchFamily="18" charset="0"/>
                <a:ea typeface="微软雅黑" panose="020B0503020204020204" charset="-122"/>
              </a:rPr>
              <a:t>2</a:t>
            </a:r>
            <a:r>
              <a:rPr lang="zh-CN" altLang="en-US" dirty="0" smtClean="0">
                <a:latin typeface="Times New Roman" panose="02020603050405020304" pitchFamily="18" charset="0"/>
                <a:ea typeface="微软雅黑" panose="020B0503020204020204" charset="-122"/>
              </a:rPr>
              <a:t>、开关</a:t>
            </a:r>
            <a:r>
              <a:rPr lang="en-US" altLang="zh-CN" dirty="0" smtClean="0">
                <a:latin typeface="Times New Roman" panose="02020603050405020304" pitchFamily="18" charset="0"/>
                <a:ea typeface="微软雅黑" panose="020B0503020204020204" charset="-122"/>
              </a:rPr>
              <a:t>DP=1</a:t>
            </a:r>
            <a:r>
              <a:rPr lang="zh-CN" altLang="en-US" dirty="0" smtClean="0">
                <a:latin typeface="Times New Roman" panose="02020603050405020304" pitchFamily="18" charset="0"/>
                <a:ea typeface="微软雅黑" panose="020B0503020204020204" charset="-122"/>
              </a:rPr>
              <a:t>（向上）模型机处于单周期状态 ；</a:t>
            </a:r>
            <a:endParaRPr lang="en-US" altLang="zh-CN" dirty="0" smtClean="0">
              <a:latin typeface="Times New Roman" panose="02020603050405020304" pitchFamily="18" charset="0"/>
              <a:ea typeface="微软雅黑" panose="020B0503020204020204" charset="-122"/>
            </a:endParaRPr>
          </a:p>
          <a:p>
            <a:r>
              <a:rPr lang="en-US" altLang="zh-CN" dirty="0" smtClean="0">
                <a:latin typeface="Times New Roman" panose="02020603050405020304" pitchFamily="18" charset="0"/>
                <a:ea typeface="微软雅黑" panose="020B0503020204020204" charset="-122"/>
              </a:rPr>
              <a:t>3</a:t>
            </a:r>
            <a:r>
              <a:rPr lang="zh-CN" altLang="en-US" smtClean="0">
                <a:latin typeface="Times New Roman" panose="02020603050405020304" pitchFamily="18" charset="0"/>
                <a:ea typeface="微软雅黑" panose="020B0503020204020204" charset="-122"/>
              </a:rPr>
              <a:t>、按如下表完成连线 。</a:t>
            </a:r>
            <a:endParaRPr lang="en-US" altLang="zh-CN" dirty="0" smtClean="0">
              <a:latin typeface="Times New Roman" panose="02020603050405020304" pitchFamily="18" charset="0"/>
              <a:ea typeface="微软雅黑" panose="020B0503020204020204" charset="-122"/>
            </a:endParaRP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71" y="476672"/>
            <a:ext cx="11329259" cy="5078313"/>
          </a:xfrm>
          <a:prstGeom prst="rect">
            <a:avLst/>
          </a:prstGeom>
        </p:spPr>
        <p:txBody>
          <a:bodyPr wrap="square">
            <a:spAutoFit/>
          </a:bodyPr>
          <a:lstStyle/>
          <a:p>
            <a:r>
              <a:rPr lang="zh-CN" altLang="en-US" noProof="1" smtClean="0">
                <a:solidFill>
                  <a:schemeClr val="accent5">
                    <a:lumMod val="50000"/>
                  </a:schemeClr>
                </a:solidFill>
                <a:sym typeface="+mn-ea"/>
              </a:rPr>
              <a:t>接线</a:t>
            </a:r>
            <a:endParaRPr lang="en-US" altLang="zh-CN" noProof="1" smtClean="0">
              <a:solidFill>
                <a:schemeClr val="accent5">
                  <a:lumMod val="50000"/>
                </a:schemeClr>
              </a:solidFill>
              <a:sym typeface="+mn-ea"/>
            </a:endParaRPr>
          </a:p>
          <a:p>
            <a:endParaRPr lang="en-US" altLang="zh-CN" noProof="1">
              <a:solidFill>
                <a:schemeClr val="accent5">
                  <a:lumMod val="50000"/>
                </a:schemeClr>
              </a:solidFill>
              <a:sym typeface="+mn-ea"/>
            </a:endParaRPr>
          </a:p>
          <a:p>
            <a:endParaRPr lang="en-US" altLang="zh-CN" noProof="1" smtClean="0">
              <a:solidFill>
                <a:schemeClr val="accent5">
                  <a:lumMod val="50000"/>
                </a:schemeClr>
              </a:solidFill>
              <a:sym typeface="+mn-ea"/>
            </a:endParaRPr>
          </a:p>
          <a:p>
            <a:r>
              <a:rPr lang="en-US" altLang="zh-CN" noProof="1" smtClean="0">
                <a:solidFill>
                  <a:schemeClr val="accent5">
                    <a:lumMod val="50000"/>
                  </a:schemeClr>
                </a:solidFill>
                <a:sym typeface="+mn-ea"/>
              </a:rPr>
              <a:t>K0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PCINC                 K1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LPC              </a:t>
            </a:r>
          </a:p>
          <a:p>
            <a:r>
              <a:rPr lang="en-US" altLang="zh-CN" noProof="1" smtClean="0">
                <a:solidFill>
                  <a:schemeClr val="accent5">
                    <a:lumMod val="50000"/>
                  </a:schemeClr>
                </a:solidFill>
                <a:sym typeface="+mn-ea"/>
              </a:rPr>
              <a:t>   </a:t>
            </a:r>
          </a:p>
          <a:p>
            <a:r>
              <a:rPr lang="en-US" altLang="zh-CN" noProof="1" smtClean="0">
                <a:solidFill>
                  <a:schemeClr val="accent5">
                    <a:lumMod val="50000"/>
                  </a:schemeClr>
                </a:solidFill>
                <a:sym typeface="+mn-ea"/>
              </a:rPr>
              <a:t>K2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ARINC                 K3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LAR                 </a:t>
            </a:r>
          </a:p>
          <a:p>
            <a:r>
              <a:rPr lang="en-US" altLang="zh-CN" noProof="1" smtClean="0">
                <a:solidFill>
                  <a:schemeClr val="accent5">
                    <a:lumMod val="50000"/>
                  </a:schemeClr>
                </a:solidFill>
                <a:sym typeface="+mn-ea"/>
              </a:rPr>
              <a:t>  </a:t>
            </a:r>
          </a:p>
          <a:p>
            <a:r>
              <a:rPr lang="en-US" altLang="zh-CN" noProof="1" smtClean="0">
                <a:solidFill>
                  <a:schemeClr val="accent5">
                    <a:lumMod val="50000"/>
                  </a:schemeClr>
                </a:solidFill>
                <a:sym typeface="+mn-ea"/>
              </a:rPr>
              <a:t>K4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MEMW                 K5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ABUS</a:t>
            </a:r>
            <a:endParaRPr lang="en-US" altLang="zh-CN" noProof="1" smtClean="0">
              <a:solidFill>
                <a:schemeClr val="accent5">
                  <a:lumMod val="50000"/>
                </a:schemeClr>
              </a:solidFill>
            </a:endParaRPr>
          </a:p>
          <a:p>
            <a:endParaRPr lang="en-US" altLang="zh-CN" noProof="1" smtClean="0">
              <a:solidFill>
                <a:schemeClr val="accent5">
                  <a:lumMod val="50000"/>
                </a:schemeClr>
              </a:solidFill>
            </a:endParaRPr>
          </a:p>
          <a:p>
            <a:r>
              <a:rPr lang="en-US" altLang="zh-CN" noProof="1" smtClean="0">
                <a:solidFill>
                  <a:schemeClr val="accent5">
                    <a:lumMod val="50000"/>
                  </a:schemeClr>
                </a:solidFill>
                <a:sym typeface="+mn-ea"/>
              </a:rPr>
              <a:t>K6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S0</a:t>
            </a:r>
            <a:r>
              <a:rPr lang="zh-CN" altLang="en-US" noProof="1" smtClean="0">
                <a:solidFill>
                  <a:schemeClr val="accent5">
                    <a:lumMod val="50000"/>
                  </a:schemeClr>
                </a:solidFill>
                <a:sym typeface="+mn-ea"/>
              </a:rPr>
              <a:t>、</a:t>
            </a:r>
            <a:r>
              <a:rPr lang="en-US" altLang="zh-CN" noProof="1" smtClean="0">
                <a:solidFill>
                  <a:schemeClr val="accent5">
                    <a:lumMod val="50000"/>
                  </a:schemeClr>
                </a:solidFill>
                <a:sym typeface="+mn-ea"/>
              </a:rPr>
              <a:t>S2               K7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S3</a:t>
            </a:r>
            <a:r>
              <a:rPr lang="zh-CN" altLang="en-US" noProof="1" smtClean="0">
                <a:solidFill>
                  <a:schemeClr val="accent5">
                    <a:lumMod val="50000"/>
                  </a:schemeClr>
                </a:solidFill>
                <a:sym typeface="+mn-ea"/>
              </a:rPr>
              <a:t>和</a:t>
            </a:r>
            <a:r>
              <a:rPr lang="en-US" altLang="zh-CN" noProof="1" smtClean="0">
                <a:solidFill>
                  <a:schemeClr val="accent5">
                    <a:lumMod val="50000"/>
                  </a:schemeClr>
                </a:solidFill>
                <a:sym typeface="+mn-ea"/>
              </a:rPr>
              <a:t>S1           </a:t>
            </a:r>
          </a:p>
          <a:p>
            <a:r>
              <a:rPr lang="en-US" altLang="zh-CN" noProof="1" smtClean="0">
                <a:solidFill>
                  <a:schemeClr val="accent5">
                    <a:lumMod val="50000"/>
                  </a:schemeClr>
                </a:solidFill>
                <a:sym typeface="+mn-ea"/>
              </a:rPr>
              <a:t> </a:t>
            </a:r>
          </a:p>
          <a:p>
            <a:r>
              <a:rPr lang="en-US" altLang="zh-CN" noProof="1" smtClean="0">
                <a:solidFill>
                  <a:schemeClr val="accent5">
                    <a:lumMod val="50000"/>
                  </a:schemeClr>
                </a:solidFill>
                <a:sym typeface="+mn-ea"/>
              </a:rPr>
              <a:t>K8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M                        K9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MBUS         </a:t>
            </a:r>
          </a:p>
          <a:p>
            <a:endParaRPr lang="en-US" altLang="zh-CN" noProof="1" smtClean="0">
              <a:solidFill>
                <a:schemeClr val="accent5">
                  <a:lumMod val="50000"/>
                </a:schemeClr>
              </a:solidFill>
              <a:sym typeface="+mn-ea"/>
            </a:endParaRPr>
          </a:p>
          <a:p>
            <a:r>
              <a:rPr lang="en-US" altLang="zh-CN" noProof="1" smtClean="0">
                <a:solidFill>
                  <a:schemeClr val="accent5">
                    <a:lumMod val="50000"/>
                  </a:schemeClr>
                </a:solidFill>
                <a:sym typeface="+mn-ea"/>
              </a:rPr>
              <a:t>K10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RS0                    K11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RS1</a:t>
            </a:r>
            <a:endParaRPr lang="en-US" altLang="zh-CN" noProof="1" smtClean="0"/>
          </a:p>
          <a:p>
            <a:endParaRPr lang="en-US" altLang="zh-CN" noProof="1" smtClean="0">
              <a:solidFill>
                <a:schemeClr val="accent5">
                  <a:lumMod val="50000"/>
                </a:schemeClr>
              </a:solidFill>
              <a:sym typeface="+mn-ea"/>
            </a:endParaRPr>
          </a:p>
          <a:p>
            <a:r>
              <a:rPr lang="en-US" altLang="zh-CN" noProof="1" smtClean="0">
                <a:solidFill>
                  <a:schemeClr val="accent5">
                    <a:lumMod val="50000"/>
                  </a:schemeClr>
                </a:solidFill>
                <a:sym typeface="+mn-ea"/>
              </a:rPr>
              <a:t>K12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RD0                   K13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RD1              </a:t>
            </a:r>
          </a:p>
          <a:p>
            <a:endParaRPr lang="en-US" altLang="zh-CN" noProof="1" smtClean="0">
              <a:solidFill>
                <a:schemeClr val="accent5">
                  <a:lumMod val="50000"/>
                </a:schemeClr>
              </a:solidFill>
              <a:sym typeface="+mn-ea"/>
            </a:endParaRPr>
          </a:p>
          <a:p>
            <a:r>
              <a:rPr lang="en-US" altLang="zh-CN" noProof="1" smtClean="0">
                <a:solidFill>
                  <a:schemeClr val="accent5">
                    <a:lumMod val="50000"/>
                  </a:schemeClr>
                </a:solidFill>
                <a:sym typeface="+mn-ea"/>
              </a:rPr>
              <a:t>K14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DRW                  K15   </a:t>
            </a:r>
            <a:r>
              <a:rPr lang="zh-CN" altLang="en-US" noProof="1" smtClean="0">
                <a:solidFill>
                  <a:schemeClr val="accent5">
                    <a:lumMod val="50000"/>
                  </a:schemeClr>
                </a:solidFill>
                <a:sym typeface="+mn-ea"/>
              </a:rPr>
              <a:t>接  </a:t>
            </a:r>
            <a:r>
              <a:rPr lang="en-US" altLang="zh-CN" noProof="1" smtClean="0">
                <a:solidFill>
                  <a:schemeClr val="accent5">
                    <a:lumMod val="50000"/>
                  </a:schemeClr>
                </a:solidFill>
                <a:sym typeface="+mn-ea"/>
              </a:rPr>
              <a:t>SBUS</a:t>
            </a:r>
            <a:endParaRPr lang="en-US" altLang="zh-CN" noProof="1">
              <a:solidFill>
                <a:schemeClr val="accent5">
                  <a:lumMod val="50000"/>
                </a:schemeClr>
              </a:solidFill>
              <a:sym typeface="+mn-ea"/>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3" name="组合 2"/>
          <p:cNvGrpSpPr/>
          <p:nvPr/>
        </p:nvGrpSpPr>
        <p:grpSpPr>
          <a:xfrm>
            <a:off x="3428365" y="2169795"/>
            <a:ext cx="7715250" cy="2362200"/>
            <a:chOff x="5399" y="3417"/>
            <a:chExt cx="12150" cy="3720"/>
          </a:xfrm>
        </p:grpSpPr>
        <p:grpSp>
          <p:nvGrpSpPr>
            <p:cNvPr id="4" name="组合 2"/>
            <p:cNvGrpSpPr/>
            <p:nvPr/>
          </p:nvGrpSpPr>
          <p:grpSpPr>
            <a:xfrm>
              <a:off x="5399" y="3417"/>
              <a:ext cx="3720" cy="3720"/>
              <a:chOff x="977900" y="2247899"/>
              <a:chExt cx="2362200" cy="2362200"/>
            </a:xfrm>
          </p:grpSpPr>
          <p:sp>
            <p:nvSpPr>
              <p:cNvPr id="2" name="椭圆 1"/>
              <p:cNvSpPr/>
              <p:nvPr/>
            </p:nvSpPr>
            <p:spPr>
              <a:xfrm>
                <a:off x="977900" y="2247899"/>
                <a:ext cx="2362200" cy="2362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2" name="文本框 5"/>
              <p:cNvSpPr txBox="1"/>
              <p:nvPr/>
            </p:nvSpPr>
            <p:spPr>
              <a:xfrm>
                <a:off x="1424346" y="2619057"/>
                <a:ext cx="1736009" cy="165798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9600" b="1" dirty="0">
                    <a:solidFill>
                      <a:schemeClr val="accent4">
                        <a:lumMod val="75000"/>
                      </a:schemeClr>
                    </a:solidFill>
                    <a:latin typeface="微软雅黑" panose="020B0503020204020204" charset="-122"/>
                    <a:ea typeface="微软雅黑" panose="020B0503020204020204" charset="-122"/>
                  </a:rPr>
                  <a:t>一</a:t>
                </a:r>
              </a:p>
            </p:txBody>
          </p:sp>
        </p:grpSp>
        <p:sp>
          <p:nvSpPr>
            <p:cNvPr id="40" name="文本框 39"/>
            <p:cNvSpPr txBox="1"/>
            <p:nvPr/>
          </p:nvSpPr>
          <p:spPr>
            <a:xfrm>
              <a:off x="9459" y="4655"/>
              <a:ext cx="8090" cy="130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dirty="0" smtClean="0">
                  <a:solidFill>
                    <a:schemeClr val="bg1">
                      <a:lumMod val="50000"/>
                    </a:schemeClr>
                  </a:solidFill>
                  <a:latin typeface="微软雅黑" panose="020B0503020204020204" charset="-122"/>
                  <a:ea typeface="微软雅黑" panose="020B0503020204020204" charset="-122"/>
                  <a:sym typeface="+mn-ea"/>
                </a:rPr>
                <a:t>实验目的</a:t>
              </a:r>
              <a:endParaRPr kumimoji="0" lang="zh-CN" altLang="en-US" sz="48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mn-ea"/>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71" y="-36676"/>
            <a:ext cx="3570208" cy="461665"/>
          </a:xfrm>
          <a:prstGeom prst="rect">
            <a:avLst/>
          </a:prstGeom>
        </p:spPr>
        <p:txBody>
          <a:bodyPr wrap="none">
            <a:spAutoFit/>
          </a:bodyPr>
          <a:lstStyle/>
          <a:p>
            <a:r>
              <a:rPr lang="zh-CN" altLang="zh-CN" sz="2400" dirty="0">
                <a:latin typeface="宋体" panose="02010600030101010101" pitchFamily="2" charset="-122"/>
                <a:ea typeface="宋体" panose="02010600030101010101" pitchFamily="2" charset="-122"/>
              </a:rPr>
              <a:t>数据通路实验：独立方式</a:t>
            </a:r>
            <a:endParaRPr lang="zh-CN" altLang="en-US" sz="2400" dirty="0">
              <a:latin typeface="宋体" panose="02010600030101010101" pitchFamily="2" charset="-122"/>
              <a:ea typeface="宋体" panose="0201060003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783948474"/>
              </p:ext>
            </p:extLst>
          </p:nvPr>
        </p:nvGraphicFramePr>
        <p:xfrm>
          <a:off x="431371" y="0"/>
          <a:ext cx="11329257" cy="6372614"/>
        </p:xfrm>
        <a:graphic>
          <a:graphicData uri="http://schemas.openxmlformats.org/drawingml/2006/table">
            <a:tbl>
              <a:tblPr firstRow="1" firstCol="1" bandRow="1">
                <a:tableStyleId>{5C22544A-7EE6-4342-B048-85BDC9FD1C3A}</a:tableStyleId>
              </a:tblPr>
              <a:tblGrid>
                <a:gridCol w="990047">
                  <a:extLst>
                    <a:ext uri="{9D8B030D-6E8A-4147-A177-3AD203B41FA5}">
                      <a16:colId xmlns:a16="http://schemas.microsoft.com/office/drawing/2014/main" val="20000"/>
                    </a:ext>
                  </a:extLst>
                </a:gridCol>
                <a:gridCol w="1206052">
                  <a:extLst>
                    <a:ext uri="{9D8B030D-6E8A-4147-A177-3AD203B41FA5}">
                      <a16:colId xmlns:a16="http://schemas.microsoft.com/office/drawing/2014/main" val="20001"/>
                    </a:ext>
                  </a:extLst>
                </a:gridCol>
                <a:gridCol w="1002212">
                  <a:extLst>
                    <a:ext uri="{9D8B030D-6E8A-4147-A177-3AD203B41FA5}">
                      <a16:colId xmlns:a16="http://schemas.microsoft.com/office/drawing/2014/main" val="20002"/>
                    </a:ext>
                  </a:extLst>
                </a:gridCol>
                <a:gridCol w="1003628">
                  <a:extLst>
                    <a:ext uri="{9D8B030D-6E8A-4147-A177-3AD203B41FA5}">
                      <a16:colId xmlns:a16="http://schemas.microsoft.com/office/drawing/2014/main" val="20003"/>
                    </a:ext>
                  </a:extLst>
                </a:gridCol>
                <a:gridCol w="1003628">
                  <a:extLst>
                    <a:ext uri="{9D8B030D-6E8A-4147-A177-3AD203B41FA5}">
                      <a16:colId xmlns:a16="http://schemas.microsoft.com/office/drawing/2014/main" val="20004"/>
                    </a:ext>
                  </a:extLst>
                </a:gridCol>
                <a:gridCol w="818191">
                  <a:extLst>
                    <a:ext uri="{9D8B030D-6E8A-4147-A177-3AD203B41FA5}">
                      <a16:colId xmlns:a16="http://schemas.microsoft.com/office/drawing/2014/main" val="20005"/>
                    </a:ext>
                  </a:extLst>
                </a:gridCol>
                <a:gridCol w="818191">
                  <a:extLst>
                    <a:ext uri="{9D8B030D-6E8A-4147-A177-3AD203B41FA5}">
                      <a16:colId xmlns:a16="http://schemas.microsoft.com/office/drawing/2014/main" val="20006"/>
                    </a:ext>
                  </a:extLst>
                </a:gridCol>
                <a:gridCol w="1210300">
                  <a:extLst>
                    <a:ext uri="{9D8B030D-6E8A-4147-A177-3AD203B41FA5}">
                      <a16:colId xmlns:a16="http://schemas.microsoft.com/office/drawing/2014/main" val="20007"/>
                    </a:ext>
                  </a:extLst>
                </a:gridCol>
                <a:gridCol w="924356">
                  <a:extLst>
                    <a:ext uri="{9D8B030D-6E8A-4147-A177-3AD203B41FA5}">
                      <a16:colId xmlns:a16="http://schemas.microsoft.com/office/drawing/2014/main" val="20008"/>
                    </a:ext>
                  </a:extLst>
                </a:gridCol>
                <a:gridCol w="2352652">
                  <a:extLst>
                    <a:ext uri="{9D8B030D-6E8A-4147-A177-3AD203B41FA5}">
                      <a16:colId xmlns:a16="http://schemas.microsoft.com/office/drawing/2014/main" val="20009"/>
                    </a:ext>
                  </a:extLst>
                </a:gridCol>
              </a:tblGrid>
              <a:tr h="642918">
                <a:tc>
                  <a:txBody>
                    <a:bodyPr/>
                    <a:lstStyle/>
                    <a:p>
                      <a:pPr algn="ctr">
                        <a:spcAft>
                          <a:spcPts val="0"/>
                        </a:spcAft>
                      </a:pPr>
                      <a:r>
                        <a:rPr lang="zh-CN" sz="2000" kern="100" dirty="0">
                          <a:effectLst/>
                          <a:latin typeface="宋体" panose="02010600030101010101" pitchFamily="2" charset="-122"/>
                          <a:ea typeface="宋体" panose="02010600030101010101" pitchFamily="2" charset="-122"/>
                        </a:rPr>
                        <a:t>名称</a:t>
                      </a: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K15</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K14</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K13</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K12</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K11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K10</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K9</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K8</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209550" algn="just">
                        <a:spcAft>
                          <a:spcPts val="0"/>
                        </a:spcAft>
                      </a:pPr>
                      <a:r>
                        <a:rPr lang="zh-CN" sz="2000" kern="100">
                          <a:effectLst/>
                          <a:latin typeface="宋体" panose="02010600030101010101" pitchFamily="2" charset="-122"/>
                          <a:ea typeface="宋体" panose="02010600030101010101" pitchFamily="2" charset="-122"/>
                        </a:rPr>
                        <a:t>备</a:t>
                      </a:r>
                      <a:r>
                        <a:rPr lang="en-US" sz="2000" kern="100">
                          <a:effectLst/>
                          <a:latin typeface="宋体" panose="02010600030101010101" pitchFamily="2" charset="-122"/>
                          <a:ea typeface="宋体" panose="02010600030101010101" pitchFamily="2" charset="-122"/>
                        </a:rPr>
                        <a:t>  </a:t>
                      </a:r>
                      <a:r>
                        <a:rPr lang="zh-CN" sz="2000" kern="100">
                          <a:effectLst/>
                          <a:latin typeface="宋体" panose="02010600030101010101" pitchFamily="2" charset="-122"/>
                          <a:ea typeface="宋体" panose="02010600030101010101" pitchFamily="2" charset="-122"/>
                        </a:rPr>
                        <a:t>注</a:t>
                      </a:r>
                    </a:p>
                  </a:txBody>
                  <a:tcPr marT="0" marB="0"/>
                </a:tc>
                <a:extLst>
                  <a:ext uri="{0D108BD9-81ED-4DB2-BD59-A6C34878D82A}">
                    <a16:rowId xmlns:a16="http://schemas.microsoft.com/office/drawing/2014/main" val="10000"/>
                  </a:ext>
                </a:extLst>
              </a:tr>
              <a:tr h="478444">
                <a:tc>
                  <a:txBody>
                    <a:bodyPr/>
                    <a:lstStyle/>
                    <a:p>
                      <a:pPr algn="ctr">
                        <a:spcAft>
                          <a:spcPts val="0"/>
                        </a:spcAft>
                      </a:pPr>
                      <a:r>
                        <a:rPr lang="zh-CN" sz="2000" kern="100" dirty="0" smtClean="0">
                          <a:effectLst/>
                          <a:latin typeface="宋体" panose="02010600030101010101" pitchFamily="2" charset="-122"/>
                          <a:ea typeface="宋体" panose="02010600030101010101" pitchFamily="2" charset="-122"/>
                        </a:rPr>
                        <a:t>信号</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SBUS</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DRW</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RD1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RD0</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RS1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RS0</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MBUS</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M</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 </a:t>
                      </a:r>
                      <a:r>
                        <a:rPr lang="zh-CN" altLang="en-US" sz="2000" kern="100" dirty="0" smtClean="0">
                          <a:effectLst/>
                          <a:latin typeface="宋体" panose="02010600030101010101" pitchFamily="2" charset="-122"/>
                          <a:ea typeface="宋体" panose="02010600030101010101" pitchFamily="2" charset="-122"/>
                        </a:rPr>
                        <a:t>模式：</a:t>
                      </a:r>
                      <a:r>
                        <a:rPr lang="en-US" altLang="zh-CN" sz="2000" kern="100" dirty="0" smtClean="0">
                          <a:effectLst/>
                          <a:latin typeface="宋体" panose="02010600030101010101" pitchFamily="2" charset="-122"/>
                          <a:ea typeface="宋体" panose="02010600030101010101" pitchFamily="2" charset="-122"/>
                        </a:rPr>
                        <a:t>1111</a:t>
                      </a:r>
                      <a:endParaRPr lang="zh-CN" sz="2000" kern="100" dirty="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1"/>
                  </a:ext>
                </a:extLst>
              </a:tr>
              <a:tr h="321458">
                <a:tc>
                  <a:txBody>
                    <a:bodyPr/>
                    <a:lstStyle/>
                    <a:p>
                      <a:pPr algn="ctr">
                        <a:spcAft>
                          <a:spcPts val="0"/>
                        </a:spcAft>
                      </a:pPr>
                      <a:r>
                        <a:rPr lang="zh-CN" sz="2000" kern="100" dirty="0" smtClean="0">
                          <a:effectLst/>
                          <a:latin typeface="宋体" panose="02010600030101010101" pitchFamily="2" charset="-122"/>
                          <a:ea typeface="宋体" panose="02010600030101010101" pitchFamily="2" charset="-122"/>
                        </a:rPr>
                        <a:t>序号</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2"/>
                  </a:ext>
                </a:extLst>
              </a:tr>
              <a:tr h="429382">
                <a:tc>
                  <a:txBody>
                    <a:bodyPr/>
                    <a:lstStyle/>
                    <a:p>
                      <a:pPr algn="ctr">
                        <a:spcAft>
                          <a:spcPts val="0"/>
                        </a:spcAft>
                      </a:pPr>
                      <a:r>
                        <a:rPr lang="en-US" sz="2000" kern="100" dirty="0">
                          <a:effectLst/>
                          <a:latin typeface="宋体" panose="02010600030101010101" pitchFamily="2" charset="-122"/>
                          <a:ea typeface="宋体" panose="02010600030101010101" pitchFamily="2" charset="-122"/>
                        </a:rPr>
                        <a:t>01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0" algn="just" rtl="0" eaLnBrk="1" latinLnBrk="0" hangingPunct="1">
                        <a:spcAft>
                          <a:spcPts val="0"/>
                        </a:spcAft>
                      </a:pPr>
                      <a:r>
                        <a:rPr kumimoji="0" lang="en-US" sz="2000" kern="100" dirty="0">
                          <a:solidFill>
                            <a:schemeClr val="dk1"/>
                          </a:solidFill>
                          <a:effectLst/>
                          <a:latin typeface="宋体" panose="02010600030101010101" pitchFamily="2" charset="-122"/>
                          <a:ea typeface="宋体" panose="02010600030101010101" pitchFamily="2" charset="-122"/>
                          <a:cs typeface="+mn-cs"/>
                        </a:rPr>
                        <a:t>1</a:t>
                      </a:r>
                      <a:endParaRPr kumimoji="0" lang="zh-CN" sz="20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just" rtl="0" eaLnBrk="1" latinLnBrk="0" hangingPunct="1">
                        <a:spcAft>
                          <a:spcPts val="0"/>
                        </a:spcAft>
                      </a:pPr>
                      <a:r>
                        <a:rPr kumimoji="0" lang="en-US" sz="2000" kern="100" dirty="0">
                          <a:solidFill>
                            <a:schemeClr val="dk1"/>
                          </a:solidFill>
                          <a:effectLst/>
                          <a:latin typeface="宋体" panose="02010600030101010101" pitchFamily="2" charset="-122"/>
                          <a:ea typeface="宋体" panose="02010600030101010101" pitchFamily="2" charset="-122"/>
                          <a:cs typeface="+mn-cs"/>
                        </a:rPr>
                        <a:t>1</a:t>
                      </a:r>
                      <a:endParaRPr kumimoji="0" lang="zh-CN" sz="20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kern="100" noProof="0" dirty="0" smtClean="0">
                          <a:solidFill>
                            <a:srgbClr val="FF0000"/>
                          </a:solidFill>
                          <a:effectLst/>
                          <a:latin typeface="宋体" panose="02010600030101010101" pitchFamily="2" charset="-122"/>
                          <a:ea typeface="宋体" panose="02010600030101010101" pitchFamily="2" charset="-122"/>
                          <a:cs typeface="+mn-cs"/>
                        </a:rPr>
                        <a:t>0</a:t>
                      </a:r>
                      <a:endParaRPr kumimoji="0" lang="zh-CN" altLang="en-US" sz="2000" kern="100" noProof="0" dirty="0" smtClean="0">
                        <a:solidFill>
                          <a:srgbClr val="FF0000"/>
                        </a:solidFill>
                        <a:effectLst/>
                        <a:latin typeface="宋体" panose="02010600030101010101" pitchFamily="2" charset="-122"/>
                        <a:ea typeface="宋体" panose="02010600030101010101" pitchFamily="2" charset="-122"/>
                        <a:cs typeface="+mn-cs"/>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endParaRPr kumimoji="0" lang="zh-CN" altLang="en-US"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txBody>
                  <a:tcPr marT="0" marB="0"/>
                </a:tc>
                <a:tc>
                  <a:txBody>
                    <a:bodyPr/>
                    <a:lstStyle/>
                    <a:p>
                      <a:pPr marL="800100" algn="ctr">
                        <a:spcAft>
                          <a:spcPts val="0"/>
                        </a:spcAft>
                      </a:pP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3"/>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02</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4"/>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03</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5"/>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04</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6"/>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05</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7"/>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06</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8"/>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07</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9"/>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08</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kern="100" dirty="0" smtClean="0">
                          <a:solidFill>
                            <a:srgbClr val="FF0000"/>
                          </a:solidFill>
                          <a:effectLst/>
                          <a:latin typeface="宋体" panose="02010600030101010101" pitchFamily="2" charset="-122"/>
                          <a:ea typeface="宋体" panose="02010600030101010101" pitchFamily="2" charset="-122"/>
                        </a:rPr>
                        <a:t>0</a:t>
                      </a:r>
                      <a:endParaRPr lang="zh-CN" sz="2000" kern="100" dirty="0">
                        <a:solidFill>
                          <a:srgbClr val="FF0000"/>
                        </a:solidFill>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0"/>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09</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1"/>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10</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2"/>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11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smtClean="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altLang="zh-CN" sz="2000" kern="100" dirty="0" smtClean="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3"/>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12</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4"/>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13</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kumimoji="0" lang="en-US" altLang="zh-CN" sz="2000" b="0" i="0" u="none" strike="noStrike" kern="1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cs typeface="+mn-cs"/>
                        </a:rPr>
                        <a:t> </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5"/>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14</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1</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kumimoji="0" lang="en-US" altLang="zh-CN" sz="2000" b="0" i="0" u="none" strike="noStrike" kern="1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cs typeface="+mn-cs"/>
                        </a:rPr>
                        <a:t> </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0</a:t>
                      </a:r>
                      <a:r>
                        <a:rPr kumimoji="0" lang="en-US" altLang="zh-CN" sz="2000" b="0" i="0" u="none" strike="noStrike" kern="1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cs typeface="+mn-cs"/>
                        </a:rPr>
                        <a:t> </a:t>
                      </a: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dirty="0">
                          <a:effectLst/>
                          <a:latin typeface="宋体" panose="02010600030101010101" pitchFamily="2" charset="-122"/>
                          <a:ea typeface="宋体" panose="02010600030101010101" pitchFamily="2" charset="-122"/>
                        </a:rPr>
                        <a:t>1</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algn="just">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6"/>
                  </a:ext>
                </a:extLst>
              </a:tr>
              <a:tr h="321458">
                <a:tc>
                  <a:txBody>
                    <a:bodyPr/>
                    <a:lstStyle/>
                    <a:p>
                      <a:pPr algn="ctr">
                        <a:spcAft>
                          <a:spcPts val="0"/>
                        </a:spcAft>
                      </a:pPr>
                      <a:r>
                        <a:rPr lang="en-US" sz="2000" kern="100">
                          <a:effectLst/>
                          <a:latin typeface="宋体" panose="02010600030101010101" pitchFamily="2" charset="-122"/>
                          <a:ea typeface="宋体" panose="02010600030101010101" pitchFamily="2" charset="-122"/>
                        </a:rPr>
                        <a:t>15</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kern="100" noProof="0" dirty="0" smtClean="0">
                          <a:solidFill>
                            <a:schemeClr val="dk1"/>
                          </a:solidFill>
                          <a:effectLst/>
                          <a:latin typeface="宋体" panose="02010600030101010101" pitchFamily="2" charset="-122"/>
                          <a:ea typeface="宋体" panose="02010600030101010101" pitchFamily="2" charset="-122"/>
                          <a:cs typeface="+mn-cs"/>
                        </a:rPr>
                        <a:t>查看</a:t>
                      </a:r>
                      <a:r>
                        <a:rPr kumimoji="0" lang="en-US" altLang="zh-CN" sz="2000" kern="100" noProof="0" dirty="0" smtClean="0">
                          <a:solidFill>
                            <a:schemeClr val="dk1"/>
                          </a:solidFill>
                          <a:effectLst/>
                          <a:latin typeface="宋体" panose="02010600030101010101" pitchFamily="2" charset="-122"/>
                          <a:ea typeface="宋体" panose="02010600030101010101" pitchFamily="2" charset="-122"/>
                          <a:cs typeface="+mn-cs"/>
                        </a:rPr>
                        <a:t>A</a:t>
                      </a:r>
                      <a:r>
                        <a:rPr kumimoji="0" lang="zh-CN" altLang="en-US" sz="2000" kern="100" noProof="0" dirty="0" smtClean="0">
                          <a:solidFill>
                            <a:schemeClr val="dk1"/>
                          </a:solidFill>
                          <a:effectLst/>
                          <a:latin typeface="宋体" panose="02010600030101010101" pitchFamily="2" charset="-122"/>
                          <a:ea typeface="宋体" panose="02010600030101010101" pitchFamily="2" charset="-122"/>
                          <a:cs typeface="+mn-cs"/>
                        </a:rPr>
                        <a:t>口</a:t>
                      </a:r>
                      <a:endParaRPr kumimoji="0" lang="zh-CN" altLang="en-US" sz="2000" kern="100" noProof="0" dirty="0">
                        <a:solidFill>
                          <a:schemeClr val="dk1"/>
                        </a:solidFill>
                        <a:effectLst/>
                        <a:latin typeface="宋体" panose="02010600030101010101" pitchFamily="2" charset="-122"/>
                        <a:ea typeface="宋体" panose="02010600030101010101" pitchFamily="2" charset="-122"/>
                        <a:cs typeface="+mn-cs"/>
                      </a:endParaRPr>
                    </a:p>
                  </a:txBody>
                  <a:tcPr marT="0" marB="0"/>
                </a:tc>
                <a:tc hMerge="1">
                  <a:txBody>
                    <a:bodyPr/>
                    <a:lstStyle/>
                    <a:p>
                      <a:pPr marL="800100" algn="ctr">
                        <a:spcAft>
                          <a:spcPts val="0"/>
                        </a:spcAft>
                      </a:pPr>
                      <a:endParaRPr lang="zh-CN" sz="2000" kern="100" dirty="0">
                        <a:effectLst/>
                        <a:latin typeface="宋体" panose="02010600030101010101" pitchFamily="2" charset="-122"/>
                        <a:ea typeface="宋体" panose="02010600030101010101" pitchFamily="2" charset="-122"/>
                      </a:endParaRPr>
                    </a:p>
                  </a:txBody>
                  <a:tcPr marL="68580" marR="68580" marT="0" marB="0"/>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kern="100" noProof="0" dirty="0" smtClean="0">
                          <a:solidFill>
                            <a:schemeClr val="dk1"/>
                          </a:solidFill>
                          <a:effectLst/>
                          <a:latin typeface="宋体" panose="02010600030101010101" pitchFamily="2" charset="-122"/>
                          <a:ea typeface="宋体" panose="02010600030101010101" pitchFamily="2" charset="-122"/>
                          <a:cs typeface="+mn-cs"/>
                        </a:rPr>
                        <a:t>查看</a:t>
                      </a:r>
                      <a:r>
                        <a:rPr kumimoji="0" lang="en-US" altLang="zh-CN" sz="2000" kern="100" noProof="0" dirty="0" smtClean="0">
                          <a:solidFill>
                            <a:schemeClr val="dk1"/>
                          </a:solidFill>
                          <a:effectLst/>
                          <a:latin typeface="宋体" panose="02010600030101010101" pitchFamily="2" charset="-122"/>
                          <a:ea typeface="宋体" panose="02010600030101010101" pitchFamily="2" charset="-122"/>
                          <a:cs typeface="+mn-cs"/>
                        </a:rPr>
                        <a:t>B</a:t>
                      </a:r>
                      <a:r>
                        <a:rPr kumimoji="0" lang="zh-CN" altLang="en-US" sz="2000" kern="100" noProof="0" dirty="0" smtClean="0">
                          <a:solidFill>
                            <a:schemeClr val="dk1"/>
                          </a:solidFill>
                          <a:effectLst/>
                          <a:latin typeface="宋体" panose="02010600030101010101" pitchFamily="2" charset="-122"/>
                          <a:ea typeface="宋体" panose="02010600030101010101" pitchFamily="2" charset="-122"/>
                          <a:cs typeface="+mn-cs"/>
                        </a:rPr>
                        <a:t>口</a:t>
                      </a:r>
                      <a:endParaRPr kumimoji="0" lang="zh-CN" altLang="en-US" sz="2000" kern="100" noProof="0" dirty="0">
                        <a:solidFill>
                          <a:schemeClr val="dk1"/>
                        </a:solidFill>
                        <a:effectLst/>
                        <a:latin typeface="宋体" panose="02010600030101010101" pitchFamily="2" charset="-122"/>
                        <a:ea typeface="宋体" panose="02010600030101010101" pitchFamily="2" charset="-122"/>
                        <a:cs typeface="+mn-cs"/>
                      </a:endParaRPr>
                    </a:p>
                  </a:txBody>
                  <a:tcPr marT="0" marB="0"/>
                </a:tc>
                <a:tc hMerge="1">
                  <a:txBody>
                    <a:bodyPr/>
                    <a:lstStyle/>
                    <a:p>
                      <a:pPr marL="800100" algn="ctr">
                        <a:spcAft>
                          <a:spcPts val="0"/>
                        </a:spcAft>
                      </a:pPr>
                      <a:endParaRPr lang="zh-CN" sz="2000" kern="100" dirty="0">
                        <a:effectLst/>
                        <a:latin typeface="宋体" panose="02010600030101010101" pitchFamily="2" charset="-122"/>
                        <a:ea typeface="宋体" panose="02010600030101010101" pitchFamily="2" charset="-122"/>
                      </a:endParaRPr>
                    </a:p>
                  </a:txBody>
                  <a:tcPr marL="68580" marR="68580" marT="0" marB="0"/>
                </a:tc>
                <a:tc>
                  <a:txBody>
                    <a:bodyPr/>
                    <a:lstStyle/>
                    <a:p>
                      <a:pPr marL="800100" algn="ctr">
                        <a:spcAft>
                          <a:spcPts val="0"/>
                        </a:spcAft>
                      </a:pP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2000" kern="100">
                          <a:effectLst/>
                          <a:latin typeface="宋体" panose="02010600030101010101" pitchFamily="2" charset="-122"/>
                          <a:ea typeface="宋体" panose="02010600030101010101" pitchFamily="2" charset="-122"/>
                        </a:rPr>
                        <a:t> </a:t>
                      </a:r>
                      <a:endParaRPr lang="zh-CN" sz="20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2000" kern="100" dirty="0">
                          <a:effectLst/>
                          <a:latin typeface="宋体" panose="02010600030101010101" pitchFamily="2" charset="-122"/>
                          <a:ea typeface="宋体" panose="02010600030101010101" pitchFamily="2" charset="-122"/>
                        </a:rPr>
                        <a:t> </a:t>
                      </a:r>
                      <a:endParaRPr lang="zh-CN" sz="2000" kern="100" dirty="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814447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933405315"/>
              </p:ext>
            </p:extLst>
          </p:nvPr>
        </p:nvGraphicFramePr>
        <p:xfrm>
          <a:off x="431372" y="332651"/>
          <a:ext cx="11329258" cy="6192692"/>
        </p:xfrm>
        <a:graphic>
          <a:graphicData uri="http://schemas.openxmlformats.org/drawingml/2006/table">
            <a:tbl>
              <a:tblPr firstRow="1" firstCol="1" bandRow="1">
                <a:tableStyleId>{5C22544A-7EE6-4342-B048-85BDC9FD1C3A}</a:tableStyleId>
              </a:tblPr>
              <a:tblGrid>
                <a:gridCol w="1317893">
                  <a:extLst>
                    <a:ext uri="{9D8B030D-6E8A-4147-A177-3AD203B41FA5}">
                      <a16:colId xmlns:a16="http://schemas.microsoft.com/office/drawing/2014/main" val="20000"/>
                    </a:ext>
                  </a:extLst>
                </a:gridCol>
                <a:gridCol w="888115">
                  <a:extLst>
                    <a:ext uri="{9D8B030D-6E8A-4147-A177-3AD203B41FA5}">
                      <a16:colId xmlns:a16="http://schemas.microsoft.com/office/drawing/2014/main" val="20001"/>
                    </a:ext>
                  </a:extLst>
                </a:gridCol>
                <a:gridCol w="643305">
                  <a:extLst>
                    <a:ext uri="{9D8B030D-6E8A-4147-A177-3AD203B41FA5}">
                      <a16:colId xmlns:a16="http://schemas.microsoft.com/office/drawing/2014/main" val="20002"/>
                    </a:ext>
                  </a:extLst>
                </a:gridCol>
                <a:gridCol w="1056763">
                  <a:extLst>
                    <a:ext uri="{9D8B030D-6E8A-4147-A177-3AD203B41FA5}">
                      <a16:colId xmlns:a16="http://schemas.microsoft.com/office/drawing/2014/main" val="20003"/>
                    </a:ext>
                  </a:extLst>
                </a:gridCol>
                <a:gridCol w="1109805">
                  <a:extLst>
                    <a:ext uri="{9D8B030D-6E8A-4147-A177-3AD203B41FA5}">
                      <a16:colId xmlns:a16="http://schemas.microsoft.com/office/drawing/2014/main" val="20004"/>
                    </a:ext>
                  </a:extLst>
                </a:gridCol>
                <a:gridCol w="915317">
                  <a:extLst>
                    <a:ext uri="{9D8B030D-6E8A-4147-A177-3AD203B41FA5}">
                      <a16:colId xmlns:a16="http://schemas.microsoft.com/office/drawing/2014/main" val="20005"/>
                    </a:ext>
                  </a:extLst>
                </a:gridCol>
                <a:gridCol w="1056763">
                  <a:extLst>
                    <a:ext uri="{9D8B030D-6E8A-4147-A177-3AD203B41FA5}">
                      <a16:colId xmlns:a16="http://schemas.microsoft.com/office/drawing/2014/main" val="20006"/>
                    </a:ext>
                  </a:extLst>
                </a:gridCol>
                <a:gridCol w="870436">
                  <a:extLst>
                    <a:ext uri="{9D8B030D-6E8A-4147-A177-3AD203B41FA5}">
                      <a16:colId xmlns:a16="http://schemas.microsoft.com/office/drawing/2014/main" val="20007"/>
                    </a:ext>
                  </a:extLst>
                </a:gridCol>
                <a:gridCol w="1157407">
                  <a:extLst>
                    <a:ext uri="{9D8B030D-6E8A-4147-A177-3AD203B41FA5}">
                      <a16:colId xmlns:a16="http://schemas.microsoft.com/office/drawing/2014/main" val="20008"/>
                    </a:ext>
                  </a:extLst>
                </a:gridCol>
                <a:gridCol w="659627">
                  <a:extLst>
                    <a:ext uri="{9D8B030D-6E8A-4147-A177-3AD203B41FA5}">
                      <a16:colId xmlns:a16="http://schemas.microsoft.com/office/drawing/2014/main" val="20009"/>
                    </a:ext>
                  </a:extLst>
                </a:gridCol>
                <a:gridCol w="1653827">
                  <a:extLst>
                    <a:ext uri="{9D8B030D-6E8A-4147-A177-3AD203B41FA5}">
                      <a16:colId xmlns:a16="http://schemas.microsoft.com/office/drawing/2014/main" val="20010"/>
                    </a:ext>
                  </a:extLst>
                </a:gridCol>
              </a:tblGrid>
              <a:tr h="381455">
                <a:tc>
                  <a:txBody>
                    <a:bodyPr/>
                    <a:lstStyle/>
                    <a:p>
                      <a:pPr algn="ctr">
                        <a:spcAft>
                          <a:spcPts val="0"/>
                        </a:spcAft>
                      </a:pPr>
                      <a:r>
                        <a:rPr lang="zh-CN" sz="1600" kern="100" dirty="0">
                          <a:effectLst/>
                          <a:latin typeface="宋体" panose="02010600030101010101" pitchFamily="2" charset="-122"/>
                          <a:ea typeface="宋体" panose="02010600030101010101" pitchFamily="2" charset="-122"/>
                        </a:rPr>
                        <a:t>名称</a:t>
                      </a: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K7</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K6</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K5</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K4</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K3</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K2</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K0</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SD</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zh-CN" sz="1600" kern="100">
                          <a:effectLst/>
                          <a:latin typeface="宋体" panose="02010600030101010101" pitchFamily="2" charset="-122"/>
                          <a:ea typeface="宋体" panose="02010600030101010101" pitchFamily="2" charset="-122"/>
                        </a:rPr>
                        <a:t>备注</a:t>
                      </a:r>
                    </a:p>
                  </a:txBody>
                  <a:tcPr marT="0" marB="0"/>
                </a:tc>
                <a:extLst>
                  <a:ext uri="{0D108BD9-81ED-4DB2-BD59-A6C34878D82A}">
                    <a16:rowId xmlns:a16="http://schemas.microsoft.com/office/drawing/2014/main" val="10000"/>
                  </a:ext>
                </a:extLst>
              </a:tr>
              <a:tr h="422917">
                <a:tc>
                  <a:txBody>
                    <a:bodyPr/>
                    <a:lstStyle/>
                    <a:p>
                      <a:pPr algn="ctr">
                        <a:spcAft>
                          <a:spcPts val="0"/>
                        </a:spcAft>
                      </a:pPr>
                      <a:r>
                        <a:rPr lang="zh-CN" sz="1600" kern="100">
                          <a:effectLst/>
                          <a:latin typeface="宋体" panose="02010600030101010101" pitchFamily="2" charset="-122"/>
                          <a:ea typeface="宋体" panose="02010600030101010101" pitchFamily="2" charset="-122"/>
                        </a:rPr>
                        <a:t>信号名</a:t>
                      </a: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S3</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S1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ABUS</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MEMW</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LAR</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ARINC</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LPC</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PCINC</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1"/>
                  </a:ext>
                </a:extLst>
              </a:tr>
              <a:tr h="336770">
                <a:tc>
                  <a:txBody>
                    <a:bodyPr/>
                    <a:lstStyle/>
                    <a:p>
                      <a:pPr algn="ctr">
                        <a:spcAft>
                          <a:spcPts val="0"/>
                        </a:spcAft>
                      </a:pPr>
                      <a:r>
                        <a:rPr lang="zh-CN" sz="1600" kern="100">
                          <a:effectLst/>
                          <a:latin typeface="宋体" panose="02010600030101010101" pitchFamily="2" charset="-122"/>
                          <a:ea typeface="宋体" panose="02010600030101010101" pitchFamily="2" charset="-122"/>
                        </a:rPr>
                        <a:t>序列号</a:t>
                      </a: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2"/>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75</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3"/>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02</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28</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4"/>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03</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89</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5"/>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04</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32</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6"/>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05</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20</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7"/>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06</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8"/>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07</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09"/>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08</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0"/>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09</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1"/>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10</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r>
                        <a:rPr lang="en-US" sz="1600" kern="100" dirty="0" smtClean="0">
                          <a:effectLst/>
                          <a:latin typeface="宋体" panose="02010600030101010101" pitchFamily="2" charset="-122"/>
                          <a:ea typeface="宋体" panose="02010600030101010101" pitchFamily="2" charset="-122"/>
                        </a:rPr>
                        <a:t>1</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2"/>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11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3"/>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12</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4"/>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13</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5"/>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14</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6"/>
                  </a:ext>
                </a:extLst>
              </a:tr>
              <a:tr h="336770">
                <a:tc>
                  <a:txBody>
                    <a:bodyPr/>
                    <a:lstStyle/>
                    <a:p>
                      <a:pPr algn="ctr">
                        <a:spcAft>
                          <a:spcPts val="0"/>
                        </a:spcAft>
                      </a:pPr>
                      <a:r>
                        <a:rPr lang="en-US" sz="1600" kern="100">
                          <a:effectLst/>
                          <a:latin typeface="宋体" panose="02010600030101010101" pitchFamily="2" charset="-122"/>
                          <a:ea typeface="宋体" panose="02010600030101010101" pitchFamily="2" charset="-122"/>
                        </a:rPr>
                        <a:t>15</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marL="800100" algn="ctr">
                        <a:spcAft>
                          <a:spcPts val="0"/>
                        </a:spcAft>
                      </a:pPr>
                      <a:r>
                        <a:rPr lang="en-US" sz="1600" kern="100" dirty="0">
                          <a:effectLst/>
                          <a:latin typeface="宋体" panose="02010600030101010101" pitchFamily="2" charset="-122"/>
                          <a:ea typeface="宋体" panose="02010600030101010101" pitchFamily="2" charset="-122"/>
                        </a:rPr>
                        <a:t> </a:t>
                      </a:r>
                      <a:endParaRPr lang="zh-CN" sz="1600" kern="100" dirty="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436372413"/>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32000" y="719666"/>
          <a:ext cx="8128000" cy="37084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318352">
                  <a:extLst>
                    <a:ext uri="{9D8B030D-6E8A-4147-A177-3AD203B41FA5}">
                      <a16:colId xmlns:a16="http://schemas.microsoft.com/office/drawing/2014/main" val="20004"/>
                    </a:ext>
                  </a:extLst>
                </a:gridCol>
                <a:gridCol w="1057619">
                  <a:extLst>
                    <a:ext uri="{9D8B030D-6E8A-4147-A177-3AD203B41FA5}">
                      <a16:colId xmlns:a16="http://schemas.microsoft.com/office/drawing/2014/main" val="20005"/>
                    </a:ext>
                  </a:extLst>
                </a:gridCol>
                <a:gridCol w="672029">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370840">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endParaRPr lang="zh-CN" altLang="en-US"/>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370840">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6"/>
                  </a:ext>
                </a:extLst>
              </a:tr>
              <a:tr h="370840">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7"/>
                  </a:ext>
                </a:extLst>
              </a:tr>
              <a:tr h="370840">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8"/>
                  </a:ext>
                </a:extLst>
              </a:tr>
              <a:tr h="370840">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
        <p:nvSpPr>
          <p:cNvPr id="3" name="TextBox 2"/>
          <p:cNvSpPr txBox="1"/>
          <p:nvPr/>
        </p:nvSpPr>
        <p:spPr>
          <a:xfrm>
            <a:off x="2434727" y="4924540"/>
            <a:ext cx="7083845" cy="646331"/>
          </a:xfrm>
          <a:prstGeom prst="rect">
            <a:avLst/>
          </a:prstGeom>
          <a:noFill/>
        </p:spPr>
        <p:txBody>
          <a:bodyPr wrap="square" rtlCol="0">
            <a:spAutoFit/>
          </a:bodyPr>
          <a:lstStyle/>
          <a:p>
            <a:r>
              <a:rPr lang="zh-CN" altLang="en-US" dirty="0" smtClean="0"/>
              <a:t>按照上表完成连线</a:t>
            </a:r>
            <a:r>
              <a:rPr lang="en-US" altLang="zh-CN" dirty="0" smtClean="0"/>
              <a:t>,</a:t>
            </a:r>
            <a:r>
              <a:rPr lang="zh-CN" altLang="en-US" dirty="0" smtClean="0"/>
              <a:t>打开电源</a:t>
            </a:r>
            <a:r>
              <a:rPr lang="en-US" altLang="zh-CN" dirty="0" smtClean="0"/>
              <a:t>,</a:t>
            </a:r>
            <a:r>
              <a:rPr lang="zh-CN" altLang="en-US" dirty="0" smtClean="0"/>
              <a:t>按下系统复位按钮</a:t>
            </a:r>
            <a:r>
              <a:rPr lang="en-US" altLang="zh-CN" dirty="0" smtClean="0"/>
              <a:t>CLR,TEC-8</a:t>
            </a:r>
            <a:r>
              <a:rPr lang="zh-CN" altLang="en-US" dirty="0" smtClean="0"/>
              <a:t>处于初始状态</a:t>
            </a:r>
            <a:r>
              <a:rPr lang="en-US" altLang="zh-CN" dirty="0" smtClean="0"/>
              <a:t>,AR,PC</a:t>
            </a:r>
            <a:r>
              <a:rPr lang="zh-CN" altLang="en-US" dirty="0" smtClean="0"/>
              <a:t>均复位</a:t>
            </a:r>
            <a:r>
              <a:rPr lang="en-US" altLang="zh-CN" dirty="0" smtClean="0"/>
              <a:t>,</a:t>
            </a:r>
            <a:r>
              <a:rPr lang="zh-CN" altLang="en-US" dirty="0" smtClean="0"/>
              <a:t>其值为</a:t>
            </a:r>
            <a:r>
              <a:rPr lang="en-US" altLang="zh-CN" dirty="0" smtClean="0"/>
              <a:t>0</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71" y="404664"/>
            <a:ext cx="11329259" cy="2031325"/>
          </a:xfrm>
          <a:prstGeom prst="rect">
            <a:avLst/>
          </a:prstGeom>
        </p:spPr>
        <p:txBody>
          <a:bodyPr wrap="square">
            <a:spAutoFit/>
          </a:bodyPr>
          <a:lstStyle/>
          <a:p>
            <a:r>
              <a:rPr lang="zh-CN" altLang="en-US" dirty="0" smtClean="0"/>
              <a:t>（</a:t>
            </a:r>
            <a:r>
              <a:rPr lang="en-US" altLang="zh-CN" dirty="0" smtClean="0"/>
              <a:t>1</a:t>
            </a:r>
            <a:r>
              <a:rPr lang="zh-CN" altLang="en-US" dirty="0" smtClean="0"/>
              <a:t>）写寄存器</a:t>
            </a:r>
            <a:r>
              <a:rPr lang="en-US" altLang="zh-CN" dirty="0" smtClean="0"/>
              <a:t>R0(75H)</a:t>
            </a:r>
            <a:endParaRPr lang="zh-CN" altLang="en-US" dirty="0" smtClean="0"/>
          </a:p>
          <a:p>
            <a:r>
              <a:rPr lang="zh-CN" altLang="en-US" dirty="0" smtClean="0"/>
              <a:t>电平开关：</a:t>
            </a:r>
            <a:r>
              <a:rPr lang="en-US" altLang="zh-CN" dirty="0" smtClean="0"/>
              <a:t>K15</a:t>
            </a:r>
            <a:r>
              <a:rPr lang="zh-CN" altLang="en-US" dirty="0" smtClean="0"/>
              <a:t>置高电平【结果送数据总线 DBUS】</a:t>
            </a:r>
            <a:r>
              <a:rPr lang="en-US" altLang="zh-CN" dirty="0" smtClean="0"/>
              <a:t>   K14</a:t>
            </a:r>
            <a:r>
              <a:rPr lang="zh-CN" altLang="en-US" dirty="0" smtClean="0"/>
              <a:t>置高电平【对 RD1、RD0 选中的寄存器进行写操作】</a:t>
            </a:r>
          </a:p>
          <a:p>
            <a:r>
              <a:rPr lang="en-US" altLang="zh-CN" dirty="0" smtClean="0"/>
              <a:t>              K13</a:t>
            </a:r>
            <a:r>
              <a:rPr lang="zh-CN" altLang="en-US" dirty="0" smtClean="0"/>
              <a:t>、</a:t>
            </a:r>
            <a:r>
              <a:rPr lang="en-US" altLang="zh-CN" dirty="0" smtClean="0"/>
              <a:t>K12</a:t>
            </a:r>
            <a:r>
              <a:rPr lang="zh-CN" altLang="en-US" dirty="0" smtClean="0"/>
              <a:t>置低电平【选中寄存器</a:t>
            </a:r>
            <a:r>
              <a:rPr lang="en-US" altLang="zh-CN" dirty="0" smtClean="0"/>
              <a:t>R0</a:t>
            </a:r>
            <a:r>
              <a:rPr lang="zh-CN" altLang="en-US" dirty="0" smtClean="0"/>
              <a:t>】</a:t>
            </a:r>
          </a:p>
          <a:p>
            <a:r>
              <a:rPr lang="zh-CN" altLang="en-US" dirty="0" smtClean="0"/>
              <a:t>数据开关   </a:t>
            </a:r>
            <a:r>
              <a:rPr lang="en-US" altLang="zh-CN" dirty="0" smtClean="0"/>
              <a:t>SD7</a:t>
            </a:r>
            <a:r>
              <a:rPr lang="zh-CN" altLang="en-US" dirty="0" smtClean="0"/>
              <a:t>~</a:t>
            </a:r>
            <a:r>
              <a:rPr lang="en-US" altLang="zh-CN" dirty="0" smtClean="0"/>
              <a:t>SD0</a:t>
            </a:r>
            <a:r>
              <a:rPr lang="zh-CN" altLang="en-US" dirty="0" smtClean="0"/>
              <a:t>置</a:t>
            </a:r>
            <a:r>
              <a:rPr lang="en-US" altLang="zh-CN" dirty="0" smtClean="0"/>
              <a:t>0111 0101B</a:t>
            </a:r>
            <a:r>
              <a:rPr lang="zh-CN" altLang="en-US" dirty="0" smtClean="0"/>
              <a:t>【</a:t>
            </a:r>
            <a:r>
              <a:rPr lang="en-US" altLang="zh-CN" dirty="0" smtClean="0"/>
              <a:t>75H</a:t>
            </a:r>
            <a:r>
              <a:rPr lang="zh-CN" altLang="en-US" dirty="0" smtClean="0"/>
              <a:t>】总线指示灯</a:t>
            </a:r>
            <a:r>
              <a:rPr lang="en-US" altLang="zh-CN" dirty="0" smtClean="0"/>
              <a:t>D7</a:t>
            </a:r>
            <a:r>
              <a:rPr lang="zh-CN" altLang="en-US" dirty="0" smtClean="0"/>
              <a:t>~</a:t>
            </a:r>
            <a:r>
              <a:rPr lang="en-US" altLang="zh-CN" dirty="0" smtClean="0"/>
              <a:t>D0</a:t>
            </a:r>
            <a:r>
              <a:rPr lang="zh-CN" altLang="en-US" dirty="0" smtClean="0"/>
              <a:t>显示</a:t>
            </a:r>
            <a:r>
              <a:rPr lang="en-US" altLang="zh-CN" dirty="0" smtClean="0"/>
              <a:t>0111 0101B</a:t>
            </a:r>
            <a:endParaRPr lang="zh-CN" altLang="en-US" dirty="0" smtClean="0"/>
          </a:p>
          <a:p>
            <a:r>
              <a:rPr lang="zh-CN" altLang="en-US" dirty="0" smtClean="0"/>
              <a:t>按</a:t>
            </a:r>
            <a:r>
              <a:rPr lang="en-US" altLang="zh-CN" dirty="0" smtClean="0"/>
              <a:t>QD</a:t>
            </a:r>
            <a:r>
              <a:rPr lang="zh-CN" altLang="en-US" dirty="0" smtClean="0"/>
              <a:t>键：【写寄存器</a:t>
            </a:r>
            <a:r>
              <a:rPr lang="en-US" altLang="zh-CN" dirty="0" smtClean="0"/>
              <a:t>R0</a:t>
            </a:r>
            <a:r>
              <a:rPr lang="zh-CN" altLang="en-US" dirty="0" smtClean="0"/>
              <a:t>】   </a:t>
            </a:r>
            <a:r>
              <a:rPr lang="en-US" altLang="zh-CN" dirty="0" smtClean="0"/>
              <a:t>(75H</a:t>
            </a:r>
            <a:r>
              <a:rPr lang="zh-CN" altLang="en-US" dirty="0" smtClean="0"/>
              <a:t>写入</a:t>
            </a:r>
            <a:r>
              <a:rPr lang="en-US" altLang="zh-CN" dirty="0" smtClean="0"/>
              <a:t>R0)</a:t>
            </a:r>
            <a:r>
              <a:rPr lang="zh-CN" altLang="en-US" dirty="0" smtClean="0"/>
              <a:t>                   </a:t>
            </a:r>
          </a:p>
          <a:p>
            <a:r>
              <a:rPr lang="en-US" altLang="zh-CN" dirty="0" smtClean="0"/>
              <a:t>A</a:t>
            </a:r>
            <a:r>
              <a:rPr lang="zh-CN" altLang="en-US" dirty="0" smtClean="0"/>
              <a:t>端口指示灯</a:t>
            </a:r>
            <a:r>
              <a:rPr lang="en-US" altLang="zh-CN" dirty="0" smtClean="0"/>
              <a:t>A7</a:t>
            </a:r>
            <a:r>
              <a:rPr lang="zh-CN" altLang="en-US" dirty="0" smtClean="0"/>
              <a:t>~</a:t>
            </a:r>
            <a:r>
              <a:rPr lang="en-US" altLang="zh-CN" dirty="0" smtClean="0"/>
              <a:t>A0</a:t>
            </a:r>
            <a:r>
              <a:rPr lang="zh-CN" altLang="en-US" dirty="0" smtClean="0"/>
              <a:t>显示</a:t>
            </a:r>
            <a:r>
              <a:rPr lang="en-US" altLang="zh-CN" dirty="0" smtClean="0"/>
              <a:t>0111 0101B</a:t>
            </a:r>
            <a:r>
              <a:rPr lang="zh-CN" altLang="en-US" dirty="0" smtClean="0"/>
              <a:t>【</a:t>
            </a:r>
            <a:r>
              <a:rPr lang="en-US" altLang="zh-CN" dirty="0" smtClean="0"/>
              <a:t>75H</a:t>
            </a:r>
            <a:r>
              <a:rPr lang="zh-CN" altLang="en-US" dirty="0" smtClean="0"/>
              <a:t>】</a:t>
            </a:r>
            <a:endParaRPr lang="en-US" altLang="zh-CN" dirty="0" smtClean="0"/>
          </a:p>
          <a:p>
            <a:r>
              <a:rPr lang="en-US" altLang="zh-CN" dirty="0" smtClean="0"/>
              <a:t>B</a:t>
            </a:r>
            <a:r>
              <a:rPr lang="zh-CN" altLang="en-US" dirty="0" smtClean="0"/>
              <a:t>端口指示灯</a:t>
            </a:r>
            <a:r>
              <a:rPr lang="en-US" altLang="zh-CN" dirty="0" smtClean="0"/>
              <a:t>B7</a:t>
            </a:r>
            <a:r>
              <a:rPr lang="zh-CN" altLang="en-US" dirty="0" smtClean="0"/>
              <a:t>~</a:t>
            </a:r>
            <a:r>
              <a:rPr lang="en-US" altLang="zh-CN" dirty="0" smtClean="0"/>
              <a:t>B0</a:t>
            </a:r>
            <a:r>
              <a:rPr lang="zh-CN" altLang="en-US" dirty="0" smtClean="0"/>
              <a:t>显示</a:t>
            </a:r>
            <a:r>
              <a:rPr lang="en-US" altLang="zh-CN" dirty="0" smtClean="0"/>
              <a:t>0111 0101B</a:t>
            </a:r>
            <a:r>
              <a:rPr lang="zh-CN" altLang="en-US" dirty="0" smtClean="0"/>
              <a:t>【</a:t>
            </a:r>
            <a:r>
              <a:rPr lang="en-US" altLang="zh-CN" dirty="0" smtClean="0"/>
              <a:t>75H</a:t>
            </a:r>
            <a:r>
              <a:rPr lang="zh-CN" altLang="en-US" dirty="0" smtClean="0"/>
              <a:t>】</a:t>
            </a:r>
          </a:p>
        </p:txBody>
      </p:sp>
      <p:graphicFrame>
        <p:nvGraphicFramePr>
          <p:cNvPr id="4" name="表格 3"/>
          <p:cNvGraphicFramePr>
            <a:graphicFrameLocks noGrp="1"/>
          </p:cNvGraphicFramePr>
          <p:nvPr/>
        </p:nvGraphicFramePr>
        <p:xfrm>
          <a:off x="1624376" y="2592533"/>
          <a:ext cx="8128000" cy="37084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318352">
                  <a:extLst>
                    <a:ext uri="{9D8B030D-6E8A-4147-A177-3AD203B41FA5}">
                      <a16:colId xmlns:a16="http://schemas.microsoft.com/office/drawing/2014/main" val="20004"/>
                    </a:ext>
                  </a:extLst>
                </a:gridCol>
                <a:gridCol w="1057619">
                  <a:extLst>
                    <a:ext uri="{9D8B030D-6E8A-4147-A177-3AD203B41FA5}">
                      <a16:colId xmlns:a16="http://schemas.microsoft.com/office/drawing/2014/main" val="20005"/>
                    </a:ext>
                  </a:extLst>
                </a:gridCol>
                <a:gridCol w="903383">
                  <a:extLst>
                    <a:ext uri="{9D8B030D-6E8A-4147-A177-3AD203B41FA5}">
                      <a16:colId xmlns:a16="http://schemas.microsoft.com/office/drawing/2014/main" val="20006"/>
                    </a:ext>
                  </a:extLst>
                </a:gridCol>
                <a:gridCol w="784646">
                  <a:extLst>
                    <a:ext uri="{9D8B030D-6E8A-4147-A177-3AD203B41FA5}">
                      <a16:colId xmlns:a16="http://schemas.microsoft.com/office/drawing/2014/main" val="20007"/>
                    </a:ext>
                  </a:extLst>
                </a:gridCol>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370840">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370840">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6"/>
                  </a:ext>
                </a:extLst>
              </a:tr>
              <a:tr h="370840">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7"/>
                  </a:ext>
                </a:extLst>
              </a:tr>
              <a:tr h="370840">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r>
                        <a:rPr lang="en-US" altLang="zh-CN" dirty="0" smtClean="0"/>
                        <a:t>75H</a:t>
                      </a:r>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370840">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5243" y="781248"/>
            <a:ext cx="8659258" cy="2031325"/>
          </a:xfrm>
          <a:prstGeom prst="rect">
            <a:avLst/>
          </a:prstGeom>
        </p:spPr>
        <p:txBody>
          <a:bodyPr wrap="square">
            <a:spAutoFit/>
          </a:bodyPr>
          <a:lstStyle/>
          <a:p>
            <a:r>
              <a:rPr lang="zh-CN" altLang="en-US" dirty="0" smtClean="0"/>
              <a:t>（</a:t>
            </a:r>
            <a:r>
              <a:rPr lang="en-US" altLang="zh-CN" dirty="0" smtClean="0"/>
              <a:t>2</a:t>
            </a:r>
            <a:r>
              <a:rPr lang="zh-CN" altLang="en-US" dirty="0" smtClean="0"/>
              <a:t>）写寄存器</a:t>
            </a:r>
            <a:r>
              <a:rPr lang="en-US" altLang="zh-CN" dirty="0" smtClean="0"/>
              <a:t>R1</a:t>
            </a:r>
            <a:endParaRPr lang="zh-CN" altLang="en-US" dirty="0" smtClean="0"/>
          </a:p>
          <a:p>
            <a:r>
              <a:rPr lang="zh-CN" altLang="en-US" dirty="0" smtClean="0"/>
              <a:t>电平开关： </a:t>
            </a:r>
            <a:r>
              <a:rPr lang="en-US" altLang="zh-CN" dirty="0" smtClean="0"/>
              <a:t>K15</a:t>
            </a:r>
            <a:r>
              <a:rPr lang="zh-CN" altLang="en-US" dirty="0" smtClean="0"/>
              <a:t>置高电平【结果送数据总线 DBUS】</a:t>
            </a:r>
          </a:p>
          <a:p>
            <a:r>
              <a:rPr lang="zh-CN" altLang="en-US" dirty="0" smtClean="0"/>
              <a:t>               </a:t>
            </a:r>
            <a:r>
              <a:rPr lang="en-US" altLang="zh-CN" dirty="0" smtClean="0"/>
              <a:t>K14</a:t>
            </a:r>
            <a:r>
              <a:rPr lang="zh-CN" altLang="en-US" dirty="0" smtClean="0"/>
              <a:t>置高电平【对 RD1、RD0 选中的寄存器进行写操作】</a:t>
            </a:r>
          </a:p>
          <a:p>
            <a:r>
              <a:rPr lang="zh-CN" altLang="en-US" dirty="0" smtClean="0"/>
              <a:t>               </a:t>
            </a:r>
            <a:r>
              <a:rPr lang="en-US" altLang="zh-CN" dirty="0" smtClean="0"/>
              <a:t>K13</a:t>
            </a:r>
            <a:r>
              <a:rPr lang="zh-CN" altLang="en-US" dirty="0" smtClean="0"/>
              <a:t>置低电平，</a:t>
            </a:r>
            <a:r>
              <a:rPr lang="en-US" altLang="zh-CN" dirty="0" smtClean="0"/>
              <a:t>K12</a:t>
            </a:r>
            <a:r>
              <a:rPr lang="zh-CN" altLang="en-US" dirty="0" smtClean="0"/>
              <a:t>置高电平【选中寄存器</a:t>
            </a:r>
            <a:r>
              <a:rPr lang="en-US" altLang="zh-CN" dirty="0" smtClean="0"/>
              <a:t>R1</a:t>
            </a:r>
            <a:r>
              <a:rPr lang="zh-CN" altLang="en-US" dirty="0" smtClean="0"/>
              <a:t>】</a:t>
            </a:r>
            <a:endParaRPr lang="en-US" altLang="zh-CN" dirty="0" smtClean="0"/>
          </a:p>
          <a:p>
            <a:r>
              <a:rPr lang="zh-CN" altLang="en-US" dirty="0" smtClean="0">
                <a:sym typeface="宋体" pitchFamily="2" charset="-122"/>
              </a:rPr>
              <a:t>数据开关    </a:t>
            </a:r>
            <a:r>
              <a:rPr lang="en-US" altLang="zh-CN" dirty="0" smtClean="0">
                <a:sym typeface="宋体" pitchFamily="2" charset="-122"/>
              </a:rPr>
              <a:t>SD7</a:t>
            </a:r>
            <a:r>
              <a:rPr lang="zh-CN" altLang="en-US" dirty="0" smtClean="0"/>
              <a:t>~</a:t>
            </a:r>
            <a:r>
              <a:rPr lang="en-US" altLang="zh-CN" dirty="0" smtClean="0">
                <a:sym typeface="宋体" pitchFamily="2" charset="-122"/>
              </a:rPr>
              <a:t>SD0</a:t>
            </a:r>
            <a:r>
              <a:rPr lang="zh-CN" altLang="en-US" dirty="0" smtClean="0">
                <a:sym typeface="宋体" pitchFamily="2" charset="-122"/>
              </a:rPr>
              <a:t>置</a:t>
            </a:r>
            <a:r>
              <a:rPr lang="en-US" altLang="zh-CN" dirty="0" smtClean="0">
                <a:sym typeface="宋体" pitchFamily="2" charset="-122"/>
              </a:rPr>
              <a:t>0010 1000B</a:t>
            </a:r>
            <a:r>
              <a:rPr lang="zh-CN" altLang="en-US" dirty="0" smtClean="0">
                <a:sym typeface="宋体" pitchFamily="2" charset="-122"/>
              </a:rPr>
              <a:t>【</a:t>
            </a:r>
            <a:r>
              <a:rPr lang="en-US" altLang="zh-CN" dirty="0" smtClean="0">
                <a:sym typeface="宋体" pitchFamily="2" charset="-122"/>
              </a:rPr>
              <a:t>28H</a:t>
            </a:r>
            <a:r>
              <a:rPr lang="zh-CN" altLang="en-US" dirty="0" smtClean="0">
                <a:sym typeface="宋体" pitchFamily="2" charset="-122"/>
              </a:rPr>
              <a:t>】总线指示灯 </a:t>
            </a:r>
            <a:r>
              <a:rPr lang="en-US" altLang="zh-CN" dirty="0" smtClean="0">
                <a:sym typeface="宋体" pitchFamily="2" charset="-122"/>
              </a:rPr>
              <a:t>D7</a:t>
            </a:r>
            <a:r>
              <a:rPr lang="zh-CN" altLang="en-US" dirty="0" smtClean="0"/>
              <a:t>~</a:t>
            </a:r>
            <a:r>
              <a:rPr lang="en-US" altLang="zh-CN" dirty="0" smtClean="0">
                <a:sym typeface="宋体" pitchFamily="2" charset="-122"/>
              </a:rPr>
              <a:t>D0</a:t>
            </a:r>
            <a:r>
              <a:rPr lang="zh-CN" altLang="en-US" dirty="0" smtClean="0">
                <a:sym typeface="宋体" pitchFamily="2" charset="-122"/>
              </a:rPr>
              <a:t>显示</a:t>
            </a:r>
            <a:r>
              <a:rPr lang="en-US" altLang="zh-CN" dirty="0" smtClean="0">
                <a:sym typeface="宋体" pitchFamily="2" charset="-122"/>
              </a:rPr>
              <a:t>0010 1000B</a:t>
            </a:r>
            <a:endParaRPr lang="zh-CN" altLang="en-US" dirty="0" smtClean="0"/>
          </a:p>
          <a:p>
            <a:r>
              <a:rPr lang="zh-CN" altLang="en-US" dirty="0" smtClean="0"/>
              <a:t>按</a:t>
            </a:r>
            <a:r>
              <a:rPr lang="en-US" altLang="zh-CN" dirty="0" smtClean="0"/>
              <a:t>QD</a:t>
            </a:r>
            <a:r>
              <a:rPr lang="zh-CN" altLang="en-US" dirty="0" smtClean="0"/>
              <a:t>键：【写寄存器</a:t>
            </a:r>
            <a:r>
              <a:rPr lang="en-US" altLang="zh-CN" dirty="0" smtClean="0"/>
              <a:t>R1</a:t>
            </a:r>
            <a:r>
              <a:rPr lang="zh-CN" altLang="en-US" dirty="0" smtClean="0"/>
              <a:t>】</a:t>
            </a:r>
            <a:r>
              <a:rPr lang="en-US" altLang="zh-CN" dirty="0" smtClean="0"/>
              <a:t>(28H</a:t>
            </a:r>
            <a:r>
              <a:rPr lang="zh-CN" altLang="en-US" dirty="0" smtClean="0"/>
              <a:t>写入</a:t>
            </a:r>
            <a:r>
              <a:rPr lang="en-US" altLang="zh-CN" dirty="0" smtClean="0"/>
              <a:t>R1)</a:t>
            </a:r>
            <a:endParaRPr lang="zh-CN" altLang="en-US" dirty="0" smtClean="0"/>
          </a:p>
          <a:p>
            <a:r>
              <a:rPr lang="en-US" altLang="zh-CN" dirty="0" smtClean="0"/>
              <a:t>A</a:t>
            </a:r>
            <a:r>
              <a:rPr lang="zh-CN" altLang="en-US" dirty="0" smtClean="0"/>
              <a:t>端口指示灯</a:t>
            </a:r>
            <a:r>
              <a:rPr lang="en-US" altLang="zh-CN" dirty="0" smtClean="0"/>
              <a:t>A7</a:t>
            </a:r>
            <a:r>
              <a:rPr lang="zh-CN" altLang="en-US" dirty="0" smtClean="0"/>
              <a:t>~</a:t>
            </a:r>
            <a:r>
              <a:rPr lang="en-US" altLang="zh-CN" dirty="0" smtClean="0"/>
              <a:t>A0</a:t>
            </a:r>
            <a:r>
              <a:rPr lang="zh-CN" altLang="en-US" dirty="0" smtClean="0"/>
              <a:t>显示</a:t>
            </a:r>
            <a:r>
              <a:rPr lang="en-US" altLang="zh-CN" dirty="0" smtClean="0"/>
              <a:t>0010 1000B</a:t>
            </a:r>
            <a:endParaRPr lang="zh-CN" altLang="en-US" dirty="0"/>
          </a:p>
        </p:txBody>
      </p:sp>
      <p:graphicFrame>
        <p:nvGraphicFramePr>
          <p:cNvPr id="3" name="表格 2"/>
          <p:cNvGraphicFramePr>
            <a:graphicFrameLocks noGrp="1"/>
          </p:cNvGraphicFramePr>
          <p:nvPr/>
        </p:nvGraphicFramePr>
        <p:xfrm>
          <a:off x="1470144" y="2820313"/>
          <a:ext cx="8128000" cy="37033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318352">
                  <a:extLst>
                    <a:ext uri="{9D8B030D-6E8A-4147-A177-3AD203B41FA5}">
                      <a16:colId xmlns:a16="http://schemas.microsoft.com/office/drawing/2014/main" val="20004"/>
                    </a:ext>
                  </a:extLst>
                </a:gridCol>
                <a:gridCol w="1057619">
                  <a:extLst>
                    <a:ext uri="{9D8B030D-6E8A-4147-A177-3AD203B41FA5}">
                      <a16:colId xmlns:a16="http://schemas.microsoft.com/office/drawing/2014/main" val="20005"/>
                    </a:ext>
                  </a:extLst>
                </a:gridCol>
                <a:gridCol w="903383">
                  <a:extLst>
                    <a:ext uri="{9D8B030D-6E8A-4147-A177-3AD203B41FA5}">
                      <a16:colId xmlns:a16="http://schemas.microsoft.com/office/drawing/2014/main" val="20006"/>
                    </a:ext>
                  </a:extLst>
                </a:gridCol>
                <a:gridCol w="784646">
                  <a:extLst>
                    <a:ext uri="{9D8B030D-6E8A-4147-A177-3AD203B41FA5}">
                      <a16:colId xmlns:a16="http://schemas.microsoft.com/office/drawing/2014/main" val="20007"/>
                    </a:ext>
                  </a:extLst>
                </a:gridCol>
              </a:tblGrid>
              <a:tr h="143055">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370840">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370840">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370840">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6"/>
                  </a:ext>
                </a:extLst>
              </a:tr>
              <a:tr h="370840">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7"/>
                  </a:ext>
                </a:extLst>
              </a:tr>
              <a:tr h="370840">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r>
                        <a:rPr lang="en-US" altLang="zh-CN" dirty="0" smtClean="0"/>
                        <a:t>28H</a:t>
                      </a:r>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370840">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71" y="473725"/>
            <a:ext cx="11329259" cy="1754326"/>
          </a:xfrm>
          <a:prstGeom prst="rect">
            <a:avLst/>
          </a:prstGeom>
        </p:spPr>
        <p:txBody>
          <a:bodyPr wrap="square">
            <a:spAutoFit/>
          </a:bodyPr>
          <a:lstStyle/>
          <a:p>
            <a:r>
              <a:rPr lang="zh-CN" altLang="en-US" dirty="0" smtClean="0"/>
              <a:t>（</a:t>
            </a:r>
            <a:r>
              <a:rPr lang="en-US" altLang="zh-CN" dirty="0" smtClean="0"/>
              <a:t>3</a:t>
            </a:r>
            <a:r>
              <a:rPr lang="zh-CN" altLang="en-US" dirty="0" smtClean="0"/>
              <a:t>）写寄存器</a:t>
            </a:r>
            <a:r>
              <a:rPr lang="en-US" altLang="zh-CN" dirty="0" smtClean="0"/>
              <a:t>R2</a:t>
            </a:r>
            <a:endParaRPr lang="zh-CN" altLang="en-US" dirty="0" smtClean="0"/>
          </a:p>
          <a:p>
            <a:r>
              <a:rPr lang="zh-CN" altLang="en-US" dirty="0" smtClean="0"/>
              <a:t>电平开关：</a:t>
            </a:r>
            <a:r>
              <a:rPr lang="en-US" altLang="zh-CN" dirty="0" smtClean="0"/>
              <a:t>K15</a:t>
            </a:r>
            <a:r>
              <a:rPr lang="zh-CN" altLang="en-US" dirty="0" smtClean="0"/>
              <a:t>置高电平【结果送数据总线 DBUS】</a:t>
            </a:r>
            <a:r>
              <a:rPr lang="en-US" altLang="zh-CN" dirty="0" smtClean="0"/>
              <a:t>   K14</a:t>
            </a:r>
            <a:r>
              <a:rPr lang="zh-CN" altLang="en-US" dirty="0" smtClean="0"/>
              <a:t>置高电平【对 RD1、RD0 选中的寄存器进行写操作】</a:t>
            </a:r>
          </a:p>
          <a:p>
            <a:r>
              <a:rPr lang="en-US" altLang="zh-CN" dirty="0" smtClean="0"/>
              <a:t>              K13</a:t>
            </a:r>
            <a:r>
              <a:rPr lang="zh-CN" altLang="en-US" dirty="0" smtClean="0"/>
              <a:t>置高电平，</a:t>
            </a:r>
            <a:r>
              <a:rPr lang="en-US" altLang="zh-CN" dirty="0" smtClean="0"/>
              <a:t>K12</a:t>
            </a:r>
            <a:r>
              <a:rPr lang="zh-CN" altLang="en-US" dirty="0" smtClean="0"/>
              <a:t>置低电平【选中寄存器</a:t>
            </a:r>
            <a:r>
              <a:rPr lang="en-US" altLang="zh-CN" dirty="0" smtClean="0"/>
              <a:t>R2</a:t>
            </a:r>
            <a:r>
              <a:rPr lang="zh-CN" altLang="en-US" dirty="0" smtClean="0"/>
              <a:t>】</a:t>
            </a:r>
          </a:p>
          <a:p>
            <a:r>
              <a:rPr lang="zh-CN" altLang="en-US" dirty="0" smtClean="0"/>
              <a:t>数据开关   </a:t>
            </a:r>
            <a:r>
              <a:rPr lang="en-US" altLang="zh-CN" dirty="0" smtClean="0"/>
              <a:t>SD7</a:t>
            </a:r>
            <a:r>
              <a:rPr lang="zh-CN" altLang="en-US" dirty="0" smtClean="0"/>
              <a:t>~</a:t>
            </a:r>
            <a:r>
              <a:rPr lang="en-US" altLang="zh-CN" dirty="0" smtClean="0"/>
              <a:t>SD0</a:t>
            </a:r>
            <a:r>
              <a:rPr lang="zh-CN" altLang="en-US" dirty="0" smtClean="0"/>
              <a:t>置</a:t>
            </a:r>
            <a:r>
              <a:rPr lang="en-US" altLang="zh-CN" dirty="0" smtClean="0"/>
              <a:t>1000 1001B</a:t>
            </a:r>
            <a:r>
              <a:rPr lang="zh-CN" altLang="en-US" dirty="0" smtClean="0"/>
              <a:t>【</a:t>
            </a:r>
            <a:r>
              <a:rPr lang="en-US" altLang="zh-CN" dirty="0" smtClean="0"/>
              <a:t>89H</a:t>
            </a:r>
            <a:r>
              <a:rPr lang="zh-CN" altLang="en-US" dirty="0" smtClean="0"/>
              <a:t>】</a:t>
            </a:r>
          </a:p>
          <a:p>
            <a:r>
              <a:rPr lang="zh-CN" altLang="en-US" dirty="0" smtClean="0"/>
              <a:t>总线指示灯</a:t>
            </a:r>
            <a:r>
              <a:rPr lang="en-US" altLang="zh-CN" dirty="0" smtClean="0"/>
              <a:t>D7</a:t>
            </a:r>
            <a:r>
              <a:rPr lang="zh-CN" altLang="en-US" dirty="0" smtClean="0"/>
              <a:t>~</a:t>
            </a:r>
            <a:r>
              <a:rPr lang="en-US" altLang="zh-CN" dirty="0" smtClean="0"/>
              <a:t>D0</a:t>
            </a:r>
            <a:r>
              <a:rPr lang="zh-CN" altLang="en-US" dirty="0" smtClean="0"/>
              <a:t>显示</a:t>
            </a:r>
            <a:r>
              <a:rPr lang="en-US" altLang="zh-CN" dirty="0" smtClean="0"/>
              <a:t>1000 1001B</a:t>
            </a:r>
            <a:endParaRPr lang="zh-CN" altLang="en-US" dirty="0" smtClean="0"/>
          </a:p>
          <a:p>
            <a:r>
              <a:rPr lang="zh-CN" altLang="en-US" dirty="0" smtClean="0"/>
              <a:t>按</a:t>
            </a:r>
            <a:r>
              <a:rPr lang="en-US" altLang="zh-CN" dirty="0" smtClean="0"/>
              <a:t>QD</a:t>
            </a:r>
            <a:r>
              <a:rPr lang="zh-CN" altLang="en-US" dirty="0" smtClean="0"/>
              <a:t>键：【写寄存器</a:t>
            </a:r>
            <a:r>
              <a:rPr lang="en-US" altLang="zh-CN" dirty="0" smtClean="0"/>
              <a:t>R2</a:t>
            </a:r>
            <a:r>
              <a:rPr lang="zh-CN" altLang="en-US" dirty="0" smtClean="0"/>
              <a:t>】</a:t>
            </a:r>
            <a:r>
              <a:rPr lang="en-US" altLang="zh-CN" dirty="0" smtClean="0"/>
              <a:t>(89H</a:t>
            </a:r>
            <a:r>
              <a:rPr lang="zh-CN" altLang="en-US" dirty="0" smtClean="0"/>
              <a:t> 写入</a:t>
            </a:r>
            <a:r>
              <a:rPr lang="en-US" altLang="zh-CN" dirty="0" smtClean="0"/>
              <a:t>R2</a:t>
            </a:r>
            <a:r>
              <a:rPr lang="zh-CN" altLang="en-US" dirty="0" smtClean="0"/>
              <a:t> </a:t>
            </a:r>
            <a:r>
              <a:rPr lang="en-US" altLang="zh-CN" dirty="0" smtClean="0"/>
              <a:t>)</a:t>
            </a:r>
            <a:r>
              <a:rPr lang="zh-CN" altLang="en-US" dirty="0" smtClean="0"/>
              <a:t>   </a:t>
            </a:r>
            <a:r>
              <a:rPr lang="en-US" altLang="zh-CN" dirty="0" smtClean="0"/>
              <a:t>A</a:t>
            </a:r>
            <a:r>
              <a:rPr lang="zh-CN" altLang="en-US" dirty="0" smtClean="0"/>
              <a:t>端口指示灯</a:t>
            </a:r>
            <a:r>
              <a:rPr lang="en-US" altLang="zh-CN" dirty="0" smtClean="0"/>
              <a:t>A7</a:t>
            </a:r>
            <a:r>
              <a:rPr lang="zh-CN" altLang="en-US" dirty="0" smtClean="0"/>
              <a:t>~</a:t>
            </a:r>
            <a:r>
              <a:rPr lang="en-US" altLang="zh-CN" dirty="0" smtClean="0"/>
              <a:t>A0</a:t>
            </a:r>
            <a:r>
              <a:rPr lang="zh-CN" altLang="en-US" dirty="0" smtClean="0"/>
              <a:t>显示</a:t>
            </a:r>
            <a:r>
              <a:rPr lang="en-US" altLang="zh-CN" dirty="0" smtClean="0"/>
              <a:t>1000 1001B</a:t>
            </a:r>
            <a:endParaRPr lang="zh-CN" altLang="en-US" dirty="0"/>
          </a:p>
        </p:txBody>
      </p:sp>
      <p:graphicFrame>
        <p:nvGraphicFramePr>
          <p:cNvPr id="4" name="表格 3"/>
          <p:cNvGraphicFramePr>
            <a:graphicFrameLocks noGrp="1"/>
          </p:cNvGraphicFramePr>
          <p:nvPr/>
        </p:nvGraphicFramePr>
        <p:xfrm>
          <a:off x="1811671" y="2324553"/>
          <a:ext cx="8128000" cy="3989757"/>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318352">
                  <a:extLst>
                    <a:ext uri="{9D8B030D-6E8A-4147-A177-3AD203B41FA5}">
                      <a16:colId xmlns:a16="http://schemas.microsoft.com/office/drawing/2014/main" val="20004"/>
                    </a:ext>
                  </a:extLst>
                </a:gridCol>
                <a:gridCol w="1057619">
                  <a:extLst>
                    <a:ext uri="{9D8B030D-6E8A-4147-A177-3AD203B41FA5}">
                      <a16:colId xmlns:a16="http://schemas.microsoft.com/office/drawing/2014/main" val="20005"/>
                    </a:ext>
                  </a:extLst>
                </a:gridCol>
                <a:gridCol w="903383">
                  <a:extLst>
                    <a:ext uri="{9D8B030D-6E8A-4147-A177-3AD203B41FA5}">
                      <a16:colId xmlns:a16="http://schemas.microsoft.com/office/drawing/2014/main" val="20006"/>
                    </a:ext>
                  </a:extLst>
                </a:gridCol>
                <a:gridCol w="784646">
                  <a:extLst>
                    <a:ext uri="{9D8B030D-6E8A-4147-A177-3AD203B41FA5}">
                      <a16:colId xmlns:a16="http://schemas.microsoft.com/office/drawing/2014/main" val="20007"/>
                    </a:ext>
                  </a:extLst>
                </a:gridCol>
              </a:tblGrid>
              <a:tr h="39405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399523">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dirty="0"/>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399523">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399523">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99523">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399523">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399523">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6"/>
                  </a:ext>
                </a:extLst>
              </a:tr>
              <a:tr h="399523">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7"/>
                  </a:ext>
                </a:extLst>
              </a:tr>
              <a:tr h="399523">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r>
                        <a:rPr lang="en-US" altLang="zh-CN" dirty="0" smtClean="0"/>
                        <a:t>89H</a:t>
                      </a:r>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399523">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0506" y="440675"/>
            <a:ext cx="11369407" cy="2031325"/>
          </a:xfrm>
          <a:prstGeom prst="rect">
            <a:avLst/>
          </a:prstGeom>
        </p:spPr>
        <p:txBody>
          <a:bodyPr wrap="square">
            <a:spAutoFit/>
          </a:bodyPr>
          <a:lstStyle/>
          <a:p>
            <a:r>
              <a:rPr lang="zh-CN" altLang="en-US" noProof="1" smtClean="0">
                <a:sym typeface="宋体" panose="02010600030101010101" pitchFamily="2" charset="-122"/>
              </a:rPr>
              <a:t>（</a:t>
            </a:r>
            <a:r>
              <a:rPr lang="en-US" altLang="zh-CN" noProof="1" smtClean="0">
                <a:sym typeface="宋体" panose="02010600030101010101" pitchFamily="2" charset="-122"/>
              </a:rPr>
              <a:t>4</a:t>
            </a:r>
            <a:r>
              <a:rPr lang="zh-CN" altLang="en-US" noProof="1" smtClean="0">
                <a:sym typeface="宋体" panose="02010600030101010101" pitchFamily="2" charset="-122"/>
              </a:rPr>
              <a:t>）</a:t>
            </a:r>
            <a:r>
              <a:rPr lang="zh-CN" altLang="en-US" noProof="1" smtClean="0">
                <a:sym typeface="+mn-ea"/>
              </a:rPr>
              <a:t>写寄存器</a:t>
            </a:r>
            <a:r>
              <a:rPr lang="en-US" altLang="zh-CN" noProof="1" smtClean="0">
                <a:sym typeface="+mn-ea"/>
              </a:rPr>
              <a:t>R3</a:t>
            </a:r>
            <a:endParaRPr lang="zh-CN" altLang="en-US" noProof="1" smtClean="0"/>
          </a:p>
          <a:p>
            <a:r>
              <a:rPr lang="zh-CN" altLang="en-US" noProof="1" smtClean="0">
                <a:sym typeface="宋体" panose="02010600030101010101" pitchFamily="2" charset="-122"/>
              </a:rPr>
              <a:t>电平开关：</a:t>
            </a:r>
            <a:r>
              <a:rPr lang="en-US" altLang="zh-CN" noProof="1" smtClean="0">
                <a:sym typeface="宋体" panose="02010600030101010101" pitchFamily="2" charset="-122"/>
              </a:rPr>
              <a:t>K15</a:t>
            </a:r>
            <a:r>
              <a:rPr lang="zh-CN" altLang="en-US" noProof="1" smtClean="0">
                <a:sym typeface="宋体" panose="02010600030101010101" pitchFamily="2" charset="-122"/>
              </a:rPr>
              <a:t>置高电平【结果送数据总线 DBUS】</a:t>
            </a:r>
            <a:r>
              <a:rPr lang="en-US" altLang="zh-CN" noProof="1" smtClean="0">
                <a:sym typeface="宋体" panose="02010600030101010101" pitchFamily="2" charset="-122"/>
              </a:rPr>
              <a:t>  K14</a:t>
            </a:r>
            <a:r>
              <a:rPr lang="zh-CN" altLang="en-US" noProof="1" smtClean="0">
                <a:sym typeface="宋体" panose="02010600030101010101" pitchFamily="2" charset="-122"/>
              </a:rPr>
              <a:t>置高电平【对 RD1、RD0 选中的寄存器进行写操作】</a:t>
            </a:r>
            <a:r>
              <a:rPr lang="en-US" altLang="zh-CN" noProof="1" smtClean="0">
                <a:sym typeface="宋体" panose="02010600030101010101" pitchFamily="2" charset="-122"/>
              </a:rPr>
              <a:t>   K13</a:t>
            </a:r>
            <a:r>
              <a:rPr lang="zh-CN" altLang="en-US" noProof="1" smtClean="0">
                <a:sym typeface="宋体" panose="02010600030101010101" pitchFamily="2" charset="-122"/>
              </a:rPr>
              <a:t>置高电平，</a:t>
            </a:r>
            <a:r>
              <a:rPr lang="en-US" altLang="zh-CN" noProof="1" smtClean="0">
                <a:sym typeface="宋体" panose="02010600030101010101" pitchFamily="2" charset="-122"/>
              </a:rPr>
              <a:t>K12</a:t>
            </a:r>
            <a:r>
              <a:rPr lang="zh-CN" altLang="en-US" noProof="1" smtClean="0">
                <a:sym typeface="宋体" panose="02010600030101010101" pitchFamily="2" charset="-122"/>
              </a:rPr>
              <a:t>置高电平【选中寄存器</a:t>
            </a:r>
            <a:r>
              <a:rPr lang="en-US" altLang="zh-CN" noProof="1" smtClean="0">
                <a:sym typeface="宋体" panose="02010600030101010101" pitchFamily="2" charset="-122"/>
              </a:rPr>
              <a:t>R3</a:t>
            </a:r>
            <a:r>
              <a:rPr lang="zh-CN" altLang="en-US" noProof="1" smtClean="0">
                <a:sym typeface="宋体" panose="02010600030101010101" pitchFamily="2" charset="-122"/>
              </a:rPr>
              <a:t>】</a:t>
            </a:r>
            <a:r>
              <a:rPr lang="zh-CN" altLang="en-US" noProof="1" smtClean="0">
                <a:sym typeface="+mn-ea"/>
              </a:rPr>
              <a:t>数据开关   </a:t>
            </a:r>
            <a:r>
              <a:rPr lang="en-US" altLang="zh-CN" noProof="1" smtClean="0">
                <a:sym typeface="+mn-ea"/>
              </a:rPr>
              <a:t>SD7</a:t>
            </a:r>
            <a:r>
              <a:rPr lang="zh-CN" altLang="en-US" dirty="0" smtClean="0"/>
              <a:t>~</a:t>
            </a:r>
            <a:r>
              <a:rPr lang="en-US" altLang="zh-CN" noProof="1" smtClean="0">
                <a:sym typeface="+mn-ea"/>
              </a:rPr>
              <a:t>SD0</a:t>
            </a:r>
            <a:r>
              <a:rPr lang="zh-CN" altLang="en-US" noProof="1" smtClean="0">
                <a:sym typeface="+mn-ea"/>
              </a:rPr>
              <a:t>置你的学号</a:t>
            </a:r>
            <a:r>
              <a:rPr lang="zh-CN" altLang="en-US" noProof="1" smtClean="0">
                <a:solidFill>
                  <a:srgbClr val="FF0000"/>
                </a:solidFill>
                <a:sym typeface="+mn-ea"/>
              </a:rPr>
              <a:t>【</a:t>
            </a:r>
            <a:r>
              <a:rPr lang="en-US" altLang="zh-CN" noProof="1" smtClean="0">
                <a:solidFill>
                  <a:srgbClr val="FF0000"/>
                </a:solidFill>
                <a:sym typeface="+mn-ea"/>
              </a:rPr>
              <a:t>XXH</a:t>
            </a:r>
            <a:r>
              <a:rPr lang="zh-CN" altLang="en-US" noProof="1" smtClean="0">
                <a:solidFill>
                  <a:srgbClr val="FF0000"/>
                </a:solidFill>
                <a:sym typeface="+mn-ea"/>
              </a:rPr>
              <a:t>】 如</a:t>
            </a:r>
            <a:r>
              <a:rPr lang="en-US" altLang="zh-CN" noProof="1" smtClean="0">
                <a:solidFill>
                  <a:srgbClr val="FF0000"/>
                </a:solidFill>
                <a:sym typeface="+mn-ea"/>
              </a:rPr>
              <a:t>32H</a:t>
            </a:r>
            <a:r>
              <a:rPr lang="zh-CN" altLang="en-US" noProof="1" smtClean="0">
                <a:solidFill>
                  <a:srgbClr val="FF0000"/>
                </a:solidFill>
                <a:sym typeface="+mn-ea"/>
              </a:rPr>
              <a:t> </a:t>
            </a:r>
            <a:r>
              <a:rPr lang="en-US" altLang="zh-CN" noProof="1" smtClean="0">
                <a:sym typeface="+mn-ea"/>
              </a:rPr>
              <a:t>0011 0010B</a:t>
            </a:r>
            <a:endParaRPr lang="zh-CN" altLang="en-US" noProof="1" smtClean="0">
              <a:solidFill>
                <a:srgbClr val="FF0000"/>
              </a:solidFill>
              <a:sym typeface="+mn-ea"/>
            </a:endParaRPr>
          </a:p>
          <a:p>
            <a:r>
              <a:rPr lang="zh-CN" altLang="en-US" noProof="1" smtClean="0">
                <a:sym typeface="+mn-ea"/>
              </a:rPr>
              <a:t>总线指示灯</a:t>
            </a:r>
            <a:r>
              <a:rPr lang="en-US" altLang="zh-CN" noProof="1" smtClean="0">
                <a:sym typeface="+mn-ea"/>
              </a:rPr>
              <a:t>D7</a:t>
            </a:r>
            <a:r>
              <a:rPr lang="zh-CN" altLang="en-US" dirty="0" smtClean="0"/>
              <a:t>~</a:t>
            </a:r>
            <a:r>
              <a:rPr lang="en-US" altLang="zh-CN" noProof="1" smtClean="0">
                <a:sym typeface="+mn-ea"/>
              </a:rPr>
              <a:t>D0</a:t>
            </a:r>
            <a:r>
              <a:rPr lang="zh-CN" altLang="en-US" noProof="1" smtClean="0">
                <a:sym typeface="+mn-ea"/>
              </a:rPr>
              <a:t>显示</a:t>
            </a:r>
            <a:r>
              <a:rPr lang="en-US" altLang="zh-CN" noProof="1" smtClean="0">
                <a:sym typeface="+mn-ea"/>
              </a:rPr>
              <a:t>0011 0010B</a:t>
            </a:r>
            <a:endParaRPr lang="zh-CN" altLang="en-US" noProof="1" smtClean="0"/>
          </a:p>
          <a:p>
            <a:r>
              <a:rPr lang="zh-CN" altLang="en-US" noProof="1" smtClean="0">
                <a:sym typeface="+mn-ea"/>
              </a:rPr>
              <a:t>按</a:t>
            </a:r>
            <a:r>
              <a:rPr lang="en-US" altLang="zh-CN" noProof="1" smtClean="0">
                <a:sym typeface="+mn-ea"/>
              </a:rPr>
              <a:t>QD</a:t>
            </a:r>
            <a:r>
              <a:rPr lang="zh-CN" altLang="en-US" noProof="1" smtClean="0">
                <a:sym typeface="+mn-ea"/>
              </a:rPr>
              <a:t>键：【写寄存器</a:t>
            </a:r>
            <a:r>
              <a:rPr lang="en-US" altLang="zh-CN" noProof="1" smtClean="0">
                <a:sym typeface="+mn-ea"/>
              </a:rPr>
              <a:t>R3</a:t>
            </a:r>
            <a:r>
              <a:rPr lang="zh-CN" altLang="en-US" noProof="1" smtClean="0">
                <a:sym typeface="+mn-ea"/>
              </a:rPr>
              <a:t>】</a:t>
            </a:r>
            <a:r>
              <a:rPr lang="en-US" altLang="zh-CN" noProof="1" smtClean="0">
                <a:sym typeface="+mn-ea"/>
              </a:rPr>
              <a:t>A</a:t>
            </a:r>
            <a:r>
              <a:rPr lang="zh-CN" altLang="en-US" noProof="1" smtClean="0">
                <a:sym typeface="+mn-ea"/>
              </a:rPr>
              <a:t>端口指示灯</a:t>
            </a:r>
            <a:r>
              <a:rPr lang="en-US" altLang="zh-CN" noProof="1" smtClean="0">
                <a:sym typeface="+mn-ea"/>
              </a:rPr>
              <a:t>A7</a:t>
            </a:r>
            <a:r>
              <a:rPr lang="zh-CN" altLang="en-US" dirty="0" smtClean="0"/>
              <a:t>~</a:t>
            </a:r>
            <a:r>
              <a:rPr lang="en-US" altLang="zh-CN" noProof="1" smtClean="0">
                <a:sym typeface="+mn-ea"/>
              </a:rPr>
              <a:t>A0</a:t>
            </a:r>
            <a:r>
              <a:rPr lang="zh-CN" altLang="en-US" noProof="1" smtClean="0">
                <a:sym typeface="+mn-ea"/>
              </a:rPr>
              <a:t>显示</a:t>
            </a:r>
            <a:r>
              <a:rPr lang="en-US" altLang="zh-CN" noProof="1" smtClean="0">
                <a:sym typeface="+mn-ea"/>
              </a:rPr>
              <a:t>0011 0010B</a:t>
            </a:r>
          </a:p>
          <a:p>
            <a:r>
              <a:rPr lang="zh-CN" altLang="en-US" noProof="1" smtClean="0">
                <a:solidFill>
                  <a:srgbClr val="00B050"/>
                </a:solidFill>
                <a:sym typeface="+mn-ea"/>
              </a:rPr>
              <a:t>前四步写寄存器</a:t>
            </a:r>
            <a:r>
              <a:rPr lang="en-US" altLang="zh-CN" noProof="1" smtClean="0">
                <a:solidFill>
                  <a:srgbClr val="00B050"/>
                </a:solidFill>
                <a:sym typeface="+mn-ea"/>
              </a:rPr>
              <a:t>R0</a:t>
            </a:r>
            <a:r>
              <a:rPr lang="zh-CN" altLang="en-US" noProof="1" smtClean="0">
                <a:solidFill>
                  <a:srgbClr val="00B050"/>
                </a:solidFill>
                <a:sym typeface="+mn-ea"/>
              </a:rPr>
              <a:t>、</a:t>
            </a:r>
            <a:r>
              <a:rPr lang="en-US" altLang="zh-CN" noProof="1" smtClean="0">
                <a:solidFill>
                  <a:srgbClr val="00B050"/>
                </a:solidFill>
                <a:sym typeface="+mn-ea"/>
              </a:rPr>
              <a:t>R1</a:t>
            </a:r>
            <a:r>
              <a:rPr lang="zh-CN" altLang="en-US" noProof="1" smtClean="0">
                <a:solidFill>
                  <a:srgbClr val="00B050"/>
                </a:solidFill>
                <a:sym typeface="+mn-ea"/>
              </a:rPr>
              <a:t>、</a:t>
            </a:r>
            <a:r>
              <a:rPr lang="en-US" altLang="zh-CN" noProof="1" smtClean="0">
                <a:solidFill>
                  <a:srgbClr val="00B050"/>
                </a:solidFill>
                <a:sym typeface="+mn-ea"/>
              </a:rPr>
              <a:t>R2</a:t>
            </a:r>
            <a:r>
              <a:rPr lang="zh-CN" altLang="en-US" noProof="1" smtClean="0">
                <a:solidFill>
                  <a:srgbClr val="00B050"/>
                </a:solidFill>
                <a:sym typeface="+mn-ea"/>
              </a:rPr>
              <a:t>、</a:t>
            </a:r>
            <a:r>
              <a:rPr lang="en-US" altLang="zh-CN" noProof="1" smtClean="0">
                <a:solidFill>
                  <a:srgbClr val="00B050"/>
                </a:solidFill>
                <a:sym typeface="+mn-ea"/>
              </a:rPr>
              <a:t>R3</a:t>
            </a:r>
            <a:r>
              <a:rPr lang="zh-CN" altLang="en-US" noProof="1" smtClean="0">
                <a:solidFill>
                  <a:srgbClr val="00B050"/>
                </a:solidFill>
                <a:sym typeface="+mn-ea"/>
              </a:rPr>
              <a:t>，可改变</a:t>
            </a:r>
            <a:r>
              <a:rPr lang="en-US" altLang="zh-CN" noProof="1" smtClean="0">
                <a:solidFill>
                  <a:srgbClr val="00B050"/>
                </a:solidFill>
                <a:sym typeface="+mn-ea"/>
              </a:rPr>
              <a:t>K13</a:t>
            </a:r>
            <a:r>
              <a:rPr lang="zh-CN" altLang="en-US" noProof="1" smtClean="0">
                <a:solidFill>
                  <a:srgbClr val="00B050"/>
                </a:solidFill>
                <a:sym typeface="+mn-ea"/>
              </a:rPr>
              <a:t>、</a:t>
            </a:r>
            <a:r>
              <a:rPr lang="en-US" altLang="zh-CN" noProof="1" smtClean="0">
                <a:solidFill>
                  <a:srgbClr val="00B050"/>
                </a:solidFill>
                <a:sym typeface="+mn-ea"/>
              </a:rPr>
              <a:t>K12</a:t>
            </a:r>
            <a:r>
              <a:rPr lang="zh-CN" altLang="en-US" noProof="1" smtClean="0">
                <a:solidFill>
                  <a:srgbClr val="00B050"/>
                </a:solidFill>
                <a:sym typeface="+mn-ea"/>
              </a:rPr>
              <a:t>通过</a:t>
            </a:r>
            <a:r>
              <a:rPr lang="en-US" altLang="zh-CN" noProof="1" smtClean="0">
                <a:solidFill>
                  <a:srgbClr val="00B050"/>
                </a:solidFill>
                <a:sym typeface="+mn-ea"/>
              </a:rPr>
              <a:t>A</a:t>
            </a:r>
            <a:r>
              <a:rPr lang="zh-CN" altLang="en-US" noProof="1" smtClean="0">
                <a:solidFill>
                  <a:srgbClr val="00B050"/>
                </a:solidFill>
                <a:sym typeface="+mn-ea"/>
              </a:rPr>
              <a:t>端口，或改变</a:t>
            </a:r>
            <a:r>
              <a:rPr lang="en-US" altLang="zh-CN" noProof="1" smtClean="0">
                <a:solidFill>
                  <a:srgbClr val="00B050"/>
                </a:solidFill>
                <a:sym typeface="+mn-ea"/>
              </a:rPr>
              <a:t>K11</a:t>
            </a:r>
            <a:r>
              <a:rPr lang="zh-CN" altLang="en-US" noProof="1" smtClean="0">
                <a:solidFill>
                  <a:srgbClr val="00B050"/>
                </a:solidFill>
                <a:sym typeface="+mn-ea"/>
              </a:rPr>
              <a:t>、</a:t>
            </a:r>
            <a:r>
              <a:rPr lang="en-US" altLang="zh-CN" noProof="1" smtClean="0">
                <a:solidFill>
                  <a:srgbClr val="00B050"/>
                </a:solidFill>
                <a:sym typeface="+mn-ea"/>
              </a:rPr>
              <a:t>K10</a:t>
            </a:r>
            <a:r>
              <a:rPr lang="zh-CN" altLang="en-US" noProof="1" smtClean="0">
                <a:solidFill>
                  <a:srgbClr val="00B050"/>
                </a:solidFill>
                <a:sym typeface="+mn-ea"/>
              </a:rPr>
              <a:t>通过</a:t>
            </a:r>
            <a:r>
              <a:rPr lang="en-US" altLang="zh-CN" noProof="1" smtClean="0">
                <a:solidFill>
                  <a:srgbClr val="00B050"/>
                </a:solidFill>
                <a:sym typeface="+mn-ea"/>
              </a:rPr>
              <a:t>B</a:t>
            </a:r>
            <a:r>
              <a:rPr lang="zh-CN" altLang="en-US" noProof="1" smtClean="0">
                <a:solidFill>
                  <a:srgbClr val="00B050"/>
                </a:solidFill>
                <a:sym typeface="+mn-ea"/>
              </a:rPr>
              <a:t>端口查看写入结果是否正确</a:t>
            </a:r>
            <a:endParaRPr lang="en-US" altLang="zh-CN" noProof="1" smtClean="0">
              <a:solidFill>
                <a:srgbClr val="00B050"/>
              </a:solidFill>
              <a:sym typeface="+mn-ea"/>
            </a:endParaRPr>
          </a:p>
        </p:txBody>
      </p:sp>
      <p:graphicFrame>
        <p:nvGraphicFramePr>
          <p:cNvPr id="3" name="表格 2"/>
          <p:cNvGraphicFramePr>
            <a:graphicFrameLocks noGrp="1"/>
          </p:cNvGraphicFramePr>
          <p:nvPr/>
        </p:nvGraphicFramePr>
        <p:xfrm>
          <a:off x="1564401" y="2203368"/>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r>
                        <a:rPr lang="en-US" altLang="zh-CN" dirty="0" smtClean="0"/>
                        <a:t>XXH</a:t>
                      </a:r>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71" y="250429"/>
            <a:ext cx="11329259" cy="2308324"/>
          </a:xfrm>
          <a:prstGeom prst="rect">
            <a:avLst/>
          </a:prstGeom>
        </p:spPr>
        <p:txBody>
          <a:bodyPr wrap="square">
            <a:spAutoFit/>
          </a:bodyPr>
          <a:lstStyle/>
          <a:p>
            <a:r>
              <a:rPr lang="zh-CN" altLang="en-US" noProof="1" smtClean="0"/>
              <a:t>（</a:t>
            </a:r>
            <a:r>
              <a:rPr lang="en-US" altLang="zh-CN" noProof="1" smtClean="0"/>
              <a:t>5</a:t>
            </a:r>
            <a:r>
              <a:rPr lang="zh-CN" altLang="en-US" noProof="1" smtClean="0"/>
              <a:t>）将寄存器中的数据依次写入</a:t>
            </a:r>
            <a:r>
              <a:rPr lang="zh-CN" altLang="en-US" noProof="1" smtClean="0">
                <a:sym typeface="+mn-ea"/>
              </a:rPr>
              <a:t>地址为</a:t>
            </a:r>
            <a:r>
              <a:rPr lang="en-US" altLang="zh-CN" noProof="1" smtClean="0">
                <a:sym typeface="+mn-ea"/>
              </a:rPr>
              <a:t>20H</a:t>
            </a:r>
            <a:r>
              <a:rPr lang="zh-CN" altLang="en-US" noProof="1" smtClean="0">
                <a:sym typeface="+mn-ea"/>
              </a:rPr>
              <a:t>开始</a:t>
            </a:r>
            <a:r>
              <a:rPr lang="zh-CN" altLang="en-US" noProof="1" smtClean="0"/>
              <a:t>连续的</a:t>
            </a:r>
            <a:r>
              <a:rPr lang="zh-CN" altLang="en-US" noProof="1" smtClean="0">
                <a:sym typeface="+mn-ea"/>
              </a:rPr>
              <a:t>存储空间</a:t>
            </a:r>
            <a:endParaRPr lang="zh-CN" altLang="en-US" noProof="1" smtClean="0"/>
          </a:p>
          <a:p>
            <a:r>
              <a:rPr lang="zh-CN" altLang="en-US" noProof="1" smtClean="0">
                <a:sym typeface="+mn-ea"/>
              </a:rPr>
              <a:t>电平开关：</a:t>
            </a:r>
            <a:r>
              <a:rPr lang="en-US" altLang="zh-CN" noProof="1" smtClean="0">
                <a:sym typeface="+mn-ea"/>
              </a:rPr>
              <a:t> K15</a:t>
            </a:r>
            <a:r>
              <a:rPr lang="zh-CN" altLang="en-US" noProof="1" smtClean="0">
                <a:sym typeface="+mn-ea"/>
              </a:rPr>
              <a:t>置高电平【结果送数据总线 DBUS】</a:t>
            </a:r>
            <a:endParaRPr lang="zh-CN" altLang="en-US" noProof="1" smtClean="0"/>
          </a:p>
          <a:p>
            <a:r>
              <a:rPr lang="en-US" altLang="zh-CN" noProof="1" smtClean="0"/>
              <a:t>               K3</a:t>
            </a:r>
            <a:r>
              <a:rPr lang="zh-CN" altLang="en-US" noProof="1" smtClean="0"/>
              <a:t>置高电平【数据总线DBUS上的D7~D0写入地址寄存器 AR】</a:t>
            </a:r>
          </a:p>
          <a:p>
            <a:r>
              <a:rPr lang="en-US" altLang="zh-CN" noProof="1" smtClean="0"/>
              <a:t>               K1</a:t>
            </a:r>
            <a:r>
              <a:rPr lang="zh-CN" altLang="en-US" noProof="1" smtClean="0"/>
              <a:t>置高电平【数据总线DBUS上的D7~D0写入程序计数器 PC】</a:t>
            </a:r>
            <a:endParaRPr lang="en-US" altLang="zh-CN" noProof="1" smtClean="0"/>
          </a:p>
          <a:p>
            <a:r>
              <a:rPr lang="zh-CN" altLang="en-US" noProof="1" smtClean="0">
                <a:sym typeface="+mn-ea"/>
              </a:rPr>
              <a:t>数据开关    </a:t>
            </a:r>
            <a:r>
              <a:rPr lang="en-US" altLang="zh-CN" noProof="1" smtClean="0">
                <a:sym typeface="+mn-ea"/>
              </a:rPr>
              <a:t>SD7</a:t>
            </a:r>
            <a:r>
              <a:rPr lang="zh-CN" altLang="en-US" dirty="0" smtClean="0"/>
              <a:t>~</a:t>
            </a:r>
            <a:r>
              <a:rPr lang="en-US" altLang="zh-CN" noProof="1" smtClean="0">
                <a:sym typeface="+mn-ea"/>
              </a:rPr>
              <a:t>SD0</a:t>
            </a:r>
            <a:r>
              <a:rPr lang="zh-CN" altLang="en-US" noProof="1" smtClean="0">
                <a:sym typeface="+mn-ea"/>
              </a:rPr>
              <a:t>置</a:t>
            </a:r>
            <a:r>
              <a:rPr lang="en-US" altLang="zh-CN" noProof="1" smtClean="0">
                <a:sym typeface="+mn-ea"/>
              </a:rPr>
              <a:t>0010 0000B</a:t>
            </a:r>
            <a:r>
              <a:rPr lang="zh-CN" altLang="en-US" noProof="1" smtClean="0">
                <a:sym typeface="+mn-ea"/>
              </a:rPr>
              <a:t>【</a:t>
            </a:r>
            <a:r>
              <a:rPr lang="en-US" altLang="zh-CN" noProof="1" smtClean="0">
                <a:sym typeface="+mn-ea"/>
              </a:rPr>
              <a:t>20H</a:t>
            </a:r>
            <a:r>
              <a:rPr lang="zh-CN" altLang="en-US" noProof="1" smtClean="0">
                <a:sym typeface="+mn-ea"/>
              </a:rPr>
              <a:t>】</a:t>
            </a:r>
            <a:endParaRPr lang="en-US" altLang="zh-CN" noProof="1" smtClean="0"/>
          </a:p>
          <a:p>
            <a:r>
              <a:rPr lang="zh-CN" altLang="en-US" noProof="1" smtClean="0">
                <a:sym typeface="+mn-ea"/>
              </a:rPr>
              <a:t>按</a:t>
            </a:r>
            <a:r>
              <a:rPr lang="en-US" altLang="zh-CN" noProof="1" smtClean="0">
                <a:sym typeface="+mn-ea"/>
              </a:rPr>
              <a:t>QD</a:t>
            </a:r>
            <a:r>
              <a:rPr lang="zh-CN" altLang="en-US" noProof="1" smtClean="0">
                <a:sym typeface="+mn-ea"/>
              </a:rPr>
              <a:t>键：【选择存储地址为</a:t>
            </a:r>
            <a:r>
              <a:rPr lang="en-US" altLang="zh-CN" noProof="1" smtClean="0">
                <a:sym typeface="+mn-ea"/>
              </a:rPr>
              <a:t>20H</a:t>
            </a:r>
            <a:r>
              <a:rPr lang="zh-CN" altLang="en-US" noProof="1" smtClean="0">
                <a:sym typeface="+mn-ea"/>
              </a:rPr>
              <a:t>】</a:t>
            </a:r>
            <a:r>
              <a:rPr lang="zh-CN" altLang="en-US" noProof="1" smtClean="0">
                <a:solidFill>
                  <a:srgbClr val="00B050"/>
                </a:solidFill>
                <a:sym typeface="+mn-ea"/>
              </a:rPr>
              <a:t>选中存储地址初值</a:t>
            </a:r>
            <a:r>
              <a:rPr lang="en-US" altLang="zh-CN" noProof="1" smtClean="0">
                <a:solidFill>
                  <a:srgbClr val="00B050"/>
                </a:solidFill>
                <a:sym typeface="+mn-ea"/>
              </a:rPr>
              <a:t>,AR=PC=20H</a:t>
            </a:r>
            <a:endParaRPr lang="zh-CN" altLang="en-US" noProof="1" smtClean="0">
              <a:sym typeface="+mn-ea"/>
            </a:endParaRPr>
          </a:p>
          <a:p>
            <a:r>
              <a:rPr lang="zh-CN" altLang="en-US" noProof="1" smtClean="0">
                <a:sym typeface="+mn-ea"/>
              </a:rPr>
              <a:t>地址寄存器端口指示灯</a:t>
            </a:r>
            <a:r>
              <a:rPr lang="en-US" altLang="zh-CN" noProof="1" smtClean="0">
                <a:sym typeface="+mn-ea"/>
              </a:rPr>
              <a:t>AR7</a:t>
            </a:r>
            <a:r>
              <a:rPr lang="zh-CN" altLang="en-US" dirty="0" smtClean="0"/>
              <a:t>~</a:t>
            </a:r>
            <a:r>
              <a:rPr lang="en-US" altLang="zh-CN" noProof="1" smtClean="0">
                <a:sym typeface="+mn-ea"/>
              </a:rPr>
              <a:t>AR0</a:t>
            </a:r>
            <a:r>
              <a:rPr lang="zh-CN" altLang="en-US" noProof="1" smtClean="0">
                <a:sym typeface="+mn-ea"/>
              </a:rPr>
              <a:t>显示</a:t>
            </a:r>
            <a:r>
              <a:rPr lang="en-US" altLang="zh-CN" noProof="1" smtClean="0">
                <a:sym typeface="+mn-ea"/>
              </a:rPr>
              <a:t>0010 0000B</a:t>
            </a:r>
            <a:endParaRPr lang="en-US" altLang="zh-CN" noProof="1" smtClean="0"/>
          </a:p>
          <a:p>
            <a:r>
              <a:rPr lang="zh-CN" altLang="en-US" noProof="1" smtClean="0">
                <a:sym typeface="+mn-ea"/>
              </a:rPr>
              <a:t>程序计数器端口指示灯</a:t>
            </a:r>
            <a:r>
              <a:rPr lang="en-US" altLang="zh-CN" noProof="1" smtClean="0">
                <a:sym typeface="+mn-ea"/>
              </a:rPr>
              <a:t>PC7</a:t>
            </a:r>
            <a:r>
              <a:rPr lang="zh-CN" altLang="en-US" dirty="0" smtClean="0"/>
              <a:t>~</a:t>
            </a:r>
            <a:r>
              <a:rPr lang="en-US" altLang="zh-CN" noProof="1" smtClean="0">
                <a:sym typeface="+mn-ea"/>
              </a:rPr>
              <a:t>PC0</a:t>
            </a:r>
            <a:r>
              <a:rPr lang="zh-CN" altLang="en-US" noProof="1" smtClean="0">
                <a:sym typeface="+mn-ea"/>
              </a:rPr>
              <a:t>显示</a:t>
            </a:r>
            <a:r>
              <a:rPr lang="en-US" altLang="zh-CN" noProof="1" smtClean="0">
                <a:sym typeface="+mn-ea"/>
              </a:rPr>
              <a:t>0010 0000B</a:t>
            </a:r>
            <a:r>
              <a:rPr lang="zh-CN" altLang="en-US" noProof="1" smtClean="0"/>
              <a:t>         </a:t>
            </a:r>
            <a:endParaRPr lang="zh-CN" altLang="en-US" noProof="1">
              <a:solidFill>
                <a:schemeClr val="accent5">
                  <a:lumMod val="50000"/>
                </a:schemeClr>
              </a:solidFill>
            </a:endParaRPr>
          </a:p>
        </p:txBody>
      </p:sp>
      <p:graphicFrame>
        <p:nvGraphicFramePr>
          <p:cNvPr id="3" name="表格 2"/>
          <p:cNvGraphicFramePr>
            <a:graphicFrameLocks noGrp="1"/>
          </p:cNvGraphicFramePr>
          <p:nvPr/>
        </p:nvGraphicFramePr>
        <p:xfrm>
          <a:off x="1101687" y="2522861"/>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r>
                        <a:rPr lang="en-US" altLang="zh-CN" dirty="0" smtClean="0"/>
                        <a:t>20H</a:t>
                      </a:r>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3725" y="734042"/>
            <a:ext cx="11457541" cy="1754326"/>
          </a:xfrm>
          <a:prstGeom prst="rect">
            <a:avLst/>
          </a:prstGeom>
        </p:spPr>
        <p:txBody>
          <a:bodyPr wrap="square">
            <a:spAutoFit/>
          </a:bodyPr>
          <a:lstStyle/>
          <a:p>
            <a:r>
              <a:rPr lang="zh-CN" altLang="en-US" noProof="1" smtClean="0"/>
              <a:t>（</a:t>
            </a:r>
            <a:r>
              <a:rPr lang="en-US" altLang="zh-CN" noProof="1" smtClean="0"/>
              <a:t>6</a:t>
            </a:r>
            <a:r>
              <a:rPr lang="zh-CN" altLang="en-US" noProof="1" smtClean="0"/>
              <a:t>）存寄存器</a:t>
            </a:r>
            <a:r>
              <a:rPr lang="en-US" altLang="zh-CN" noProof="1" smtClean="0"/>
              <a:t>R0</a:t>
            </a:r>
            <a:r>
              <a:rPr lang="zh-CN" altLang="en-US" noProof="1" smtClean="0"/>
              <a:t>值存入</a:t>
            </a:r>
            <a:r>
              <a:rPr lang="en-US" altLang="zh-CN" noProof="1" smtClean="0"/>
              <a:t>20H</a:t>
            </a:r>
            <a:r>
              <a:rPr lang="zh-CN" altLang="en-US" noProof="1" smtClean="0"/>
              <a:t>存储单元 </a:t>
            </a:r>
          </a:p>
          <a:p>
            <a:r>
              <a:rPr lang="zh-CN" altLang="en-US" noProof="1" smtClean="0"/>
              <a:t>电平开关： </a:t>
            </a:r>
            <a:r>
              <a:rPr lang="en-US" altLang="zh-CN" noProof="1" smtClean="0"/>
              <a:t>K11</a:t>
            </a:r>
            <a:r>
              <a:rPr lang="zh-CN" altLang="en-US" noProof="1" smtClean="0"/>
              <a:t>、</a:t>
            </a:r>
            <a:r>
              <a:rPr lang="en-US" altLang="zh-CN" noProof="1" smtClean="0"/>
              <a:t>K10</a:t>
            </a:r>
            <a:r>
              <a:rPr lang="zh-CN" altLang="en-US" noProof="1" smtClean="0"/>
              <a:t>置低电平【</a:t>
            </a:r>
            <a:r>
              <a:rPr lang="en-US" altLang="zh-CN" noProof="1" smtClean="0"/>
              <a:t>B</a:t>
            </a:r>
            <a:r>
              <a:rPr lang="zh-CN" altLang="en-US" noProof="1" smtClean="0"/>
              <a:t>端口选择寄存器</a:t>
            </a:r>
            <a:r>
              <a:rPr lang="en-US" altLang="zh-CN" noProof="1" smtClean="0"/>
              <a:t>R0</a:t>
            </a:r>
            <a:r>
              <a:rPr lang="zh-CN" altLang="en-US" noProof="1" smtClean="0"/>
              <a:t>】</a:t>
            </a:r>
            <a:r>
              <a:rPr lang="en-US" altLang="zh-CN" noProof="1" smtClean="0"/>
              <a:t>;</a:t>
            </a:r>
            <a:r>
              <a:rPr lang="zh-CN" altLang="en-US" noProof="1" smtClean="0"/>
              <a:t>   </a:t>
            </a:r>
            <a:r>
              <a:rPr lang="en-US" altLang="zh-CN" noProof="1" smtClean="0"/>
              <a:t>K8</a:t>
            </a:r>
            <a:r>
              <a:rPr lang="zh-CN" altLang="en-US" noProof="1" smtClean="0"/>
              <a:t>、</a:t>
            </a:r>
            <a:r>
              <a:rPr lang="en-US" altLang="zh-CN" noProof="1" smtClean="0"/>
              <a:t>K7</a:t>
            </a:r>
            <a:r>
              <a:rPr lang="zh-CN" altLang="en-US" noProof="1" smtClean="0"/>
              <a:t>置高电平，</a:t>
            </a:r>
            <a:r>
              <a:rPr lang="en-US" altLang="zh-CN" noProof="1" smtClean="0"/>
              <a:t>K6</a:t>
            </a:r>
            <a:r>
              <a:rPr lang="zh-CN" altLang="en-US" noProof="1" smtClean="0"/>
              <a:t>置低电平【逻辑运算</a:t>
            </a:r>
            <a:r>
              <a:rPr lang="en-US" altLang="zh-CN" noProof="1" smtClean="0"/>
              <a:t>B</a:t>
            </a:r>
            <a:r>
              <a:rPr lang="zh-CN" altLang="en-US" noProof="1" smtClean="0"/>
              <a:t>送往</a:t>
            </a:r>
            <a:r>
              <a:rPr lang="en-US" altLang="zh-CN" noProof="1" smtClean="0"/>
              <a:t>F</a:t>
            </a:r>
            <a:r>
              <a:rPr lang="zh-CN" altLang="en-US" noProof="1" smtClean="0"/>
              <a:t>】</a:t>
            </a:r>
          </a:p>
          <a:p>
            <a:r>
              <a:rPr lang="en-US" altLang="zh-CN" noProof="1" smtClean="0"/>
              <a:t>K5</a:t>
            </a:r>
            <a:r>
              <a:rPr lang="zh-CN" altLang="en-US" noProof="1" smtClean="0"/>
              <a:t>置高电平【将运算结果送数据总线 DBUS】</a:t>
            </a:r>
            <a:r>
              <a:rPr lang="en-US" altLang="zh-CN" noProof="1" smtClean="0"/>
              <a:t>;</a:t>
            </a:r>
            <a:r>
              <a:rPr lang="zh-CN" altLang="en-US" noProof="1" smtClean="0"/>
              <a:t>    </a:t>
            </a:r>
            <a:r>
              <a:rPr lang="en-US" altLang="zh-CN" noProof="1" smtClean="0"/>
              <a:t>K4</a:t>
            </a:r>
            <a:r>
              <a:rPr lang="zh-CN" altLang="en-US" noProof="1" smtClean="0"/>
              <a:t>置高电平【数据总线 DBUS 上的 D7~D0 写入双端口RAM】</a:t>
            </a:r>
          </a:p>
          <a:p>
            <a:r>
              <a:rPr lang="zh-CN" altLang="en-US" noProof="1" smtClean="0"/>
              <a:t> </a:t>
            </a:r>
            <a:r>
              <a:rPr lang="en-US" altLang="zh-CN" noProof="1" smtClean="0"/>
              <a:t>K2</a:t>
            </a:r>
            <a:r>
              <a:rPr lang="zh-CN" altLang="en-US" noProof="1" smtClean="0"/>
              <a:t>置高电平【AR 加 1】          </a:t>
            </a:r>
          </a:p>
          <a:p>
            <a:r>
              <a:rPr lang="en-US" altLang="zh-CN" noProof="1" smtClean="0"/>
              <a:t>B</a:t>
            </a:r>
            <a:r>
              <a:rPr lang="zh-CN" altLang="en-US" noProof="1" smtClean="0"/>
              <a:t>端口显示</a:t>
            </a:r>
            <a:r>
              <a:rPr lang="en-US" altLang="zh-CN" noProof="1" smtClean="0"/>
              <a:t>0111 0101B</a:t>
            </a:r>
            <a:r>
              <a:rPr lang="zh-CN" altLang="en-US" noProof="1" smtClean="0"/>
              <a:t>【</a:t>
            </a:r>
            <a:r>
              <a:rPr lang="en-US" altLang="zh-CN" noProof="1" smtClean="0"/>
              <a:t>75H</a:t>
            </a:r>
            <a:r>
              <a:rPr lang="zh-CN" altLang="en-US" noProof="1" smtClean="0"/>
              <a:t>】数据总线</a:t>
            </a:r>
            <a:r>
              <a:rPr lang="en-US" altLang="zh-CN" noProof="1" smtClean="0"/>
              <a:t>D7</a:t>
            </a:r>
            <a:r>
              <a:rPr lang="zh-CN" altLang="en-US" dirty="0" smtClean="0"/>
              <a:t>~</a:t>
            </a:r>
            <a:r>
              <a:rPr lang="en-US" altLang="zh-CN" noProof="1" smtClean="0"/>
              <a:t>D0</a:t>
            </a:r>
            <a:r>
              <a:rPr lang="zh-CN" altLang="en-US" noProof="1" smtClean="0"/>
              <a:t>显示</a:t>
            </a:r>
            <a:r>
              <a:rPr lang="en-US" altLang="zh-CN" noProof="1" smtClean="0"/>
              <a:t>0111 0101B</a:t>
            </a:r>
            <a:r>
              <a:rPr lang="zh-CN" altLang="en-US" noProof="1" smtClean="0"/>
              <a:t>【</a:t>
            </a:r>
            <a:r>
              <a:rPr lang="en-US" altLang="zh-CN" noProof="1" smtClean="0"/>
              <a:t>75H</a:t>
            </a:r>
            <a:r>
              <a:rPr lang="zh-CN" altLang="en-US" noProof="1" smtClean="0"/>
              <a:t>】地址总线</a:t>
            </a:r>
            <a:r>
              <a:rPr lang="en-US" altLang="zh-CN" noProof="1" smtClean="0"/>
              <a:t>AR</a:t>
            </a:r>
            <a:r>
              <a:rPr lang="zh-CN" altLang="en-US" noProof="1" smtClean="0"/>
              <a:t>显示</a:t>
            </a:r>
            <a:r>
              <a:rPr lang="en-US" altLang="zh-CN" noProof="1" smtClean="0"/>
              <a:t>0010 0000B</a:t>
            </a:r>
            <a:r>
              <a:rPr lang="zh-CN" altLang="en-US" noProof="1" smtClean="0"/>
              <a:t>【</a:t>
            </a:r>
            <a:r>
              <a:rPr lang="en-US" altLang="zh-CN" noProof="1" smtClean="0"/>
              <a:t>20H</a:t>
            </a:r>
            <a:r>
              <a:rPr lang="zh-CN" altLang="en-US" noProof="1" smtClean="0"/>
              <a:t>】</a:t>
            </a:r>
            <a:endParaRPr lang="en-US" altLang="zh-CN" noProof="1" smtClean="0"/>
          </a:p>
          <a:p>
            <a:r>
              <a:rPr lang="zh-CN" altLang="en-US" dirty="0" smtClean="0"/>
              <a:t>按</a:t>
            </a:r>
            <a:r>
              <a:rPr lang="en-US" altLang="zh-CN" dirty="0" smtClean="0"/>
              <a:t>QD</a:t>
            </a:r>
            <a:r>
              <a:rPr lang="zh-CN" altLang="en-US" dirty="0" smtClean="0"/>
              <a:t>键：【将</a:t>
            </a:r>
            <a:r>
              <a:rPr lang="en-US" altLang="zh-CN" dirty="0" smtClean="0"/>
              <a:t>75H</a:t>
            </a:r>
            <a:r>
              <a:rPr lang="zh-CN" altLang="en-US" dirty="0" smtClean="0"/>
              <a:t>写入</a:t>
            </a:r>
            <a:r>
              <a:rPr lang="en-US" altLang="zh-CN" dirty="0" smtClean="0"/>
              <a:t>20H</a:t>
            </a:r>
            <a:r>
              <a:rPr lang="zh-CN" altLang="en-US" dirty="0" smtClean="0"/>
              <a:t>】</a:t>
            </a:r>
            <a:r>
              <a:rPr lang="zh-CN" altLang="en-US" noProof="1" smtClean="0"/>
              <a:t>地址总线</a:t>
            </a:r>
            <a:r>
              <a:rPr lang="en-US" altLang="zh-CN" dirty="0" smtClean="0"/>
              <a:t>AR</a:t>
            </a:r>
            <a:r>
              <a:rPr lang="zh-CN" altLang="en-US" dirty="0" smtClean="0"/>
              <a:t>显示</a:t>
            </a:r>
            <a:r>
              <a:rPr lang="en-US" altLang="zh-CN" dirty="0" smtClean="0"/>
              <a:t>0010 0001B</a:t>
            </a:r>
            <a:r>
              <a:rPr lang="zh-CN" altLang="en-US" dirty="0" smtClean="0"/>
              <a:t>【</a:t>
            </a:r>
            <a:r>
              <a:rPr lang="en-US" altLang="zh-CN" dirty="0" smtClean="0"/>
              <a:t>21H</a:t>
            </a:r>
            <a:r>
              <a:rPr lang="zh-CN" altLang="en-US" dirty="0" smtClean="0"/>
              <a:t>】</a:t>
            </a:r>
            <a:endParaRPr lang="zh-CN" altLang="en-US" dirty="0"/>
          </a:p>
        </p:txBody>
      </p:sp>
      <p:graphicFrame>
        <p:nvGraphicFramePr>
          <p:cNvPr id="3" name="表格 2"/>
          <p:cNvGraphicFramePr>
            <a:graphicFrameLocks noGrp="1"/>
          </p:cNvGraphicFramePr>
          <p:nvPr/>
        </p:nvGraphicFramePr>
        <p:xfrm>
          <a:off x="1101687" y="2677099"/>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354" y="404664"/>
            <a:ext cx="11821099" cy="1754326"/>
          </a:xfrm>
          <a:prstGeom prst="rect">
            <a:avLst/>
          </a:prstGeom>
        </p:spPr>
        <p:txBody>
          <a:bodyPr wrap="square">
            <a:spAutoFit/>
          </a:bodyPr>
          <a:lstStyle/>
          <a:p>
            <a:r>
              <a:rPr lang="zh-CN" altLang="en-US" dirty="0" smtClean="0"/>
              <a:t>（</a:t>
            </a:r>
            <a:r>
              <a:rPr lang="en-US" altLang="zh-CN" dirty="0" smtClean="0"/>
              <a:t>7</a:t>
            </a:r>
            <a:r>
              <a:rPr lang="zh-CN" altLang="en-US" dirty="0" smtClean="0"/>
              <a:t>）将寄存器</a:t>
            </a:r>
            <a:r>
              <a:rPr lang="en-US" altLang="zh-CN" dirty="0" smtClean="0"/>
              <a:t>R1</a:t>
            </a:r>
            <a:r>
              <a:rPr lang="zh-CN" altLang="en-US" dirty="0" smtClean="0"/>
              <a:t>值到存储器对应单元 </a:t>
            </a:r>
            <a:r>
              <a:rPr lang="en-US" altLang="zh-CN" dirty="0" smtClean="0"/>
              <a:t>(21H)</a:t>
            </a:r>
            <a:endParaRPr lang="zh-CN" altLang="en-US" dirty="0" smtClean="0"/>
          </a:p>
          <a:p>
            <a:r>
              <a:rPr lang="zh-CN" altLang="en-US" dirty="0" smtClean="0"/>
              <a:t>电平开关： </a:t>
            </a:r>
            <a:r>
              <a:rPr lang="en-US" altLang="zh-CN" dirty="0" smtClean="0"/>
              <a:t>K11</a:t>
            </a:r>
            <a:r>
              <a:rPr lang="zh-CN" altLang="en-US" dirty="0" smtClean="0"/>
              <a:t>置低电平，</a:t>
            </a:r>
            <a:r>
              <a:rPr lang="en-US" altLang="zh-CN" dirty="0" smtClean="0"/>
              <a:t>K10</a:t>
            </a:r>
            <a:r>
              <a:rPr lang="zh-CN" altLang="en-US" dirty="0" smtClean="0"/>
              <a:t>置高电平【</a:t>
            </a:r>
            <a:r>
              <a:rPr lang="en-US" altLang="zh-CN" dirty="0" smtClean="0"/>
              <a:t>B</a:t>
            </a:r>
            <a:r>
              <a:rPr lang="zh-CN" altLang="en-US" dirty="0" smtClean="0"/>
              <a:t>端口选择寄存器</a:t>
            </a:r>
            <a:r>
              <a:rPr lang="en-US" altLang="zh-CN" dirty="0" smtClean="0"/>
              <a:t>R1</a:t>
            </a:r>
            <a:r>
              <a:rPr lang="zh-CN" altLang="en-US" dirty="0" smtClean="0"/>
              <a:t>】</a:t>
            </a:r>
            <a:r>
              <a:rPr lang="en-US" altLang="zh-CN" dirty="0" smtClean="0"/>
              <a:t>K8</a:t>
            </a:r>
            <a:r>
              <a:rPr lang="zh-CN" altLang="en-US" dirty="0" smtClean="0"/>
              <a:t>、</a:t>
            </a:r>
            <a:r>
              <a:rPr lang="en-US" altLang="zh-CN" dirty="0" smtClean="0"/>
              <a:t>K7</a:t>
            </a:r>
            <a:r>
              <a:rPr lang="zh-CN" altLang="en-US" dirty="0" smtClean="0"/>
              <a:t>置高电平，</a:t>
            </a:r>
            <a:r>
              <a:rPr lang="en-US" altLang="zh-CN" dirty="0" smtClean="0"/>
              <a:t>K6</a:t>
            </a:r>
            <a:r>
              <a:rPr lang="zh-CN" altLang="en-US" dirty="0" smtClean="0"/>
              <a:t>置低电平</a:t>
            </a:r>
            <a:r>
              <a:rPr lang="zh-CN" altLang="en-US" dirty="0" smtClean="0">
                <a:sym typeface="宋体" pitchFamily="2" charset="-122"/>
              </a:rPr>
              <a:t>【逻辑运算</a:t>
            </a:r>
            <a:r>
              <a:rPr lang="en-US" altLang="zh-CN" dirty="0" smtClean="0">
                <a:sym typeface="宋体" pitchFamily="2" charset="-122"/>
              </a:rPr>
              <a:t>B</a:t>
            </a:r>
            <a:r>
              <a:rPr lang="zh-CN" altLang="en-US" dirty="0" smtClean="0">
                <a:sym typeface="宋体" pitchFamily="2" charset="-122"/>
              </a:rPr>
              <a:t>送往</a:t>
            </a:r>
            <a:r>
              <a:rPr lang="en-US" altLang="zh-CN" dirty="0" smtClean="0">
                <a:sym typeface="宋体" pitchFamily="2" charset="-122"/>
              </a:rPr>
              <a:t>F</a:t>
            </a:r>
            <a:r>
              <a:rPr lang="zh-CN" altLang="en-US" dirty="0" smtClean="0">
                <a:sym typeface="宋体" pitchFamily="2" charset="-122"/>
              </a:rPr>
              <a:t>】</a:t>
            </a:r>
          </a:p>
          <a:p>
            <a:r>
              <a:rPr lang="en-US" altLang="zh-CN" dirty="0" smtClean="0"/>
              <a:t>K5</a:t>
            </a:r>
            <a:r>
              <a:rPr lang="zh-CN" altLang="en-US" dirty="0" smtClean="0"/>
              <a:t>置高电平【将运算结果送数据总线 DBUS】</a:t>
            </a:r>
            <a:r>
              <a:rPr lang="en-US" altLang="zh-CN" dirty="0" smtClean="0"/>
              <a:t>K4</a:t>
            </a:r>
            <a:r>
              <a:rPr lang="zh-CN" altLang="en-US" dirty="0" smtClean="0"/>
              <a:t>置高电平【数据总线 DBUS 上的 D7~D0 写入双端口RAM】</a:t>
            </a:r>
          </a:p>
          <a:p>
            <a:r>
              <a:rPr lang="en-US" altLang="zh-CN" dirty="0" smtClean="0"/>
              <a:t>K2</a:t>
            </a:r>
            <a:r>
              <a:rPr lang="zh-CN" altLang="en-US" dirty="0" smtClean="0"/>
              <a:t>置高电平【AR 加 1】</a:t>
            </a:r>
          </a:p>
          <a:p>
            <a:r>
              <a:rPr lang="en-US" altLang="zh-CN" dirty="0" smtClean="0"/>
              <a:t>B</a:t>
            </a:r>
            <a:r>
              <a:rPr lang="zh-CN" altLang="en-US" dirty="0" smtClean="0"/>
              <a:t>端口显示</a:t>
            </a:r>
            <a:r>
              <a:rPr lang="en-US" altLang="zh-CN" dirty="0" smtClean="0"/>
              <a:t>0010 1000B</a:t>
            </a:r>
            <a:r>
              <a:rPr lang="zh-CN" altLang="en-US" dirty="0" smtClean="0"/>
              <a:t>【</a:t>
            </a:r>
            <a:r>
              <a:rPr lang="en-US" altLang="zh-CN" dirty="0" smtClean="0"/>
              <a:t>28H</a:t>
            </a:r>
            <a:r>
              <a:rPr lang="zh-CN" altLang="en-US" dirty="0" smtClean="0"/>
              <a:t>】</a:t>
            </a:r>
            <a:r>
              <a:rPr lang="zh-CN" altLang="en-US" dirty="0" smtClean="0">
                <a:sym typeface="宋体" pitchFamily="2" charset="-122"/>
              </a:rPr>
              <a:t>数据总线</a:t>
            </a:r>
            <a:r>
              <a:rPr lang="en-US" altLang="zh-CN" dirty="0" smtClean="0">
                <a:sym typeface="宋体" pitchFamily="2" charset="-122"/>
              </a:rPr>
              <a:t>D7</a:t>
            </a:r>
            <a:r>
              <a:rPr lang="zh-CN" altLang="en-US" dirty="0" smtClean="0"/>
              <a:t>~</a:t>
            </a:r>
            <a:r>
              <a:rPr lang="en-US" altLang="zh-CN" dirty="0" smtClean="0">
                <a:sym typeface="宋体" pitchFamily="2" charset="-122"/>
              </a:rPr>
              <a:t>D0</a:t>
            </a:r>
            <a:r>
              <a:rPr lang="zh-CN" altLang="en-US" dirty="0" smtClean="0">
                <a:sym typeface="宋体" pitchFamily="2" charset="-122"/>
              </a:rPr>
              <a:t>显示</a:t>
            </a:r>
            <a:r>
              <a:rPr lang="en-US" altLang="zh-CN" dirty="0" smtClean="0">
                <a:sym typeface="宋体" pitchFamily="2" charset="-122"/>
              </a:rPr>
              <a:t>0010 1000B</a:t>
            </a:r>
            <a:r>
              <a:rPr lang="zh-CN" altLang="en-US" dirty="0" smtClean="0">
                <a:sym typeface="宋体" pitchFamily="2" charset="-122"/>
              </a:rPr>
              <a:t>【</a:t>
            </a:r>
            <a:r>
              <a:rPr lang="en-US" altLang="zh-CN" dirty="0" smtClean="0">
                <a:sym typeface="宋体" pitchFamily="2" charset="-122"/>
              </a:rPr>
              <a:t>28H</a:t>
            </a:r>
            <a:r>
              <a:rPr lang="zh-CN" altLang="en-US" dirty="0" smtClean="0">
                <a:sym typeface="宋体" pitchFamily="2" charset="-122"/>
              </a:rPr>
              <a:t>】地址总线</a:t>
            </a:r>
            <a:r>
              <a:rPr lang="en-US" altLang="zh-CN" dirty="0" smtClean="0"/>
              <a:t>AR</a:t>
            </a:r>
            <a:r>
              <a:rPr lang="zh-CN" altLang="en-US" dirty="0" smtClean="0"/>
              <a:t>显示</a:t>
            </a:r>
            <a:r>
              <a:rPr lang="en-US" altLang="zh-CN" smtClean="0"/>
              <a:t>0010 </a:t>
            </a:r>
            <a:r>
              <a:rPr lang="en-US" altLang="zh-CN" smtClean="0"/>
              <a:t>0001B</a:t>
            </a:r>
            <a:r>
              <a:rPr lang="zh-CN" altLang="en-US" dirty="0" smtClean="0"/>
              <a:t>【</a:t>
            </a:r>
            <a:r>
              <a:rPr lang="en-US" altLang="zh-CN" dirty="0" smtClean="0"/>
              <a:t>21H</a:t>
            </a:r>
            <a:r>
              <a:rPr lang="zh-CN" altLang="en-US" dirty="0" smtClean="0"/>
              <a:t>】</a:t>
            </a:r>
          </a:p>
          <a:p>
            <a:r>
              <a:rPr lang="zh-CN" altLang="en-US" dirty="0" smtClean="0"/>
              <a:t>按</a:t>
            </a:r>
            <a:r>
              <a:rPr lang="en-US" altLang="zh-CN" dirty="0" smtClean="0"/>
              <a:t>QD</a:t>
            </a:r>
            <a:r>
              <a:rPr lang="zh-CN" altLang="en-US" dirty="0" smtClean="0"/>
              <a:t>键：【将</a:t>
            </a:r>
            <a:r>
              <a:rPr lang="en-US" altLang="zh-CN" dirty="0" smtClean="0"/>
              <a:t>28H</a:t>
            </a:r>
            <a:r>
              <a:rPr lang="zh-CN" altLang="en-US" dirty="0" smtClean="0"/>
              <a:t>写入</a:t>
            </a:r>
            <a:r>
              <a:rPr lang="en-US" altLang="zh-CN" dirty="0" smtClean="0"/>
              <a:t>21H</a:t>
            </a:r>
            <a:r>
              <a:rPr lang="zh-CN" altLang="en-US" dirty="0" smtClean="0"/>
              <a:t>】</a:t>
            </a:r>
            <a:r>
              <a:rPr lang="zh-CN" altLang="en-US" dirty="0" smtClean="0">
                <a:sym typeface="宋体" pitchFamily="2" charset="-122"/>
              </a:rPr>
              <a:t>地址总线</a:t>
            </a:r>
            <a:r>
              <a:rPr lang="en-US" altLang="zh-CN" dirty="0" smtClean="0"/>
              <a:t>AR</a:t>
            </a:r>
            <a:r>
              <a:rPr lang="zh-CN" altLang="en-US" dirty="0" smtClean="0"/>
              <a:t>显示</a:t>
            </a:r>
            <a:r>
              <a:rPr lang="en-US" altLang="zh-CN" dirty="0" smtClean="0"/>
              <a:t>0010 0010B</a:t>
            </a:r>
            <a:r>
              <a:rPr lang="zh-CN" altLang="en-US" dirty="0" smtClean="0"/>
              <a:t>【</a:t>
            </a:r>
            <a:r>
              <a:rPr lang="en-US" altLang="zh-CN" dirty="0" smtClean="0"/>
              <a:t>22H</a:t>
            </a:r>
            <a:r>
              <a:rPr lang="zh-CN" altLang="en-US" dirty="0" smtClean="0"/>
              <a:t>】</a:t>
            </a:r>
            <a:endParaRPr lang="en-US" altLang="zh-CN" dirty="0">
              <a:sym typeface="宋体" pitchFamily="2" charset="-122"/>
            </a:endParaRPr>
          </a:p>
        </p:txBody>
      </p:sp>
      <p:graphicFrame>
        <p:nvGraphicFramePr>
          <p:cNvPr id="3" name="表格 2"/>
          <p:cNvGraphicFramePr>
            <a:graphicFrameLocks noGrp="1"/>
          </p:cNvGraphicFramePr>
          <p:nvPr/>
        </p:nvGraphicFramePr>
        <p:xfrm>
          <a:off x="1101687" y="2313538"/>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zh-CN" altLang="en-US" dirty="0">
                <a:solidFill>
                  <a:srgbClr val="00B0F0"/>
                </a:solidFill>
                <a:latin typeface="黑体" panose="02010609060101010101" pitchFamily="49" charset="-122"/>
                <a:ea typeface="黑体" panose="02010609060101010101" pitchFamily="49" charset="-122"/>
              </a:rPr>
              <a:t>实验目的</a:t>
            </a:r>
          </a:p>
        </p:txBody>
      </p:sp>
      <p:grpSp>
        <p:nvGrpSpPr>
          <p:cNvPr id="19" name="组合 18"/>
          <p:cNvGrpSpPr/>
          <p:nvPr/>
        </p:nvGrpSpPr>
        <p:grpSpPr>
          <a:xfrm>
            <a:off x="7786263" y="2812079"/>
            <a:ext cx="1561816" cy="2518680"/>
            <a:chOff x="12280" y="3989"/>
            <a:chExt cx="3165" cy="4431"/>
          </a:xfrm>
        </p:grpSpPr>
        <p:grpSp>
          <p:nvGrpSpPr>
            <p:cNvPr id="5" name="Group 16"/>
            <p:cNvGrpSpPr/>
            <p:nvPr/>
          </p:nvGrpSpPr>
          <p:grpSpPr bwMode="auto">
            <a:xfrm>
              <a:off x="12280" y="3989"/>
              <a:ext cx="3165" cy="4431"/>
              <a:chOff x="0" y="0"/>
              <a:chExt cx="1557" cy="2180"/>
            </a:xfrm>
          </p:grpSpPr>
          <p:sp>
            <p:nvSpPr>
              <p:cNvPr id="53" name="AutoShape 17"/>
              <p:cNvSpPr>
                <a:spLocks noChangeArrowheads="1"/>
              </p:cNvSpPr>
              <p:nvPr/>
            </p:nvSpPr>
            <p:spPr bwMode="auto">
              <a:xfrm rot="5400000">
                <a:off x="-413" y="415"/>
                <a:ext cx="2177" cy="1351"/>
              </a:xfrm>
              <a:custGeom>
                <a:avLst/>
                <a:gdLst>
                  <a:gd name="G0" fmla="+- 2178 0 0"/>
                  <a:gd name="G1" fmla="+- 21600 0 2178"/>
                  <a:gd name="G2" fmla="*/ 2178 1 2"/>
                  <a:gd name="G3" fmla="+- 21600 0 G2"/>
                  <a:gd name="G4" fmla="+/ 2178 21600 2"/>
                  <a:gd name="G5" fmla="+/ G1 0 2"/>
                  <a:gd name="G6" fmla="*/ 21600 21600 2178"/>
                  <a:gd name="G7" fmla="*/ G6 1 2"/>
                  <a:gd name="G8" fmla="+- 21600 0 G7"/>
                  <a:gd name="G9" fmla="*/ 21600 1 2"/>
                  <a:gd name="G10" fmla="+- 2178 0 G9"/>
                  <a:gd name="G11" fmla="?: G10 G8 0"/>
                  <a:gd name="G12" fmla="?: G10 G7 21600"/>
                  <a:gd name="T0" fmla="*/ 20511 w 21600"/>
                  <a:gd name="T1" fmla="*/ 10800 h 21600"/>
                  <a:gd name="T2" fmla="*/ 10800 w 21600"/>
                  <a:gd name="T3" fmla="*/ 21600 h 21600"/>
                  <a:gd name="T4" fmla="*/ 1089 w 21600"/>
                  <a:gd name="T5" fmla="*/ 10800 h 21600"/>
                  <a:gd name="T6" fmla="*/ 10800 w 21600"/>
                  <a:gd name="T7" fmla="*/ 0 h 21600"/>
                  <a:gd name="T8" fmla="*/ 2889 w 21600"/>
                  <a:gd name="T9" fmla="*/ 2889 h 21600"/>
                  <a:gd name="T10" fmla="*/ 18711 w 21600"/>
                  <a:gd name="T11" fmla="*/ 18711 h 21600"/>
                </a:gdLst>
                <a:ahLst/>
                <a:cxnLst>
                  <a:cxn ang="0">
                    <a:pos x="T0" y="T1"/>
                  </a:cxn>
                  <a:cxn ang="0">
                    <a:pos x="T2" y="T3"/>
                  </a:cxn>
                  <a:cxn ang="0">
                    <a:pos x="T4" y="T5"/>
                  </a:cxn>
                  <a:cxn ang="0">
                    <a:pos x="T6" y="T7"/>
                  </a:cxn>
                </a:cxnLst>
                <a:rect l="T8" t="T9" r="T10" b="T11"/>
                <a:pathLst>
                  <a:path w="21600" h="21600">
                    <a:moveTo>
                      <a:pt x="0" y="0"/>
                    </a:moveTo>
                    <a:lnTo>
                      <a:pt x="2178" y="21600"/>
                    </a:lnTo>
                    <a:lnTo>
                      <a:pt x="19422" y="21600"/>
                    </a:lnTo>
                    <a:lnTo>
                      <a:pt x="21600" y="0"/>
                    </a:lnTo>
                    <a:close/>
                  </a:path>
                </a:pathLst>
              </a:custGeom>
              <a:gradFill rotWithShape="1">
                <a:gsLst>
                  <a:gs pos="0">
                    <a:srgbClr val="DDDDDD"/>
                  </a:gs>
                  <a:gs pos="100000">
                    <a:srgbClr val="FFFFFF"/>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4" name="AutoShape 18"/>
              <p:cNvSpPr>
                <a:spLocks noChangeArrowheads="1"/>
              </p:cNvSpPr>
              <p:nvPr/>
            </p:nvSpPr>
            <p:spPr bwMode="auto">
              <a:xfrm rot="16200000">
                <a:off x="380" y="994"/>
                <a:ext cx="2169" cy="182"/>
              </a:xfrm>
              <a:custGeom>
                <a:avLst/>
                <a:gdLst>
                  <a:gd name="G0" fmla="+- 1730 0 0"/>
                  <a:gd name="G1" fmla="+- 21600 0 1730"/>
                  <a:gd name="G2" fmla="*/ 1730 1 2"/>
                  <a:gd name="G3" fmla="+- 21600 0 G2"/>
                  <a:gd name="G4" fmla="+/ 1730 21600 2"/>
                  <a:gd name="G5" fmla="+/ G1 0 2"/>
                  <a:gd name="G6" fmla="*/ 21600 21600 1730"/>
                  <a:gd name="G7" fmla="*/ G6 1 2"/>
                  <a:gd name="G8" fmla="+- 21600 0 G7"/>
                  <a:gd name="G9" fmla="*/ 21600 1 2"/>
                  <a:gd name="G10" fmla="+- 1730 0 G9"/>
                  <a:gd name="G11" fmla="?: G10 G8 0"/>
                  <a:gd name="G12" fmla="?: G10 G7 21600"/>
                  <a:gd name="T0" fmla="*/ 20735 w 21600"/>
                  <a:gd name="T1" fmla="*/ 10800 h 21600"/>
                  <a:gd name="T2" fmla="*/ 10800 w 21600"/>
                  <a:gd name="T3" fmla="*/ 21600 h 21600"/>
                  <a:gd name="T4" fmla="*/ 865 w 21600"/>
                  <a:gd name="T5" fmla="*/ 10800 h 21600"/>
                  <a:gd name="T6" fmla="*/ 10800 w 21600"/>
                  <a:gd name="T7" fmla="*/ 0 h 21600"/>
                  <a:gd name="T8" fmla="*/ 2665 w 21600"/>
                  <a:gd name="T9" fmla="*/ 2665 h 21600"/>
                  <a:gd name="T10" fmla="*/ 18935 w 21600"/>
                  <a:gd name="T11" fmla="*/ 18935 h 21600"/>
                </a:gdLst>
                <a:ahLst/>
                <a:cxnLst>
                  <a:cxn ang="0">
                    <a:pos x="T0" y="T1"/>
                  </a:cxn>
                  <a:cxn ang="0">
                    <a:pos x="T2" y="T3"/>
                  </a:cxn>
                  <a:cxn ang="0">
                    <a:pos x="T4" y="T5"/>
                  </a:cxn>
                  <a:cxn ang="0">
                    <a:pos x="T6" y="T7"/>
                  </a:cxn>
                </a:cxnLst>
                <a:rect l="T8" t="T9" r="T10" b="T11"/>
                <a:pathLst>
                  <a:path w="21600" h="21600">
                    <a:moveTo>
                      <a:pt x="0" y="0"/>
                    </a:moveTo>
                    <a:lnTo>
                      <a:pt x="1730" y="21600"/>
                    </a:lnTo>
                    <a:lnTo>
                      <a:pt x="19870"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55" name="Rectangle 19"/>
            <p:cNvSpPr>
              <a:spLocks noChangeArrowheads="1"/>
            </p:cNvSpPr>
            <p:nvPr/>
          </p:nvSpPr>
          <p:spPr bwMode="auto">
            <a:xfrm>
              <a:off x="12484" y="4951"/>
              <a:ext cx="2616" cy="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defRPr/>
              </a:pPr>
              <a:r>
                <a:rPr kumimoji="0" lang="zh-CN" altLang="en-US" b="0" i="0" u="none" strike="noStrike" kern="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charset="-122"/>
                </a:rPr>
                <a:t>掌握数据通路中数据流动的路径</a:t>
              </a:r>
              <a:endParaRPr kumimoji="0" b="0" i="0" u="none" strike="noStrike" kern="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charset="-122"/>
              </a:endParaRPr>
            </a:p>
          </p:txBody>
        </p:sp>
      </p:grpSp>
      <p:grpSp>
        <p:nvGrpSpPr>
          <p:cNvPr id="17" name="组合 16"/>
          <p:cNvGrpSpPr/>
          <p:nvPr/>
        </p:nvGrpSpPr>
        <p:grpSpPr>
          <a:xfrm>
            <a:off x="2136914" y="2680335"/>
            <a:ext cx="1783334" cy="2679605"/>
            <a:chOff x="3243" y="3996"/>
            <a:chExt cx="3164" cy="4431"/>
          </a:xfrm>
        </p:grpSpPr>
        <p:grpSp>
          <p:nvGrpSpPr>
            <p:cNvPr id="7" name="Group 20"/>
            <p:cNvGrpSpPr/>
            <p:nvPr/>
          </p:nvGrpSpPr>
          <p:grpSpPr bwMode="auto">
            <a:xfrm flipH="1">
              <a:off x="3243" y="3996"/>
              <a:ext cx="3164" cy="4431"/>
              <a:chOff x="0" y="0"/>
              <a:chExt cx="1557" cy="2180"/>
            </a:xfrm>
          </p:grpSpPr>
          <p:sp>
            <p:nvSpPr>
              <p:cNvPr id="57" name="AutoShape 21"/>
              <p:cNvSpPr>
                <a:spLocks noChangeArrowheads="1"/>
              </p:cNvSpPr>
              <p:nvPr/>
            </p:nvSpPr>
            <p:spPr bwMode="auto">
              <a:xfrm rot="5400000">
                <a:off x="-413" y="415"/>
                <a:ext cx="2177" cy="1351"/>
              </a:xfrm>
              <a:custGeom>
                <a:avLst/>
                <a:gdLst>
                  <a:gd name="G0" fmla="+- 2178 0 0"/>
                  <a:gd name="G1" fmla="+- 21600 0 2178"/>
                  <a:gd name="G2" fmla="*/ 2178 1 2"/>
                  <a:gd name="G3" fmla="+- 21600 0 G2"/>
                  <a:gd name="G4" fmla="+/ 2178 21600 2"/>
                  <a:gd name="G5" fmla="+/ G1 0 2"/>
                  <a:gd name="G6" fmla="*/ 21600 21600 2178"/>
                  <a:gd name="G7" fmla="*/ G6 1 2"/>
                  <a:gd name="G8" fmla="+- 21600 0 G7"/>
                  <a:gd name="G9" fmla="*/ 21600 1 2"/>
                  <a:gd name="G10" fmla="+- 2178 0 G9"/>
                  <a:gd name="G11" fmla="?: G10 G8 0"/>
                  <a:gd name="G12" fmla="?: G10 G7 21600"/>
                  <a:gd name="T0" fmla="*/ 20511 w 21600"/>
                  <a:gd name="T1" fmla="*/ 10800 h 21600"/>
                  <a:gd name="T2" fmla="*/ 10800 w 21600"/>
                  <a:gd name="T3" fmla="*/ 21600 h 21600"/>
                  <a:gd name="T4" fmla="*/ 1089 w 21600"/>
                  <a:gd name="T5" fmla="*/ 10800 h 21600"/>
                  <a:gd name="T6" fmla="*/ 10800 w 21600"/>
                  <a:gd name="T7" fmla="*/ 0 h 21600"/>
                  <a:gd name="T8" fmla="*/ 2889 w 21600"/>
                  <a:gd name="T9" fmla="*/ 2889 h 21600"/>
                  <a:gd name="T10" fmla="*/ 18711 w 21600"/>
                  <a:gd name="T11" fmla="*/ 18711 h 21600"/>
                </a:gdLst>
                <a:ahLst/>
                <a:cxnLst>
                  <a:cxn ang="0">
                    <a:pos x="T0" y="T1"/>
                  </a:cxn>
                  <a:cxn ang="0">
                    <a:pos x="T2" y="T3"/>
                  </a:cxn>
                  <a:cxn ang="0">
                    <a:pos x="T4" y="T5"/>
                  </a:cxn>
                  <a:cxn ang="0">
                    <a:pos x="T6" y="T7"/>
                  </a:cxn>
                </a:cxnLst>
                <a:rect l="T8" t="T9" r="T10" b="T11"/>
                <a:pathLst>
                  <a:path w="21600" h="21600">
                    <a:moveTo>
                      <a:pt x="0" y="0"/>
                    </a:moveTo>
                    <a:lnTo>
                      <a:pt x="2178" y="21600"/>
                    </a:lnTo>
                    <a:lnTo>
                      <a:pt x="19422" y="21600"/>
                    </a:lnTo>
                    <a:lnTo>
                      <a:pt x="21600" y="0"/>
                    </a:lnTo>
                    <a:close/>
                  </a:path>
                </a:pathLst>
              </a:custGeom>
              <a:gradFill rotWithShape="1">
                <a:gsLst>
                  <a:gs pos="0">
                    <a:srgbClr val="DDDDDD"/>
                  </a:gs>
                  <a:gs pos="100000">
                    <a:srgbClr val="FFFFFF"/>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AutoShape 22"/>
              <p:cNvSpPr>
                <a:spLocks noChangeArrowheads="1"/>
              </p:cNvSpPr>
              <p:nvPr/>
            </p:nvSpPr>
            <p:spPr bwMode="auto">
              <a:xfrm rot="16200000">
                <a:off x="380" y="994"/>
                <a:ext cx="2169" cy="182"/>
              </a:xfrm>
              <a:custGeom>
                <a:avLst/>
                <a:gdLst>
                  <a:gd name="G0" fmla="+- 1730 0 0"/>
                  <a:gd name="G1" fmla="+- 21600 0 1730"/>
                  <a:gd name="G2" fmla="*/ 1730 1 2"/>
                  <a:gd name="G3" fmla="+- 21600 0 G2"/>
                  <a:gd name="G4" fmla="+/ 1730 21600 2"/>
                  <a:gd name="G5" fmla="+/ G1 0 2"/>
                  <a:gd name="G6" fmla="*/ 21600 21600 1730"/>
                  <a:gd name="G7" fmla="*/ G6 1 2"/>
                  <a:gd name="G8" fmla="+- 21600 0 G7"/>
                  <a:gd name="G9" fmla="*/ 21600 1 2"/>
                  <a:gd name="G10" fmla="+- 1730 0 G9"/>
                  <a:gd name="G11" fmla="?: G10 G8 0"/>
                  <a:gd name="G12" fmla="?: G10 G7 21600"/>
                  <a:gd name="T0" fmla="*/ 20735 w 21600"/>
                  <a:gd name="T1" fmla="*/ 10800 h 21600"/>
                  <a:gd name="T2" fmla="*/ 10800 w 21600"/>
                  <a:gd name="T3" fmla="*/ 21600 h 21600"/>
                  <a:gd name="T4" fmla="*/ 865 w 21600"/>
                  <a:gd name="T5" fmla="*/ 10800 h 21600"/>
                  <a:gd name="T6" fmla="*/ 10800 w 21600"/>
                  <a:gd name="T7" fmla="*/ 0 h 21600"/>
                  <a:gd name="T8" fmla="*/ 2665 w 21600"/>
                  <a:gd name="T9" fmla="*/ 2665 h 21600"/>
                  <a:gd name="T10" fmla="*/ 18935 w 21600"/>
                  <a:gd name="T11" fmla="*/ 18935 h 21600"/>
                </a:gdLst>
                <a:ahLst/>
                <a:cxnLst>
                  <a:cxn ang="0">
                    <a:pos x="T0" y="T1"/>
                  </a:cxn>
                  <a:cxn ang="0">
                    <a:pos x="T2" y="T3"/>
                  </a:cxn>
                  <a:cxn ang="0">
                    <a:pos x="T4" y="T5"/>
                  </a:cxn>
                  <a:cxn ang="0">
                    <a:pos x="T6" y="T7"/>
                  </a:cxn>
                </a:cxnLst>
                <a:rect l="T8" t="T9" r="T10" b="T11"/>
                <a:pathLst>
                  <a:path w="21600" h="21600">
                    <a:moveTo>
                      <a:pt x="0" y="0"/>
                    </a:moveTo>
                    <a:lnTo>
                      <a:pt x="1730" y="21600"/>
                    </a:lnTo>
                    <a:lnTo>
                      <a:pt x="19870"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59" name="Rectangle 23"/>
            <p:cNvSpPr>
              <a:spLocks noChangeArrowheads="1"/>
            </p:cNvSpPr>
            <p:nvPr/>
          </p:nvSpPr>
          <p:spPr bwMode="auto">
            <a:xfrm>
              <a:off x="3687" y="4995"/>
              <a:ext cx="2125" cy="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defRPr/>
              </a:pPr>
              <a:r>
                <a:rPr kumimoji="0" lang="zh-CN" altLang="en-US"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rPr>
                <a:t>进一步熟悉</a:t>
              </a:r>
              <a:r>
                <a:rPr kumimoji="0" lang="en-US" altLang="zh-CN"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rPr>
                <a:t>TEC-8</a:t>
              </a:r>
              <a:r>
                <a:rPr kumimoji="0" lang="zh-CN" altLang="en-US"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rPr>
                <a:t>模型计算机的数据通路的结构</a:t>
              </a:r>
              <a:endParaRPr kumimoji="0"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endParaRPr>
            </a:p>
          </p:txBody>
        </p:sp>
      </p:grpSp>
      <p:grpSp>
        <p:nvGrpSpPr>
          <p:cNvPr id="18" name="组合 17"/>
          <p:cNvGrpSpPr/>
          <p:nvPr/>
        </p:nvGrpSpPr>
        <p:grpSpPr>
          <a:xfrm>
            <a:off x="4937244" y="3039110"/>
            <a:ext cx="1634601" cy="2231390"/>
            <a:chOff x="7893" y="4561"/>
            <a:chExt cx="2950" cy="3514"/>
          </a:xfrm>
        </p:grpSpPr>
        <p:sp>
          <p:nvSpPr>
            <p:cNvPr id="43" name="Rectangle 7"/>
            <p:cNvSpPr>
              <a:spLocks noChangeArrowheads="1"/>
            </p:cNvSpPr>
            <p:nvPr/>
          </p:nvSpPr>
          <p:spPr bwMode="auto">
            <a:xfrm>
              <a:off x="7893" y="4561"/>
              <a:ext cx="2950" cy="3514"/>
            </a:xfrm>
            <a:prstGeom prst="rect">
              <a:avLst/>
            </a:prstGeom>
            <a:gradFill rotWithShape="1">
              <a:gsLst>
                <a:gs pos="0">
                  <a:srgbClr val="DDDDDD"/>
                </a:gs>
                <a:gs pos="100000">
                  <a:srgbClr val="FFFFFF"/>
                </a:gs>
              </a:gsLst>
              <a:lin ang="5400000" scaled="1"/>
            </a:gradFill>
            <a:ln w="317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 name="Rectangle 24"/>
            <p:cNvSpPr>
              <a:spLocks noChangeArrowheads="1"/>
            </p:cNvSpPr>
            <p:nvPr/>
          </p:nvSpPr>
          <p:spPr bwMode="auto">
            <a:xfrm>
              <a:off x="8052" y="4995"/>
              <a:ext cx="2633" cy="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defRPr/>
              </a:pPr>
              <a:r>
                <a:rPr kumimoji="0" lang="zh-CN" altLang="en-US" b="0"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rPr>
                <a:t>进一步掌握数据通路中各个控制信号的作用和用法</a:t>
              </a:r>
              <a:endParaRPr kumimoji="0" b="0"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endParaRPr>
            </a:p>
          </p:txBody>
        </p:sp>
      </p:grpSp>
      <p:grpSp>
        <p:nvGrpSpPr>
          <p:cNvPr id="13" name="组合 12"/>
          <p:cNvGrpSpPr/>
          <p:nvPr/>
        </p:nvGrpSpPr>
        <p:grpSpPr>
          <a:xfrm>
            <a:off x="2327275" y="1888490"/>
            <a:ext cx="1573516" cy="457835"/>
            <a:chOff x="3545" y="2749"/>
            <a:chExt cx="2950" cy="721"/>
          </a:xfrm>
        </p:grpSpPr>
        <p:grpSp>
          <p:nvGrpSpPr>
            <p:cNvPr id="2" name="Group 3"/>
            <p:cNvGrpSpPr/>
            <p:nvPr/>
          </p:nvGrpSpPr>
          <p:grpSpPr bwMode="auto">
            <a:xfrm>
              <a:off x="3545" y="2749"/>
              <a:ext cx="2950" cy="721"/>
              <a:chOff x="0" y="0"/>
              <a:chExt cx="1497" cy="998"/>
            </a:xfrm>
          </p:grpSpPr>
          <p:sp>
            <p:nvSpPr>
              <p:cNvPr id="40" name="Rectangle 4"/>
              <p:cNvSpPr>
                <a:spLocks noChangeArrowheads="1"/>
              </p:cNvSpPr>
              <p:nvPr/>
            </p:nvSpPr>
            <p:spPr bwMode="auto">
              <a:xfrm>
                <a:off x="0" y="0"/>
                <a:ext cx="1497" cy="809"/>
              </a:xfrm>
              <a:prstGeom prst="rect">
                <a:avLst/>
              </a:prstGeom>
              <a:gradFill rotWithShape="1">
                <a:gsLst>
                  <a:gs pos="0">
                    <a:srgbClr val="D0009A"/>
                  </a:gs>
                  <a:gs pos="100000">
                    <a:srgbClr val="E2009C"/>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AutoShape 5"/>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E2009C">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 name="文本框 8"/>
            <p:cNvSpPr txBox="1"/>
            <p:nvPr/>
          </p:nvSpPr>
          <p:spPr>
            <a:xfrm>
              <a:off x="4246" y="2749"/>
              <a:ext cx="1830" cy="630"/>
            </a:xfrm>
            <a:prstGeom prst="rect">
              <a:avLst/>
            </a:prstGeom>
            <a:noFill/>
          </p:spPr>
          <p:txBody>
            <a:bodyPr wrap="square" rtlCol="0">
              <a:spAutoFit/>
            </a:bodyPr>
            <a:lstStyle/>
            <a:p>
              <a:r>
                <a:rPr lang="zh-CN" altLang="en-US" sz="2000" dirty="0">
                  <a:solidFill>
                    <a:schemeClr val="bg1"/>
                  </a:solidFill>
                  <a:latin typeface="Times New Roman" panose="02020603050405020304" pitchFamily="18" charset="0"/>
                  <a:ea typeface="微软雅黑" panose="020B0503020204020204" charset="-122"/>
                </a:rPr>
                <a:t>目的一</a:t>
              </a:r>
            </a:p>
          </p:txBody>
        </p:sp>
      </p:grpSp>
      <p:grpSp>
        <p:nvGrpSpPr>
          <p:cNvPr id="14" name="组合 13"/>
          <p:cNvGrpSpPr/>
          <p:nvPr/>
        </p:nvGrpSpPr>
        <p:grpSpPr>
          <a:xfrm>
            <a:off x="4869883" y="1864995"/>
            <a:ext cx="1723850" cy="481330"/>
            <a:chOff x="7965" y="2712"/>
            <a:chExt cx="2950" cy="758"/>
          </a:xfrm>
        </p:grpSpPr>
        <p:grpSp>
          <p:nvGrpSpPr>
            <p:cNvPr id="3" name="Group 8"/>
            <p:cNvGrpSpPr/>
            <p:nvPr/>
          </p:nvGrpSpPr>
          <p:grpSpPr bwMode="auto">
            <a:xfrm>
              <a:off x="7965" y="2749"/>
              <a:ext cx="2950" cy="721"/>
              <a:chOff x="0" y="0"/>
              <a:chExt cx="1497" cy="998"/>
            </a:xfrm>
          </p:grpSpPr>
          <p:sp>
            <p:nvSpPr>
              <p:cNvPr id="45" name="Rectangle 9"/>
              <p:cNvSpPr>
                <a:spLocks noChangeArrowheads="1"/>
              </p:cNvSpPr>
              <p:nvPr/>
            </p:nvSpPr>
            <p:spPr bwMode="auto">
              <a:xfrm>
                <a:off x="0" y="0"/>
                <a:ext cx="1447" cy="809"/>
              </a:xfrm>
              <a:prstGeom prst="rect">
                <a:avLst/>
              </a:prstGeom>
              <a:gradFill rotWithShape="1">
                <a:gsLst>
                  <a:gs pos="0">
                    <a:srgbClr val="D0009A"/>
                  </a:gs>
                  <a:gs pos="100000">
                    <a:srgbClr val="E2009C"/>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AutoShape 10"/>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E2009C">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1" name="文本框 10"/>
            <p:cNvSpPr txBox="1"/>
            <p:nvPr/>
          </p:nvSpPr>
          <p:spPr>
            <a:xfrm>
              <a:off x="8685" y="2712"/>
              <a:ext cx="1723" cy="630"/>
            </a:xfrm>
            <a:prstGeom prst="rect">
              <a:avLst/>
            </a:prstGeom>
            <a:noFill/>
          </p:spPr>
          <p:txBody>
            <a:bodyPr wrap="square" rtlCol="0">
              <a:spAutoFit/>
            </a:bodyPr>
            <a:lstStyle/>
            <a:p>
              <a:r>
                <a:rPr lang="zh-CN" altLang="en-US" sz="2000" dirty="0">
                  <a:solidFill>
                    <a:schemeClr val="bg1"/>
                  </a:solidFill>
                  <a:latin typeface="Times New Roman" panose="02020603050405020304" pitchFamily="18" charset="0"/>
                  <a:ea typeface="微软雅黑" panose="020B0503020204020204" charset="-122"/>
                </a:rPr>
                <a:t>目的二</a:t>
              </a:r>
            </a:p>
          </p:txBody>
        </p:sp>
      </p:grpSp>
      <p:grpSp>
        <p:nvGrpSpPr>
          <p:cNvPr id="16" name="组合 15"/>
          <p:cNvGrpSpPr/>
          <p:nvPr/>
        </p:nvGrpSpPr>
        <p:grpSpPr>
          <a:xfrm>
            <a:off x="7705522" y="1888490"/>
            <a:ext cx="1682885" cy="457835"/>
            <a:chOff x="12315" y="2749"/>
            <a:chExt cx="2950" cy="721"/>
          </a:xfrm>
        </p:grpSpPr>
        <p:grpSp>
          <p:nvGrpSpPr>
            <p:cNvPr id="4" name="Group 12"/>
            <p:cNvGrpSpPr/>
            <p:nvPr/>
          </p:nvGrpSpPr>
          <p:grpSpPr bwMode="auto">
            <a:xfrm>
              <a:off x="12315" y="2749"/>
              <a:ext cx="2950" cy="721"/>
              <a:chOff x="0" y="0"/>
              <a:chExt cx="1497" cy="998"/>
            </a:xfrm>
          </p:grpSpPr>
          <p:sp>
            <p:nvSpPr>
              <p:cNvPr id="49" name="Rectangle 13"/>
              <p:cNvSpPr>
                <a:spLocks noChangeArrowheads="1"/>
              </p:cNvSpPr>
              <p:nvPr/>
            </p:nvSpPr>
            <p:spPr bwMode="auto">
              <a:xfrm>
                <a:off x="0" y="0"/>
                <a:ext cx="1497" cy="809"/>
              </a:xfrm>
              <a:prstGeom prst="rect">
                <a:avLst/>
              </a:prstGeom>
              <a:gradFill rotWithShape="1">
                <a:gsLst>
                  <a:gs pos="0">
                    <a:srgbClr val="D0009A"/>
                  </a:gs>
                  <a:gs pos="100000">
                    <a:srgbClr val="E2009C"/>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AutoShape 14"/>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E2009C">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2" name="文本框 11"/>
            <p:cNvSpPr txBox="1"/>
            <p:nvPr/>
          </p:nvSpPr>
          <p:spPr>
            <a:xfrm>
              <a:off x="13024" y="2749"/>
              <a:ext cx="1798" cy="630"/>
            </a:xfrm>
            <a:prstGeom prst="rect">
              <a:avLst/>
            </a:prstGeom>
            <a:noFill/>
          </p:spPr>
          <p:txBody>
            <a:bodyPr wrap="square" rtlCol="0">
              <a:spAutoFit/>
            </a:bodyPr>
            <a:lstStyle/>
            <a:p>
              <a:r>
                <a:rPr lang="zh-CN" altLang="en-US" sz="2000" dirty="0" smtClean="0">
                  <a:solidFill>
                    <a:schemeClr val="bg1"/>
                  </a:solidFill>
                  <a:latin typeface="Times New Roman" panose="02020603050405020304" pitchFamily="18" charset="0"/>
                  <a:ea typeface="微软雅黑" panose="020B0503020204020204" charset="-122"/>
                </a:rPr>
                <a:t>目的三</a:t>
              </a:r>
              <a:endParaRPr lang="zh-CN" altLang="en-US" sz="2000" dirty="0">
                <a:solidFill>
                  <a:schemeClr val="bg1"/>
                </a:solidFill>
                <a:latin typeface="Times New Roman" panose="02020603050405020304" pitchFamily="18" charset="0"/>
                <a:ea typeface="微软雅黑" panose="020B0503020204020204" charset="-122"/>
              </a:endParaRPr>
            </a:p>
          </p:txBody>
        </p:sp>
      </p:grpSp>
      <p:pic>
        <p:nvPicPr>
          <p:cNvPr id="20" name="图片 19" descr="t01f8a54011b2fe256f"/>
          <p:cNvPicPr>
            <a:picLocks noChangeAspect="1"/>
          </p:cNvPicPr>
          <p:nvPr/>
        </p:nvPicPr>
        <p:blipFill>
          <a:blip r:embed="rId5">
            <a:clrChange>
              <a:clrFrom>
                <a:srgbClr val="FFFFFF">
                  <a:alpha val="100000"/>
                </a:srgbClr>
              </a:clrFrom>
              <a:clrTo>
                <a:srgbClr val="FFFFFF">
                  <a:alpha val="100000"/>
                  <a:alpha val="0"/>
                </a:srgbClr>
              </a:clrTo>
            </a:clrChange>
          </a:blip>
          <a:srcRect l="48372"/>
          <a:stretch>
            <a:fillRect/>
          </a:stretch>
        </p:blipFill>
        <p:spPr>
          <a:xfrm>
            <a:off x="10029190" y="3126740"/>
            <a:ext cx="2124710" cy="2566035"/>
          </a:xfrm>
          <a:prstGeom prst="rect">
            <a:avLst/>
          </a:prstGeom>
        </p:spPr>
      </p:pic>
      <p:pic>
        <p:nvPicPr>
          <p:cNvPr id="21" name="图片 20" descr="t01f8a54011b2fe256f"/>
          <p:cNvPicPr>
            <a:picLocks noChangeAspect="1"/>
          </p:cNvPicPr>
          <p:nvPr/>
        </p:nvPicPr>
        <p:blipFill>
          <a:blip r:embed="rId5">
            <a:clrChange>
              <a:clrFrom>
                <a:srgbClr val="FFFFFF">
                  <a:alpha val="100000"/>
                </a:srgbClr>
              </a:clrFrom>
              <a:clrTo>
                <a:srgbClr val="FFFFFF">
                  <a:alpha val="100000"/>
                  <a:alpha val="0"/>
                </a:srgbClr>
              </a:clrTo>
            </a:clrChange>
          </a:blip>
          <a:srcRect r="50687"/>
          <a:stretch>
            <a:fillRect/>
          </a:stretch>
        </p:blipFill>
        <p:spPr>
          <a:xfrm>
            <a:off x="75565" y="3126740"/>
            <a:ext cx="2029460" cy="256603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heckerboard(across)">
                                      <p:cBhvr>
                                        <p:cTn id="14" dur="500"/>
                                        <p:tgtEl>
                                          <p:spTgt spid="18"/>
                                        </p:tgtEl>
                                      </p:cBhvr>
                                    </p:animEffect>
                                  </p:childTnLst>
                                </p:cTn>
                              </p:par>
                              <p:par>
                                <p:cTn id="15" presetID="5"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50" fill="hold">
                                          <p:stCondLst>
                                            <p:cond delay="0"/>
                                          </p:stCondLst>
                                        </p:cTn>
                                        <p:tgtEl>
                                          <p:spTgt spid="21"/>
                                        </p:tgtEl>
                                        <p:attrNameLst>
                                          <p:attrName>r</p:attrName>
                                        </p:attrNameLst>
                                      </p:cBhvr>
                                    </p:animRot>
                                    <p:animRot by="-240000">
                                      <p:cBhvr>
                                        <p:cTn id="28" dur="100" fill="hold">
                                          <p:stCondLst>
                                            <p:cond delay="100"/>
                                          </p:stCondLst>
                                        </p:cTn>
                                        <p:tgtEl>
                                          <p:spTgt spid="21"/>
                                        </p:tgtEl>
                                        <p:attrNameLst>
                                          <p:attrName>r</p:attrName>
                                        </p:attrNameLst>
                                      </p:cBhvr>
                                    </p:animRot>
                                    <p:animRot by="240000">
                                      <p:cBhvr>
                                        <p:cTn id="29" dur="100" fill="hold">
                                          <p:stCondLst>
                                            <p:cond delay="200"/>
                                          </p:stCondLst>
                                        </p:cTn>
                                        <p:tgtEl>
                                          <p:spTgt spid="21"/>
                                        </p:tgtEl>
                                        <p:attrNameLst>
                                          <p:attrName>r</p:attrName>
                                        </p:attrNameLst>
                                      </p:cBhvr>
                                    </p:animRot>
                                    <p:animRot by="-240000">
                                      <p:cBhvr>
                                        <p:cTn id="30" dur="100" fill="hold">
                                          <p:stCondLst>
                                            <p:cond delay="300"/>
                                          </p:stCondLst>
                                        </p:cTn>
                                        <p:tgtEl>
                                          <p:spTgt spid="21"/>
                                        </p:tgtEl>
                                        <p:attrNameLst>
                                          <p:attrName>r</p:attrName>
                                        </p:attrNameLst>
                                      </p:cBhvr>
                                    </p:animRot>
                                    <p:animRot by="120000">
                                      <p:cBhvr>
                                        <p:cTn id="31" dur="100" fill="hold">
                                          <p:stCondLst>
                                            <p:cond delay="400"/>
                                          </p:stCondLst>
                                        </p:cTn>
                                        <p:tgtEl>
                                          <p:spTgt spid="21"/>
                                        </p:tgtEl>
                                        <p:attrNameLst>
                                          <p:attrName>r</p:attrName>
                                        </p:attrNameLst>
                                      </p:cBhvr>
                                    </p:animRot>
                                  </p:childTnLst>
                                </p:cTn>
                              </p:par>
                              <p:par>
                                <p:cTn id="32" presetID="32" presetClass="emph" presetSubtype="0" fill="hold" nodeType="withEffect">
                                  <p:stCondLst>
                                    <p:cond delay="0"/>
                                  </p:stCondLst>
                                  <p:childTnLst>
                                    <p:animRot by="120000">
                                      <p:cBhvr>
                                        <p:cTn id="33" dur="50" fill="hold">
                                          <p:stCondLst>
                                            <p:cond delay="0"/>
                                          </p:stCondLst>
                                        </p:cTn>
                                        <p:tgtEl>
                                          <p:spTgt spid="20"/>
                                        </p:tgtEl>
                                        <p:attrNameLst>
                                          <p:attrName>r</p:attrName>
                                        </p:attrNameLst>
                                      </p:cBhvr>
                                    </p:animRot>
                                    <p:animRot by="-240000">
                                      <p:cBhvr>
                                        <p:cTn id="34" dur="100" fill="hold">
                                          <p:stCondLst>
                                            <p:cond delay="100"/>
                                          </p:stCondLst>
                                        </p:cTn>
                                        <p:tgtEl>
                                          <p:spTgt spid="20"/>
                                        </p:tgtEl>
                                        <p:attrNameLst>
                                          <p:attrName>r</p:attrName>
                                        </p:attrNameLst>
                                      </p:cBhvr>
                                    </p:animRot>
                                    <p:animRot by="240000">
                                      <p:cBhvr>
                                        <p:cTn id="35" dur="100" fill="hold">
                                          <p:stCondLst>
                                            <p:cond delay="200"/>
                                          </p:stCondLst>
                                        </p:cTn>
                                        <p:tgtEl>
                                          <p:spTgt spid="20"/>
                                        </p:tgtEl>
                                        <p:attrNameLst>
                                          <p:attrName>r</p:attrName>
                                        </p:attrNameLst>
                                      </p:cBhvr>
                                    </p:animRot>
                                    <p:animRot by="-240000">
                                      <p:cBhvr>
                                        <p:cTn id="36" dur="100" fill="hold">
                                          <p:stCondLst>
                                            <p:cond delay="300"/>
                                          </p:stCondLst>
                                        </p:cTn>
                                        <p:tgtEl>
                                          <p:spTgt spid="20"/>
                                        </p:tgtEl>
                                        <p:attrNameLst>
                                          <p:attrName>r</p:attrName>
                                        </p:attrNameLst>
                                      </p:cBhvr>
                                    </p:animRot>
                                    <p:animRot by="120000">
                                      <p:cBhvr>
                                        <p:cTn id="37" dur="100" fill="hold">
                                          <p:stCondLst>
                                            <p:cond delay="4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270" y="716096"/>
            <a:ext cx="11832115" cy="1754326"/>
          </a:xfrm>
          <a:prstGeom prst="rect">
            <a:avLst/>
          </a:prstGeom>
        </p:spPr>
        <p:txBody>
          <a:bodyPr wrap="square">
            <a:spAutoFit/>
          </a:bodyPr>
          <a:lstStyle/>
          <a:p>
            <a:r>
              <a:rPr lang="zh-CN" altLang="en-US" dirty="0" smtClean="0"/>
              <a:t>（</a:t>
            </a:r>
            <a:r>
              <a:rPr lang="en-US" altLang="zh-CN" dirty="0" smtClean="0"/>
              <a:t>8</a:t>
            </a:r>
            <a:r>
              <a:rPr lang="zh-CN" altLang="en-US" dirty="0" smtClean="0"/>
              <a:t>）存寄存器</a:t>
            </a:r>
            <a:r>
              <a:rPr lang="en-US" altLang="zh-CN" dirty="0" smtClean="0"/>
              <a:t>R2</a:t>
            </a:r>
            <a:r>
              <a:rPr lang="zh-CN" altLang="en-US" dirty="0" smtClean="0"/>
              <a:t>值到相应存储单元</a:t>
            </a:r>
            <a:r>
              <a:rPr lang="en-US" altLang="zh-CN" dirty="0" smtClean="0"/>
              <a:t>(22H)</a:t>
            </a:r>
            <a:endParaRPr lang="zh-CN" altLang="en-US" dirty="0" smtClean="0"/>
          </a:p>
          <a:p>
            <a:r>
              <a:rPr lang="zh-CN" altLang="en-US" dirty="0" smtClean="0"/>
              <a:t>电平开关： </a:t>
            </a:r>
            <a:r>
              <a:rPr lang="en-US" altLang="zh-CN" dirty="0" smtClean="0"/>
              <a:t>K11</a:t>
            </a:r>
            <a:r>
              <a:rPr lang="zh-CN" altLang="en-US" dirty="0" smtClean="0"/>
              <a:t>置高电平，</a:t>
            </a:r>
            <a:r>
              <a:rPr lang="en-US" altLang="zh-CN" dirty="0" smtClean="0"/>
              <a:t>K10</a:t>
            </a:r>
            <a:r>
              <a:rPr lang="zh-CN" altLang="en-US" dirty="0" smtClean="0"/>
              <a:t>置低电平【</a:t>
            </a:r>
            <a:r>
              <a:rPr lang="en-US" altLang="zh-CN" dirty="0" smtClean="0"/>
              <a:t>B</a:t>
            </a:r>
            <a:r>
              <a:rPr lang="zh-CN" altLang="en-US" dirty="0" smtClean="0"/>
              <a:t>端口选择寄存器</a:t>
            </a:r>
            <a:r>
              <a:rPr lang="en-US" altLang="zh-CN" dirty="0" smtClean="0"/>
              <a:t>R2</a:t>
            </a:r>
            <a:r>
              <a:rPr lang="zh-CN" altLang="en-US" dirty="0" smtClean="0"/>
              <a:t>】</a:t>
            </a:r>
            <a:r>
              <a:rPr lang="en-US" altLang="zh-CN" dirty="0" smtClean="0"/>
              <a:t>K8</a:t>
            </a:r>
            <a:r>
              <a:rPr lang="zh-CN" altLang="en-US" dirty="0" smtClean="0"/>
              <a:t>、</a:t>
            </a:r>
            <a:r>
              <a:rPr lang="en-US" altLang="zh-CN" dirty="0" smtClean="0"/>
              <a:t>K7</a:t>
            </a:r>
            <a:r>
              <a:rPr lang="zh-CN" altLang="en-US" dirty="0" smtClean="0"/>
              <a:t>置高电平，</a:t>
            </a:r>
            <a:r>
              <a:rPr lang="en-US" altLang="zh-CN" dirty="0" smtClean="0"/>
              <a:t>K6</a:t>
            </a:r>
            <a:r>
              <a:rPr lang="zh-CN" altLang="en-US" dirty="0" smtClean="0"/>
              <a:t>置低电平【逻辑运算</a:t>
            </a:r>
            <a:r>
              <a:rPr lang="en-US" altLang="zh-CN" dirty="0" smtClean="0"/>
              <a:t>B</a:t>
            </a:r>
            <a:r>
              <a:rPr lang="zh-CN" altLang="en-US" dirty="0" smtClean="0"/>
              <a:t>送往</a:t>
            </a:r>
            <a:r>
              <a:rPr lang="en-US" altLang="zh-CN" dirty="0" smtClean="0"/>
              <a:t>F</a:t>
            </a:r>
            <a:r>
              <a:rPr lang="zh-CN" altLang="en-US" dirty="0" smtClean="0"/>
              <a:t>】</a:t>
            </a:r>
          </a:p>
          <a:p>
            <a:r>
              <a:rPr lang="en-US" altLang="zh-CN" dirty="0" smtClean="0"/>
              <a:t>K5</a:t>
            </a:r>
            <a:r>
              <a:rPr lang="zh-CN" altLang="en-US" dirty="0" smtClean="0"/>
              <a:t>置高电平【将运算结果送数据总线 DBUS】</a:t>
            </a:r>
            <a:r>
              <a:rPr lang="en-US" altLang="zh-CN" dirty="0" smtClean="0"/>
              <a:t>K4</a:t>
            </a:r>
            <a:r>
              <a:rPr lang="zh-CN" altLang="en-US" dirty="0" smtClean="0"/>
              <a:t>置高电平【数据总线 DBUS 上的 D7~D0 写入双端口RAM】</a:t>
            </a:r>
          </a:p>
          <a:p>
            <a:r>
              <a:rPr lang="en-US" altLang="zh-CN" dirty="0" smtClean="0"/>
              <a:t>K2</a:t>
            </a:r>
            <a:r>
              <a:rPr lang="zh-CN" altLang="en-US" dirty="0" smtClean="0"/>
              <a:t>置高电平【AR 加 1】    </a:t>
            </a:r>
            <a:r>
              <a:rPr lang="en-US" altLang="zh-CN" dirty="0" smtClean="0"/>
              <a:t>B</a:t>
            </a:r>
            <a:r>
              <a:rPr lang="zh-CN" altLang="en-US" dirty="0" smtClean="0"/>
              <a:t>端口显示</a:t>
            </a:r>
            <a:r>
              <a:rPr lang="en-US" altLang="zh-CN" dirty="0" smtClean="0"/>
              <a:t>1000 1001B</a:t>
            </a:r>
            <a:r>
              <a:rPr lang="zh-CN" altLang="en-US" dirty="0" smtClean="0"/>
              <a:t>【</a:t>
            </a:r>
            <a:r>
              <a:rPr lang="en-US" altLang="zh-CN" dirty="0" smtClean="0"/>
              <a:t>89H</a:t>
            </a:r>
            <a:r>
              <a:rPr lang="zh-CN" altLang="en-US" dirty="0" smtClean="0"/>
              <a:t>】</a:t>
            </a:r>
            <a:r>
              <a:rPr lang="zh-CN" altLang="en-US" dirty="0" smtClean="0">
                <a:sym typeface="宋体" pitchFamily="2" charset="-122"/>
              </a:rPr>
              <a:t>数据总线</a:t>
            </a:r>
            <a:r>
              <a:rPr lang="en-US" altLang="zh-CN" dirty="0" smtClean="0">
                <a:sym typeface="宋体" pitchFamily="2" charset="-122"/>
              </a:rPr>
              <a:t>D7</a:t>
            </a:r>
            <a:r>
              <a:rPr lang="zh-CN" altLang="en-US" dirty="0" smtClean="0"/>
              <a:t>~</a:t>
            </a:r>
            <a:r>
              <a:rPr lang="en-US" altLang="zh-CN" dirty="0" smtClean="0">
                <a:sym typeface="宋体" pitchFamily="2" charset="-122"/>
              </a:rPr>
              <a:t>D0</a:t>
            </a:r>
            <a:r>
              <a:rPr lang="zh-CN" altLang="en-US" dirty="0" smtClean="0">
                <a:sym typeface="宋体" pitchFamily="2" charset="-122"/>
              </a:rPr>
              <a:t>显示</a:t>
            </a:r>
            <a:r>
              <a:rPr lang="en-US" altLang="zh-CN" dirty="0" smtClean="0">
                <a:sym typeface="宋体" pitchFamily="2" charset="-122"/>
              </a:rPr>
              <a:t>1000 1001B</a:t>
            </a:r>
            <a:r>
              <a:rPr lang="zh-CN" altLang="en-US" dirty="0" smtClean="0">
                <a:sym typeface="宋体" pitchFamily="2" charset="-122"/>
              </a:rPr>
              <a:t>【</a:t>
            </a:r>
            <a:r>
              <a:rPr lang="en-US" altLang="zh-CN" dirty="0" smtClean="0">
                <a:sym typeface="宋体" pitchFamily="2" charset="-122"/>
              </a:rPr>
              <a:t>89H</a:t>
            </a:r>
            <a:r>
              <a:rPr lang="zh-CN" altLang="en-US" dirty="0" smtClean="0">
                <a:sym typeface="宋体" pitchFamily="2" charset="-122"/>
              </a:rPr>
              <a:t>】</a:t>
            </a:r>
          </a:p>
          <a:p>
            <a:r>
              <a:rPr lang="zh-CN" altLang="en-US" dirty="0" smtClean="0">
                <a:sym typeface="宋体" pitchFamily="2" charset="-122"/>
              </a:rPr>
              <a:t>地址总线</a:t>
            </a:r>
            <a:r>
              <a:rPr lang="en-US" altLang="zh-CN" dirty="0" smtClean="0"/>
              <a:t>AR</a:t>
            </a:r>
            <a:r>
              <a:rPr lang="zh-CN" altLang="en-US" dirty="0" smtClean="0"/>
              <a:t>显示</a:t>
            </a:r>
            <a:r>
              <a:rPr lang="en-US" altLang="zh-CN" dirty="0" smtClean="0"/>
              <a:t>0010 0010B</a:t>
            </a:r>
            <a:r>
              <a:rPr lang="zh-CN" altLang="en-US" dirty="0" smtClean="0"/>
              <a:t>【</a:t>
            </a:r>
            <a:r>
              <a:rPr lang="en-US" altLang="zh-CN" dirty="0" smtClean="0"/>
              <a:t>22H</a:t>
            </a:r>
            <a:r>
              <a:rPr lang="zh-CN" altLang="en-US" dirty="0" smtClean="0"/>
              <a:t>】</a:t>
            </a:r>
          </a:p>
          <a:p>
            <a:r>
              <a:rPr lang="zh-CN" altLang="en-US" dirty="0" smtClean="0"/>
              <a:t>按</a:t>
            </a:r>
            <a:r>
              <a:rPr lang="en-US" altLang="zh-CN" dirty="0" smtClean="0"/>
              <a:t>QD</a:t>
            </a:r>
            <a:r>
              <a:rPr lang="zh-CN" altLang="en-US" dirty="0" smtClean="0"/>
              <a:t>键：【将</a:t>
            </a:r>
            <a:r>
              <a:rPr lang="en-US" altLang="zh-CN" dirty="0" smtClean="0"/>
              <a:t>89H</a:t>
            </a:r>
            <a:r>
              <a:rPr lang="zh-CN" altLang="en-US" dirty="0" smtClean="0"/>
              <a:t>写入</a:t>
            </a:r>
            <a:r>
              <a:rPr lang="en-US" altLang="zh-CN" dirty="0" smtClean="0"/>
              <a:t>22H</a:t>
            </a:r>
            <a:r>
              <a:rPr lang="zh-CN" altLang="en-US" dirty="0" smtClean="0"/>
              <a:t>】地址总线</a:t>
            </a:r>
            <a:r>
              <a:rPr lang="en-US" altLang="zh-CN" dirty="0" smtClean="0"/>
              <a:t>AR</a:t>
            </a:r>
            <a:r>
              <a:rPr lang="zh-CN" altLang="en-US" dirty="0" smtClean="0"/>
              <a:t>显示</a:t>
            </a:r>
            <a:r>
              <a:rPr lang="en-US" altLang="zh-CN" dirty="0" smtClean="0"/>
              <a:t>0010 0011B</a:t>
            </a:r>
            <a:r>
              <a:rPr lang="zh-CN" altLang="en-US" dirty="0" smtClean="0"/>
              <a:t>【</a:t>
            </a:r>
            <a:r>
              <a:rPr lang="en-US" altLang="zh-CN" dirty="0" smtClean="0"/>
              <a:t>23H</a:t>
            </a:r>
            <a:r>
              <a:rPr lang="zh-CN" altLang="en-US" dirty="0" smtClean="0"/>
              <a:t>】</a:t>
            </a:r>
            <a:endParaRPr lang="zh-CN" altLang="en-US" dirty="0"/>
          </a:p>
        </p:txBody>
      </p:sp>
      <p:graphicFrame>
        <p:nvGraphicFramePr>
          <p:cNvPr id="4" name="表格 3"/>
          <p:cNvGraphicFramePr>
            <a:graphicFrameLocks noGrp="1"/>
          </p:cNvGraphicFramePr>
          <p:nvPr/>
        </p:nvGraphicFramePr>
        <p:xfrm>
          <a:off x="1101687" y="2599977"/>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71" y="332656"/>
            <a:ext cx="11777031" cy="2031325"/>
          </a:xfrm>
          <a:prstGeom prst="rect">
            <a:avLst/>
          </a:prstGeom>
        </p:spPr>
        <p:txBody>
          <a:bodyPr wrap="square">
            <a:spAutoFit/>
          </a:bodyPr>
          <a:lstStyle/>
          <a:p>
            <a:r>
              <a:rPr lang="zh-CN" altLang="en-US" dirty="0" smtClean="0">
                <a:sym typeface="宋体" pitchFamily="2" charset="-122"/>
              </a:rPr>
              <a:t>（</a:t>
            </a:r>
            <a:r>
              <a:rPr lang="en-US" altLang="zh-CN" dirty="0" smtClean="0">
                <a:sym typeface="宋体" pitchFamily="2" charset="-122"/>
              </a:rPr>
              <a:t>9</a:t>
            </a:r>
            <a:r>
              <a:rPr lang="zh-CN" altLang="en-US" dirty="0" smtClean="0">
                <a:sym typeface="宋体" pitchFamily="2" charset="-122"/>
              </a:rPr>
              <a:t>）</a:t>
            </a:r>
            <a:r>
              <a:rPr lang="zh-CN" altLang="en-US" dirty="0" smtClean="0"/>
              <a:t>存寄存器</a:t>
            </a:r>
            <a:r>
              <a:rPr lang="en-US" altLang="zh-CN" dirty="0" smtClean="0"/>
              <a:t>R3</a:t>
            </a:r>
            <a:r>
              <a:rPr lang="zh-CN" altLang="en-US" dirty="0" smtClean="0"/>
              <a:t>值到</a:t>
            </a:r>
            <a:r>
              <a:rPr lang="en-US" altLang="zh-CN" dirty="0" smtClean="0"/>
              <a:t>23H</a:t>
            </a:r>
            <a:endParaRPr lang="zh-CN" altLang="en-US" dirty="0" smtClean="0"/>
          </a:p>
          <a:p>
            <a:r>
              <a:rPr lang="zh-CN" altLang="en-US" dirty="0" smtClean="0">
                <a:sym typeface="宋体" pitchFamily="2" charset="-122"/>
              </a:rPr>
              <a:t>电平开关：</a:t>
            </a:r>
            <a:r>
              <a:rPr lang="en-US" altLang="zh-CN" dirty="0" smtClean="0">
                <a:sym typeface="宋体" pitchFamily="2" charset="-122"/>
              </a:rPr>
              <a:t>K11</a:t>
            </a:r>
            <a:r>
              <a:rPr lang="zh-CN" altLang="en-US" dirty="0" smtClean="0">
                <a:sym typeface="宋体" pitchFamily="2" charset="-122"/>
              </a:rPr>
              <a:t>置高电平，</a:t>
            </a:r>
            <a:r>
              <a:rPr lang="en-US" altLang="zh-CN" dirty="0" smtClean="0">
                <a:sym typeface="宋体" pitchFamily="2" charset="-122"/>
              </a:rPr>
              <a:t>K10</a:t>
            </a:r>
            <a:r>
              <a:rPr lang="zh-CN" altLang="en-US" dirty="0" smtClean="0">
                <a:sym typeface="宋体" pitchFamily="2" charset="-122"/>
              </a:rPr>
              <a:t>置高电平【</a:t>
            </a:r>
            <a:r>
              <a:rPr lang="en-US" altLang="zh-CN" dirty="0" smtClean="0">
                <a:sym typeface="宋体" pitchFamily="2" charset="-122"/>
              </a:rPr>
              <a:t>B</a:t>
            </a:r>
            <a:r>
              <a:rPr lang="zh-CN" altLang="en-US" dirty="0" smtClean="0">
                <a:sym typeface="宋体" pitchFamily="2" charset="-122"/>
              </a:rPr>
              <a:t>端口选择寄存器</a:t>
            </a:r>
            <a:r>
              <a:rPr lang="en-US" altLang="zh-CN" dirty="0" smtClean="0">
                <a:sym typeface="宋体" pitchFamily="2" charset="-122"/>
              </a:rPr>
              <a:t>R3</a:t>
            </a:r>
            <a:r>
              <a:rPr lang="zh-CN" altLang="en-US" dirty="0" smtClean="0">
                <a:sym typeface="宋体" pitchFamily="2" charset="-122"/>
              </a:rPr>
              <a:t>】</a:t>
            </a:r>
            <a:r>
              <a:rPr lang="en-US" altLang="zh-CN" dirty="0" smtClean="0">
                <a:sym typeface="宋体" pitchFamily="2" charset="-122"/>
              </a:rPr>
              <a:t> K8</a:t>
            </a:r>
            <a:r>
              <a:rPr lang="zh-CN" altLang="en-US" dirty="0" smtClean="0">
                <a:sym typeface="宋体" pitchFamily="2" charset="-122"/>
              </a:rPr>
              <a:t>、</a:t>
            </a:r>
            <a:r>
              <a:rPr lang="en-US" altLang="zh-CN" dirty="0" smtClean="0">
                <a:sym typeface="宋体" pitchFamily="2" charset="-122"/>
              </a:rPr>
              <a:t>K7</a:t>
            </a:r>
            <a:r>
              <a:rPr lang="zh-CN" altLang="en-US" dirty="0" smtClean="0">
                <a:sym typeface="宋体" pitchFamily="2" charset="-122"/>
              </a:rPr>
              <a:t>置高电平，</a:t>
            </a:r>
            <a:r>
              <a:rPr lang="en-US" altLang="zh-CN" dirty="0" smtClean="0">
                <a:sym typeface="宋体" pitchFamily="2" charset="-122"/>
              </a:rPr>
              <a:t>K6</a:t>
            </a:r>
            <a:r>
              <a:rPr lang="zh-CN" altLang="en-US" dirty="0" smtClean="0">
                <a:sym typeface="宋体" pitchFamily="2" charset="-122"/>
              </a:rPr>
              <a:t>置低电平【逻辑运算</a:t>
            </a:r>
            <a:r>
              <a:rPr lang="en-US" altLang="zh-CN" dirty="0" smtClean="0">
                <a:sym typeface="宋体" pitchFamily="2" charset="-122"/>
              </a:rPr>
              <a:t>B</a:t>
            </a:r>
            <a:r>
              <a:rPr lang="zh-CN" altLang="en-US" dirty="0" smtClean="0">
                <a:sym typeface="宋体" pitchFamily="2" charset="-122"/>
              </a:rPr>
              <a:t>送往</a:t>
            </a:r>
            <a:r>
              <a:rPr lang="en-US" altLang="zh-CN" dirty="0" smtClean="0">
                <a:sym typeface="宋体" pitchFamily="2" charset="-122"/>
              </a:rPr>
              <a:t>F</a:t>
            </a:r>
            <a:r>
              <a:rPr lang="zh-CN" altLang="en-US" dirty="0" smtClean="0">
                <a:sym typeface="宋体" pitchFamily="2" charset="-122"/>
              </a:rPr>
              <a:t>】</a:t>
            </a:r>
            <a:endParaRPr lang="zh-CN" altLang="en-US" dirty="0" smtClean="0"/>
          </a:p>
          <a:p>
            <a:r>
              <a:rPr lang="en-US" altLang="zh-CN" dirty="0" smtClean="0">
                <a:sym typeface="宋体" pitchFamily="2" charset="-122"/>
              </a:rPr>
              <a:t>K5</a:t>
            </a:r>
            <a:r>
              <a:rPr lang="zh-CN" altLang="en-US" dirty="0" smtClean="0">
                <a:sym typeface="宋体" pitchFamily="2" charset="-122"/>
              </a:rPr>
              <a:t>置高电平【将运算结果送数据总线 DBUS】</a:t>
            </a:r>
            <a:r>
              <a:rPr lang="en-US" altLang="zh-CN" noProof="1" smtClean="0">
                <a:sym typeface="+mn-ea"/>
              </a:rPr>
              <a:t>K4</a:t>
            </a:r>
            <a:r>
              <a:rPr lang="zh-CN" altLang="en-US" noProof="1" smtClean="0">
                <a:sym typeface="+mn-ea"/>
              </a:rPr>
              <a:t>置高电平【数据总线 DBUS 上的 D7~D0 写入双端口RAM】</a:t>
            </a:r>
            <a:endParaRPr lang="zh-CN" altLang="en-US" noProof="1" smtClean="0"/>
          </a:p>
          <a:p>
            <a:r>
              <a:rPr lang="en-US" altLang="zh-CN" noProof="1" smtClean="0">
                <a:sym typeface="+mn-ea"/>
              </a:rPr>
              <a:t>K2</a:t>
            </a:r>
            <a:r>
              <a:rPr lang="zh-CN" altLang="en-US" noProof="1" smtClean="0">
                <a:sym typeface="+mn-ea"/>
              </a:rPr>
              <a:t>置高电平【AR 加 1】      </a:t>
            </a:r>
            <a:r>
              <a:rPr lang="en-US" altLang="zh-CN" noProof="1" smtClean="0">
                <a:sym typeface="+mn-ea"/>
              </a:rPr>
              <a:t>B</a:t>
            </a:r>
            <a:r>
              <a:rPr lang="zh-CN" altLang="en-US" noProof="1" smtClean="0">
                <a:sym typeface="+mn-ea"/>
              </a:rPr>
              <a:t>端口显示</a:t>
            </a:r>
            <a:r>
              <a:rPr lang="en-US" altLang="zh-CN" noProof="1" smtClean="0">
                <a:sym typeface="+mn-ea"/>
              </a:rPr>
              <a:t>0011 0010B</a:t>
            </a:r>
            <a:r>
              <a:rPr lang="zh-CN" altLang="en-US" noProof="1" smtClean="0">
                <a:sym typeface="+mn-ea"/>
              </a:rPr>
              <a:t>【</a:t>
            </a:r>
            <a:r>
              <a:rPr lang="en-US" altLang="zh-CN" noProof="1" smtClean="0">
                <a:sym typeface="+mn-ea"/>
              </a:rPr>
              <a:t>32H</a:t>
            </a:r>
            <a:r>
              <a:rPr lang="zh-CN" altLang="en-US" noProof="1" smtClean="0">
                <a:sym typeface="+mn-ea"/>
              </a:rPr>
              <a:t>】数据总线</a:t>
            </a:r>
            <a:r>
              <a:rPr lang="en-US" altLang="zh-CN" noProof="1" smtClean="0">
                <a:sym typeface="+mn-ea"/>
              </a:rPr>
              <a:t>D7</a:t>
            </a:r>
            <a:r>
              <a:rPr lang="zh-CN" altLang="en-US" noProof="1" smtClean="0">
                <a:sym typeface="+mn-ea"/>
              </a:rPr>
              <a:t>~</a:t>
            </a:r>
            <a:r>
              <a:rPr lang="en-US" altLang="zh-CN" noProof="1" smtClean="0">
                <a:sym typeface="+mn-ea"/>
              </a:rPr>
              <a:t>D0</a:t>
            </a:r>
            <a:r>
              <a:rPr lang="zh-CN" altLang="en-US" noProof="1" smtClean="0">
                <a:sym typeface="+mn-ea"/>
              </a:rPr>
              <a:t>显示</a:t>
            </a:r>
            <a:r>
              <a:rPr lang="en-US" altLang="zh-CN" noProof="1" smtClean="0">
                <a:sym typeface="+mn-ea"/>
              </a:rPr>
              <a:t>0011 0010B</a:t>
            </a:r>
            <a:r>
              <a:rPr lang="zh-CN" altLang="en-US" noProof="1" smtClean="0">
                <a:sym typeface="+mn-ea"/>
              </a:rPr>
              <a:t>【</a:t>
            </a:r>
            <a:r>
              <a:rPr lang="en-US" altLang="zh-CN" noProof="1" smtClean="0">
                <a:sym typeface="+mn-ea"/>
              </a:rPr>
              <a:t>32H</a:t>
            </a:r>
            <a:r>
              <a:rPr lang="zh-CN" altLang="en-US" noProof="1" smtClean="0">
                <a:sym typeface="+mn-ea"/>
              </a:rPr>
              <a:t>】</a:t>
            </a:r>
          </a:p>
          <a:p>
            <a:r>
              <a:rPr lang="zh-CN" altLang="en-US" noProof="1" smtClean="0">
                <a:sym typeface="+mn-ea"/>
              </a:rPr>
              <a:t>地址总线</a:t>
            </a:r>
            <a:r>
              <a:rPr lang="en-US" altLang="zh-CN" noProof="1" smtClean="0">
                <a:sym typeface="+mn-ea"/>
              </a:rPr>
              <a:t>AR</a:t>
            </a:r>
            <a:r>
              <a:rPr lang="zh-CN" altLang="en-US" noProof="1" smtClean="0">
                <a:sym typeface="+mn-ea"/>
              </a:rPr>
              <a:t>显示</a:t>
            </a:r>
            <a:r>
              <a:rPr lang="en-US" altLang="zh-CN" noProof="1" smtClean="0">
                <a:sym typeface="+mn-ea"/>
              </a:rPr>
              <a:t>0010 0011B</a:t>
            </a:r>
            <a:r>
              <a:rPr lang="zh-CN" altLang="en-US" noProof="1" smtClean="0">
                <a:sym typeface="+mn-ea"/>
              </a:rPr>
              <a:t>【</a:t>
            </a:r>
            <a:r>
              <a:rPr lang="en-US" altLang="zh-CN" noProof="1" smtClean="0">
                <a:sym typeface="+mn-ea"/>
              </a:rPr>
              <a:t>23H</a:t>
            </a:r>
            <a:r>
              <a:rPr lang="zh-CN" altLang="en-US" noProof="1" smtClean="0">
                <a:sym typeface="+mn-ea"/>
              </a:rPr>
              <a:t>】</a:t>
            </a:r>
          </a:p>
          <a:p>
            <a:r>
              <a:rPr lang="zh-CN" altLang="en-US" noProof="1" smtClean="0">
                <a:sym typeface="+mn-ea"/>
              </a:rPr>
              <a:t>按</a:t>
            </a:r>
            <a:r>
              <a:rPr lang="en-US" altLang="zh-CN" noProof="1" smtClean="0">
                <a:sym typeface="+mn-ea"/>
              </a:rPr>
              <a:t>QD</a:t>
            </a:r>
            <a:r>
              <a:rPr lang="zh-CN" altLang="en-US" noProof="1" smtClean="0">
                <a:sym typeface="+mn-ea"/>
              </a:rPr>
              <a:t>键：【将</a:t>
            </a:r>
            <a:r>
              <a:rPr lang="en-US" altLang="zh-CN" noProof="1" smtClean="0">
                <a:sym typeface="+mn-ea"/>
              </a:rPr>
              <a:t>32H</a:t>
            </a:r>
            <a:r>
              <a:rPr lang="zh-CN" altLang="en-US" noProof="1" smtClean="0">
                <a:sym typeface="+mn-ea"/>
              </a:rPr>
              <a:t>写入</a:t>
            </a:r>
            <a:r>
              <a:rPr lang="en-US" altLang="zh-CN" noProof="1" smtClean="0">
                <a:sym typeface="+mn-ea"/>
              </a:rPr>
              <a:t>23H</a:t>
            </a:r>
            <a:r>
              <a:rPr lang="zh-CN" altLang="en-US" noProof="1" smtClean="0">
                <a:sym typeface="+mn-ea"/>
              </a:rPr>
              <a:t>】地址总线</a:t>
            </a:r>
            <a:r>
              <a:rPr lang="en-US" altLang="zh-CN" noProof="1" smtClean="0">
                <a:sym typeface="+mn-ea"/>
              </a:rPr>
              <a:t>AR</a:t>
            </a:r>
            <a:r>
              <a:rPr lang="zh-CN" altLang="en-US" noProof="1" smtClean="0">
                <a:sym typeface="+mn-ea"/>
              </a:rPr>
              <a:t>显示</a:t>
            </a:r>
            <a:r>
              <a:rPr lang="en-US" altLang="zh-CN" noProof="1" smtClean="0">
                <a:sym typeface="+mn-ea"/>
              </a:rPr>
              <a:t>0010 0100B</a:t>
            </a:r>
            <a:r>
              <a:rPr lang="zh-CN" altLang="en-US" noProof="1" smtClean="0">
                <a:sym typeface="+mn-ea"/>
              </a:rPr>
              <a:t>【</a:t>
            </a:r>
            <a:r>
              <a:rPr lang="en-US" altLang="zh-CN" noProof="1" smtClean="0">
                <a:sym typeface="+mn-ea"/>
              </a:rPr>
              <a:t>24H</a:t>
            </a:r>
            <a:r>
              <a:rPr lang="zh-CN" altLang="en-US" noProof="1" smtClean="0">
                <a:sym typeface="+mn-ea"/>
              </a:rPr>
              <a:t>】</a:t>
            </a:r>
          </a:p>
          <a:p>
            <a:r>
              <a:rPr lang="zh-CN" altLang="en-US" noProof="1" smtClean="0">
                <a:solidFill>
                  <a:srgbClr val="00B050"/>
                </a:solidFill>
                <a:sym typeface="+mn-ea"/>
              </a:rPr>
              <a:t>【以上四步为把寄存器的值写入存储器】</a:t>
            </a:r>
            <a:endParaRPr lang="zh-CN" altLang="en-US" dirty="0">
              <a:solidFill>
                <a:srgbClr val="00B050"/>
              </a:solidFill>
            </a:endParaRPr>
          </a:p>
        </p:txBody>
      </p:sp>
      <p:graphicFrame>
        <p:nvGraphicFramePr>
          <p:cNvPr id="3" name="表格 2"/>
          <p:cNvGraphicFramePr>
            <a:graphicFrameLocks noGrp="1"/>
          </p:cNvGraphicFramePr>
          <p:nvPr/>
        </p:nvGraphicFramePr>
        <p:xfrm>
          <a:off x="1101687" y="2456756"/>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253" y="0"/>
            <a:ext cx="12026747" cy="1754326"/>
          </a:xfrm>
          <a:prstGeom prst="rect">
            <a:avLst/>
          </a:prstGeom>
        </p:spPr>
        <p:txBody>
          <a:bodyPr wrap="square">
            <a:spAutoFit/>
          </a:bodyPr>
          <a:lstStyle/>
          <a:p>
            <a:r>
              <a:rPr lang="en-US" altLang="zh-CN" noProof="1" smtClean="0"/>
              <a:t>10</a:t>
            </a:r>
            <a:r>
              <a:rPr lang="zh-CN" altLang="en-US" noProof="1" smtClean="0"/>
              <a:t>）读出存储器单元内容</a:t>
            </a:r>
            <a:r>
              <a:rPr lang="en-US" altLang="zh-CN" noProof="1" smtClean="0"/>
              <a:t>,</a:t>
            </a:r>
            <a:r>
              <a:rPr lang="zh-CN" altLang="en-US" noProof="1" smtClean="0"/>
              <a:t>并写入寄存器中</a:t>
            </a:r>
          </a:p>
          <a:p>
            <a:r>
              <a:rPr lang="zh-CN" altLang="en-US" noProof="1" smtClean="0">
                <a:sym typeface="+mn-ea"/>
              </a:rPr>
              <a:t>电平开关： </a:t>
            </a:r>
            <a:r>
              <a:rPr lang="en-US" altLang="zh-CN" noProof="1" smtClean="0">
                <a:sym typeface="+mn-ea"/>
              </a:rPr>
              <a:t>K15</a:t>
            </a:r>
            <a:r>
              <a:rPr lang="zh-CN" altLang="en-US" noProof="1" smtClean="0">
                <a:sym typeface="+mn-ea"/>
              </a:rPr>
              <a:t>置高电平【结果送数据总线 DBUS】 </a:t>
            </a:r>
            <a:r>
              <a:rPr lang="en-US" altLang="zh-CN" noProof="1" smtClean="0">
                <a:sym typeface="+mn-ea"/>
              </a:rPr>
              <a:t>K3</a:t>
            </a:r>
            <a:r>
              <a:rPr lang="zh-CN" altLang="en-US" noProof="1" smtClean="0">
                <a:sym typeface="+mn-ea"/>
              </a:rPr>
              <a:t>置高电平【数据总线 DBUS 上的 D7~D0 写入地址寄存器 AR】</a:t>
            </a:r>
            <a:endParaRPr lang="zh-CN" altLang="en-US" noProof="1" smtClean="0"/>
          </a:p>
          <a:p>
            <a:r>
              <a:rPr lang="en-US" altLang="zh-CN" noProof="1" smtClean="0">
                <a:sym typeface="+mn-ea"/>
              </a:rPr>
              <a:t>K1</a:t>
            </a:r>
            <a:r>
              <a:rPr lang="zh-CN" altLang="en-US" noProof="1" smtClean="0">
                <a:sym typeface="+mn-ea"/>
              </a:rPr>
              <a:t>置高电平【数据总线 DBUS 上的 D7~D0 写入程序计数器 PC】数据开关    </a:t>
            </a:r>
            <a:r>
              <a:rPr lang="en-US" altLang="zh-CN" noProof="1" smtClean="0">
                <a:sym typeface="+mn-ea"/>
              </a:rPr>
              <a:t>SD7</a:t>
            </a:r>
            <a:r>
              <a:rPr lang="zh-CN" altLang="en-US" noProof="1" smtClean="0">
                <a:sym typeface="+mn-ea"/>
              </a:rPr>
              <a:t>~</a:t>
            </a:r>
            <a:r>
              <a:rPr lang="en-US" altLang="zh-CN" noProof="1" smtClean="0">
                <a:sym typeface="+mn-ea"/>
              </a:rPr>
              <a:t>SD0</a:t>
            </a:r>
            <a:r>
              <a:rPr lang="zh-CN" altLang="en-US" noProof="1" smtClean="0">
                <a:sym typeface="+mn-ea"/>
              </a:rPr>
              <a:t>置</a:t>
            </a:r>
            <a:r>
              <a:rPr lang="en-US" altLang="zh-CN" noProof="1" smtClean="0">
                <a:sym typeface="+mn-ea"/>
              </a:rPr>
              <a:t>0010 0000B</a:t>
            </a:r>
            <a:r>
              <a:rPr lang="zh-CN" altLang="en-US" noProof="1" smtClean="0">
                <a:sym typeface="+mn-ea"/>
              </a:rPr>
              <a:t>【</a:t>
            </a:r>
            <a:r>
              <a:rPr lang="en-US" altLang="zh-CN" noProof="1" smtClean="0">
                <a:sym typeface="+mn-ea"/>
              </a:rPr>
              <a:t>20H</a:t>
            </a:r>
            <a:r>
              <a:rPr lang="zh-CN" altLang="en-US" noProof="1" smtClean="0">
                <a:sym typeface="+mn-ea"/>
              </a:rPr>
              <a:t>】</a:t>
            </a:r>
            <a:endParaRPr lang="en-US" altLang="zh-CN" noProof="1" smtClean="0"/>
          </a:p>
          <a:p>
            <a:r>
              <a:rPr lang="zh-CN" altLang="en-US" noProof="1" smtClean="0">
                <a:sym typeface="+mn-ea"/>
              </a:rPr>
              <a:t>按</a:t>
            </a:r>
            <a:r>
              <a:rPr lang="en-US" altLang="zh-CN" noProof="1" smtClean="0">
                <a:sym typeface="+mn-ea"/>
              </a:rPr>
              <a:t>QD</a:t>
            </a:r>
            <a:r>
              <a:rPr lang="zh-CN" altLang="en-US" noProof="1" smtClean="0">
                <a:sym typeface="+mn-ea"/>
              </a:rPr>
              <a:t>键：</a:t>
            </a:r>
            <a:r>
              <a:rPr lang="zh-CN" altLang="en-US" noProof="1" smtClean="0">
                <a:solidFill>
                  <a:srgbClr val="00B050"/>
                </a:solidFill>
                <a:sym typeface="+mn-ea"/>
              </a:rPr>
              <a:t>选中存储地址</a:t>
            </a:r>
            <a:endParaRPr lang="en-US" altLang="zh-CN" noProof="1" smtClean="0">
              <a:sym typeface="+mn-ea"/>
            </a:endParaRPr>
          </a:p>
          <a:p>
            <a:r>
              <a:rPr lang="zh-CN" altLang="en-US" noProof="1" smtClean="0">
                <a:sym typeface="+mn-ea"/>
              </a:rPr>
              <a:t>地址寄存器端口指示灯</a:t>
            </a:r>
            <a:r>
              <a:rPr lang="en-US" altLang="zh-CN" noProof="1" smtClean="0">
                <a:sym typeface="+mn-ea"/>
              </a:rPr>
              <a:t>AR7</a:t>
            </a:r>
            <a:r>
              <a:rPr lang="zh-CN" altLang="en-US" noProof="1" smtClean="0">
                <a:sym typeface="+mn-ea"/>
              </a:rPr>
              <a:t>~</a:t>
            </a:r>
            <a:r>
              <a:rPr lang="en-US" altLang="zh-CN" noProof="1" smtClean="0">
                <a:sym typeface="+mn-ea"/>
              </a:rPr>
              <a:t>AR0</a:t>
            </a:r>
            <a:r>
              <a:rPr lang="zh-CN" altLang="en-US" noProof="1" smtClean="0">
                <a:sym typeface="+mn-ea"/>
              </a:rPr>
              <a:t>显示</a:t>
            </a:r>
            <a:r>
              <a:rPr lang="en-US" altLang="zh-CN" noProof="1" smtClean="0">
                <a:sym typeface="+mn-ea"/>
              </a:rPr>
              <a:t>0010 0000B</a:t>
            </a:r>
            <a:endParaRPr lang="en-US" altLang="zh-CN" noProof="1" smtClean="0"/>
          </a:p>
          <a:p>
            <a:r>
              <a:rPr lang="zh-CN" altLang="en-US" noProof="1" smtClean="0">
                <a:sym typeface="+mn-ea"/>
              </a:rPr>
              <a:t>程序计数器端口指示灯</a:t>
            </a:r>
            <a:r>
              <a:rPr lang="en-US" altLang="zh-CN" noProof="1" smtClean="0">
                <a:sym typeface="+mn-ea"/>
              </a:rPr>
              <a:t>PC7</a:t>
            </a:r>
            <a:r>
              <a:rPr lang="zh-CN" altLang="en-US" noProof="1" smtClean="0">
                <a:sym typeface="+mn-ea"/>
              </a:rPr>
              <a:t>~</a:t>
            </a:r>
            <a:r>
              <a:rPr lang="en-US" altLang="zh-CN" noProof="1" smtClean="0">
                <a:sym typeface="+mn-ea"/>
              </a:rPr>
              <a:t>PC0</a:t>
            </a:r>
            <a:r>
              <a:rPr lang="zh-CN" altLang="en-US" noProof="1" smtClean="0">
                <a:sym typeface="+mn-ea"/>
              </a:rPr>
              <a:t>显示</a:t>
            </a:r>
            <a:r>
              <a:rPr lang="en-US" altLang="zh-CN" noProof="1" smtClean="0">
                <a:sym typeface="+mn-ea"/>
              </a:rPr>
              <a:t>0010 0000B</a:t>
            </a:r>
            <a:endParaRPr lang="en-US" altLang="zh-CN" noProof="1" smtClean="0"/>
          </a:p>
        </p:txBody>
      </p:sp>
      <p:graphicFrame>
        <p:nvGraphicFramePr>
          <p:cNvPr id="3" name="表格 2"/>
          <p:cNvGraphicFramePr>
            <a:graphicFrameLocks noGrp="1"/>
          </p:cNvGraphicFramePr>
          <p:nvPr/>
        </p:nvGraphicFramePr>
        <p:xfrm>
          <a:off x="1101687" y="2027093"/>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r>
                        <a:rPr lang="en-US" altLang="zh-CN" dirty="0" smtClean="0"/>
                        <a:t>20H</a:t>
                      </a:r>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371" y="332657"/>
            <a:ext cx="11329259" cy="5909310"/>
          </a:xfrm>
          <a:prstGeom prst="rect">
            <a:avLst/>
          </a:prstGeom>
        </p:spPr>
        <p:txBody>
          <a:bodyPr wrap="square">
            <a:spAutoFit/>
          </a:bodyPr>
          <a:lstStyle/>
          <a:p>
            <a:r>
              <a:rPr lang="zh-CN" altLang="en-US" noProof="1" smtClean="0">
                <a:solidFill>
                  <a:srgbClr val="FF0000"/>
                </a:solidFill>
              </a:rPr>
              <a:t>（</a:t>
            </a:r>
            <a:r>
              <a:rPr lang="en-US" altLang="zh-CN" noProof="1" smtClean="0">
                <a:solidFill>
                  <a:srgbClr val="FF0000"/>
                </a:solidFill>
              </a:rPr>
              <a:t>11</a:t>
            </a:r>
            <a:r>
              <a:rPr lang="zh-CN" altLang="en-US" noProof="1" smtClean="0">
                <a:solidFill>
                  <a:srgbClr val="FF0000"/>
                </a:solidFill>
              </a:rPr>
              <a:t>）、查看存储器</a:t>
            </a:r>
            <a:endParaRPr lang="zh-CN" altLang="en-US" noProof="1" smtClean="0"/>
          </a:p>
          <a:p>
            <a:r>
              <a:rPr lang="zh-CN" altLang="en-US" noProof="1" smtClean="0">
                <a:solidFill>
                  <a:srgbClr val="FF0000"/>
                </a:solidFill>
                <a:sym typeface="+mn-ea"/>
              </a:rPr>
              <a:t>电平开关： </a:t>
            </a:r>
            <a:r>
              <a:rPr lang="en-US" altLang="zh-CN" noProof="1" smtClean="0">
                <a:solidFill>
                  <a:srgbClr val="FF0000"/>
                </a:solidFill>
                <a:sym typeface="+mn-ea"/>
              </a:rPr>
              <a:t>K9</a:t>
            </a:r>
            <a:r>
              <a:rPr lang="zh-CN" altLang="en-US" noProof="1" smtClean="0">
                <a:solidFill>
                  <a:srgbClr val="FF0000"/>
                </a:solidFill>
                <a:sym typeface="+mn-ea"/>
              </a:rPr>
              <a:t>置高电平【存储器左端口数据送到数据总线 DBUS】</a:t>
            </a:r>
          </a:p>
          <a:p>
            <a:r>
              <a:rPr lang="zh-CN" altLang="en-US" noProof="1" smtClean="0">
                <a:solidFill>
                  <a:srgbClr val="FF0000"/>
                </a:solidFill>
                <a:sym typeface="+mn-ea"/>
              </a:rPr>
              <a:t>               </a:t>
            </a:r>
            <a:r>
              <a:rPr lang="en-US" altLang="zh-CN" noProof="1" smtClean="0">
                <a:solidFill>
                  <a:srgbClr val="FF0000"/>
                </a:solidFill>
                <a:sym typeface="+mn-ea"/>
              </a:rPr>
              <a:t>K2</a:t>
            </a:r>
            <a:r>
              <a:rPr lang="zh-CN" altLang="en-US" noProof="1" smtClean="0">
                <a:solidFill>
                  <a:srgbClr val="FF0000"/>
                </a:solidFill>
                <a:sym typeface="+mn-ea"/>
              </a:rPr>
              <a:t>置高电平【</a:t>
            </a:r>
            <a:r>
              <a:rPr lang="en-US" altLang="zh-CN" noProof="1" smtClean="0">
                <a:solidFill>
                  <a:srgbClr val="FF0000"/>
                </a:solidFill>
                <a:sym typeface="+mn-ea"/>
              </a:rPr>
              <a:t>AR</a:t>
            </a:r>
            <a:r>
              <a:rPr lang="zh-CN" altLang="en-US" noProof="1" smtClean="0">
                <a:solidFill>
                  <a:srgbClr val="FF0000"/>
                </a:solidFill>
                <a:sym typeface="+mn-ea"/>
              </a:rPr>
              <a:t>加</a:t>
            </a:r>
            <a:r>
              <a:rPr lang="en-US" altLang="zh-CN" noProof="1" smtClean="0">
                <a:solidFill>
                  <a:srgbClr val="FF0000"/>
                </a:solidFill>
                <a:sym typeface="+mn-ea"/>
              </a:rPr>
              <a:t>1</a:t>
            </a:r>
            <a:r>
              <a:rPr lang="zh-CN" altLang="en-US" noProof="1" smtClean="0">
                <a:solidFill>
                  <a:srgbClr val="FF0000"/>
                </a:solidFill>
                <a:sym typeface="+mn-ea"/>
              </a:rPr>
              <a:t>】</a:t>
            </a:r>
            <a:endParaRPr lang="zh-CN" altLang="en-US" noProof="1" smtClean="0">
              <a:solidFill>
                <a:srgbClr val="FF0000"/>
              </a:solidFill>
            </a:endParaRPr>
          </a:p>
          <a:p>
            <a:r>
              <a:rPr lang="zh-CN" altLang="en-US" noProof="1" smtClean="0">
                <a:solidFill>
                  <a:srgbClr val="FF0000"/>
                </a:solidFill>
                <a:sym typeface="+mn-ea"/>
              </a:rPr>
              <a:t>               </a:t>
            </a:r>
            <a:r>
              <a:rPr lang="en-US" altLang="zh-CN" noProof="1" smtClean="0">
                <a:solidFill>
                  <a:srgbClr val="FF0000"/>
                </a:solidFill>
                <a:sym typeface="+mn-ea"/>
              </a:rPr>
              <a:t>K1</a:t>
            </a:r>
            <a:r>
              <a:rPr lang="zh-CN" altLang="en-US" noProof="1" smtClean="0">
                <a:solidFill>
                  <a:srgbClr val="FF0000"/>
                </a:solidFill>
                <a:sym typeface="+mn-ea"/>
              </a:rPr>
              <a:t>置高电平【数据总线 DBUS 上的 D7~D0 写入程序计数器 PC】</a:t>
            </a:r>
          </a:p>
          <a:p>
            <a:r>
              <a:rPr lang="zh-CN" altLang="en-US" noProof="1" smtClean="0">
                <a:solidFill>
                  <a:srgbClr val="FF0000"/>
                </a:solidFill>
              </a:rPr>
              <a:t>               </a:t>
            </a:r>
            <a:r>
              <a:rPr lang="en-US" altLang="zh-CN" noProof="1" smtClean="0">
                <a:solidFill>
                  <a:srgbClr val="FF0000"/>
                </a:solidFill>
              </a:rPr>
              <a:t>K0</a:t>
            </a:r>
            <a:r>
              <a:rPr lang="zh-CN" altLang="en-US" noProof="1" smtClean="0">
                <a:solidFill>
                  <a:srgbClr val="FF0000"/>
                </a:solidFill>
              </a:rPr>
              <a:t>置高电平【</a:t>
            </a:r>
            <a:r>
              <a:rPr lang="en-US" altLang="zh-CN" noProof="1" smtClean="0">
                <a:solidFill>
                  <a:srgbClr val="FF0000"/>
                </a:solidFill>
              </a:rPr>
              <a:t>PC</a:t>
            </a:r>
            <a:r>
              <a:rPr lang="zh-CN" altLang="en-US" noProof="1" smtClean="0">
                <a:solidFill>
                  <a:srgbClr val="FF0000"/>
                </a:solidFill>
              </a:rPr>
              <a:t>加</a:t>
            </a:r>
            <a:r>
              <a:rPr lang="en-US" altLang="zh-CN" noProof="1" smtClean="0">
                <a:solidFill>
                  <a:srgbClr val="FF0000"/>
                </a:solidFill>
              </a:rPr>
              <a:t>1</a:t>
            </a:r>
            <a:r>
              <a:rPr lang="zh-CN" altLang="en-US" noProof="1" smtClean="0">
                <a:solidFill>
                  <a:srgbClr val="FF0000"/>
                </a:solidFill>
              </a:rPr>
              <a:t>】</a:t>
            </a:r>
          </a:p>
          <a:p>
            <a:r>
              <a:rPr lang="zh-CN" altLang="en-US" noProof="1" smtClean="0">
                <a:solidFill>
                  <a:srgbClr val="FF0000"/>
                </a:solidFill>
                <a:sym typeface="+mn-ea"/>
              </a:rPr>
              <a:t>地址寄存器端口指示灯</a:t>
            </a:r>
            <a:r>
              <a:rPr lang="en-US" altLang="zh-CN" noProof="1" smtClean="0">
                <a:solidFill>
                  <a:srgbClr val="FF0000"/>
                </a:solidFill>
                <a:sym typeface="+mn-ea"/>
              </a:rPr>
              <a:t>AR7</a:t>
            </a:r>
            <a:r>
              <a:rPr lang="zh-CN" altLang="en-US" noProof="1" smtClean="0">
                <a:solidFill>
                  <a:srgbClr val="FF0000"/>
                </a:solidFill>
                <a:sym typeface="+mn-ea"/>
              </a:rPr>
              <a:t>~</a:t>
            </a:r>
            <a:r>
              <a:rPr lang="en-US" altLang="zh-CN" noProof="1" smtClean="0">
                <a:solidFill>
                  <a:srgbClr val="FF0000"/>
                </a:solidFill>
                <a:sym typeface="+mn-ea"/>
              </a:rPr>
              <a:t>AR0</a:t>
            </a:r>
            <a:r>
              <a:rPr lang="zh-CN" altLang="en-US" noProof="1" smtClean="0">
                <a:solidFill>
                  <a:srgbClr val="FF0000"/>
                </a:solidFill>
                <a:sym typeface="+mn-ea"/>
              </a:rPr>
              <a:t>显示：</a:t>
            </a:r>
            <a:r>
              <a:rPr lang="en-US" altLang="zh-CN" noProof="1" smtClean="0">
                <a:solidFill>
                  <a:srgbClr val="FF0000"/>
                </a:solidFill>
                <a:sym typeface="+mn-ea"/>
              </a:rPr>
              <a:t>0010 0000B</a:t>
            </a:r>
            <a:r>
              <a:rPr lang="zh-CN" altLang="en-US" noProof="1" smtClean="0">
                <a:solidFill>
                  <a:srgbClr val="FF0000"/>
                </a:solidFill>
                <a:sym typeface="+mn-ea"/>
              </a:rPr>
              <a:t>【</a:t>
            </a:r>
            <a:r>
              <a:rPr lang="en-US" altLang="zh-CN" noProof="1" smtClean="0">
                <a:solidFill>
                  <a:srgbClr val="FF0000"/>
                </a:solidFill>
                <a:sym typeface="+mn-ea"/>
              </a:rPr>
              <a:t>20H</a:t>
            </a:r>
            <a:r>
              <a:rPr lang="zh-CN" altLang="en-US" noProof="1" smtClean="0">
                <a:solidFill>
                  <a:srgbClr val="FF0000"/>
                </a:solidFill>
                <a:sym typeface="+mn-ea"/>
              </a:rPr>
              <a:t>】</a:t>
            </a:r>
            <a:endParaRPr lang="en-US" altLang="zh-CN" noProof="1" smtClean="0">
              <a:solidFill>
                <a:srgbClr val="FF0000"/>
              </a:solidFill>
            </a:endParaRPr>
          </a:p>
          <a:p>
            <a:r>
              <a:rPr lang="zh-CN" altLang="en-US" noProof="1" smtClean="0">
                <a:solidFill>
                  <a:srgbClr val="FF0000"/>
                </a:solidFill>
                <a:sym typeface="+mn-ea"/>
              </a:rPr>
              <a:t>程序计数器端口指示灯</a:t>
            </a:r>
            <a:r>
              <a:rPr lang="en-US" altLang="zh-CN" noProof="1" smtClean="0">
                <a:solidFill>
                  <a:srgbClr val="FF0000"/>
                </a:solidFill>
                <a:sym typeface="+mn-ea"/>
              </a:rPr>
              <a:t>PC7</a:t>
            </a:r>
            <a:r>
              <a:rPr lang="zh-CN" altLang="en-US" noProof="1" smtClean="0">
                <a:solidFill>
                  <a:srgbClr val="FF0000"/>
                </a:solidFill>
                <a:sym typeface="+mn-ea"/>
              </a:rPr>
              <a:t>~</a:t>
            </a:r>
            <a:r>
              <a:rPr lang="en-US" altLang="zh-CN" noProof="1" smtClean="0">
                <a:solidFill>
                  <a:srgbClr val="FF0000"/>
                </a:solidFill>
                <a:sym typeface="+mn-ea"/>
              </a:rPr>
              <a:t>PC0</a:t>
            </a:r>
            <a:r>
              <a:rPr lang="zh-CN" altLang="en-US" noProof="1" smtClean="0">
                <a:solidFill>
                  <a:srgbClr val="FF0000"/>
                </a:solidFill>
                <a:sym typeface="+mn-ea"/>
              </a:rPr>
              <a:t>显示：</a:t>
            </a:r>
            <a:r>
              <a:rPr lang="en-US" altLang="zh-CN" noProof="1" smtClean="0">
                <a:solidFill>
                  <a:srgbClr val="FF0000"/>
                </a:solidFill>
                <a:sym typeface="+mn-ea"/>
              </a:rPr>
              <a:t>0010 0000B</a:t>
            </a:r>
            <a:r>
              <a:rPr lang="zh-CN" altLang="en-US" noProof="1" smtClean="0">
                <a:solidFill>
                  <a:srgbClr val="FF0000"/>
                </a:solidFill>
                <a:sym typeface="+mn-ea"/>
              </a:rPr>
              <a:t>【</a:t>
            </a:r>
            <a:r>
              <a:rPr lang="en-US" altLang="zh-CN" noProof="1" smtClean="0">
                <a:solidFill>
                  <a:srgbClr val="FF0000"/>
                </a:solidFill>
                <a:sym typeface="+mn-ea"/>
              </a:rPr>
              <a:t>20H</a:t>
            </a:r>
            <a:r>
              <a:rPr lang="zh-CN" altLang="en-US" noProof="1" smtClean="0">
                <a:solidFill>
                  <a:srgbClr val="FF0000"/>
                </a:solidFill>
                <a:sym typeface="+mn-ea"/>
              </a:rPr>
              <a:t>】</a:t>
            </a:r>
            <a:endParaRPr lang="en-US" altLang="zh-CN" noProof="1" smtClean="0">
              <a:solidFill>
                <a:srgbClr val="FF0000"/>
              </a:solidFill>
              <a:sym typeface="+mn-ea"/>
            </a:endParaRPr>
          </a:p>
          <a:p>
            <a:r>
              <a:rPr lang="zh-CN" altLang="en-US" noProof="1" smtClean="0">
                <a:solidFill>
                  <a:srgbClr val="FF0000"/>
                </a:solidFill>
              </a:rPr>
              <a:t>数据总线指示灯</a:t>
            </a:r>
            <a:r>
              <a:rPr lang="en-US" altLang="zh-CN" noProof="1" smtClean="0">
                <a:solidFill>
                  <a:srgbClr val="FF0000"/>
                </a:solidFill>
              </a:rPr>
              <a:t>D7</a:t>
            </a:r>
            <a:r>
              <a:rPr lang="zh-CN" altLang="en-US" noProof="1" smtClean="0">
                <a:solidFill>
                  <a:srgbClr val="FF0000"/>
                </a:solidFill>
                <a:sym typeface="+mn-ea"/>
              </a:rPr>
              <a:t>~</a:t>
            </a:r>
            <a:r>
              <a:rPr lang="en-US" altLang="zh-CN" noProof="1" smtClean="0">
                <a:solidFill>
                  <a:srgbClr val="FF0000"/>
                </a:solidFill>
              </a:rPr>
              <a:t>D0</a:t>
            </a:r>
            <a:r>
              <a:rPr lang="zh-CN" altLang="en-US" noProof="1" smtClean="0">
                <a:solidFill>
                  <a:srgbClr val="FF0000"/>
                </a:solidFill>
              </a:rPr>
              <a:t>显示：</a:t>
            </a:r>
            <a:r>
              <a:rPr lang="en-US" altLang="zh-CN" noProof="1" smtClean="0">
                <a:solidFill>
                  <a:srgbClr val="FF0000"/>
                </a:solidFill>
              </a:rPr>
              <a:t>0111 0101B</a:t>
            </a:r>
            <a:r>
              <a:rPr lang="zh-CN" altLang="en-US" noProof="1" smtClean="0">
                <a:solidFill>
                  <a:srgbClr val="FF0000"/>
                </a:solidFill>
              </a:rPr>
              <a:t>【</a:t>
            </a:r>
            <a:r>
              <a:rPr lang="en-US" altLang="zh-CN" noProof="1" smtClean="0">
                <a:solidFill>
                  <a:srgbClr val="FF0000"/>
                </a:solidFill>
              </a:rPr>
              <a:t>75H</a:t>
            </a:r>
            <a:r>
              <a:rPr lang="zh-CN" altLang="en-US" noProof="1" smtClean="0">
                <a:solidFill>
                  <a:srgbClr val="FF0000"/>
                </a:solidFill>
              </a:rPr>
              <a:t>】</a:t>
            </a:r>
            <a:endParaRPr lang="en-US" altLang="zh-CN" noProof="1" smtClean="0">
              <a:solidFill>
                <a:schemeClr val="accent5">
                  <a:lumMod val="50000"/>
                </a:schemeClr>
              </a:solidFill>
            </a:endParaRPr>
          </a:p>
          <a:p>
            <a:endParaRPr lang="en-US" altLang="zh-CN" noProof="1" smtClean="0">
              <a:solidFill>
                <a:srgbClr val="FF0000"/>
              </a:solidFill>
            </a:endParaRPr>
          </a:p>
          <a:p>
            <a:r>
              <a:rPr lang="zh-CN" altLang="en-US" noProof="1" smtClean="0">
                <a:solidFill>
                  <a:srgbClr val="FF0000"/>
                </a:solidFill>
              </a:rPr>
              <a:t>按</a:t>
            </a:r>
            <a:r>
              <a:rPr lang="en-US" altLang="zh-CN" noProof="1" smtClean="0">
                <a:solidFill>
                  <a:srgbClr val="FF0000"/>
                </a:solidFill>
              </a:rPr>
              <a:t>QD</a:t>
            </a:r>
            <a:r>
              <a:rPr lang="zh-CN" altLang="en-US" noProof="1" smtClean="0">
                <a:solidFill>
                  <a:srgbClr val="FF0000"/>
                </a:solidFill>
              </a:rPr>
              <a:t>键：</a:t>
            </a:r>
            <a:endParaRPr lang="en-US" altLang="zh-CN" noProof="1" smtClean="0">
              <a:solidFill>
                <a:srgbClr val="FF0000"/>
              </a:solidFill>
            </a:endParaRPr>
          </a:p>
          <a:p>
            <a:r>
              <a:rPr lang="zh-CN" altLang="en-US" noProof="1" smtClean="0">
                <a:solidFill>
                  <a:srgbClr val="FF0000"/>
                </a:solidFill>
                <a:sym typeface="+mn-ea"/>
              </a:rPr>
              <a:t>地址寄存器端口指示灯</a:t>
            </a:r>
            <a:r>
              <a:rPr lang="en-US" altLang="zh-CN" noProof="1" smtClean="0">
                <a:solidFill>
                  <a:srgbClr val="FF0000"/>
                </a:solidFill>
                <a:sym typeface="+mn-ea"/>
              </a:rPr>
              <a:t>AR7</a:t>
            </a:r>
            <a:r>
              <a:rPr lang="zh-CN" altLang="en-US" noProof="1" smtClean="0">
                <a:solidFill>
                  <a:srgbClr val="FF0000"/>
                </a:solidFill>
                <a:sym typeface="+mn-ea"/>
              </a:rPr>
              <a:t>~</a:t>
            </a:r>
            <a:r>
              <a:rPr lang="en-US" altLang="zh-CN" noProof="1" smtClean="0">
                <a:solidFill>
                  <a:srgbClr val="FF0000"/>
                </a:solidFill>
                <a:sym typeface="+mn-ea"/>
              </a:rPr>
              <a:t>AR0</a:t>
            </a:r>
            <a:r>
              <a:rPr lang="zh-CN" altLang="en-US" noProof="1" smtClean="0">
                <a:solidFill>
                  <a:srgbClr val="FF0000"/>
                </a:solidFill>
                <a:sym typeface="+mn-ea"/>
              </a:rPr>
              <a:t>显示：</a:t>
            </a:r>
            <a:r>
              <a:rPr lang="en-US" altLang="zh-CN" noProof="1" smtClean="0">
                <a:solidFill>
                  <a:srgbClr val="FF0000"/>
                </a:solidFill>
                <a:sym typeface="+mn-ea"/>
              </a:rPr>
              <a:t>0010 0001B</a:t>
            </a:r>
            <a:r>
              <a:rPr lang="zh-CN" altLang="en-US" noProof="1" smtClean="0">
                <a:solidFill>
                  <a:srgbClr val="FF0000"/>
                </a:solidFill>
                <a:sym typeface="+mn-ea"/>
              </a:rPr>
              <a:t>【</a:t>
            </a:r>
            <a:r>
              <a:rPr lang="en-US" altLang="zh-CN" noProof="1" smtClean="0">
                <a:solidFill>
                  <a:srgbClr val="FF0000"/>
                </a:solidFill>
                <a:sym typeface="+mn-ea"/>
              </a:rPr>
              <a:t>21H</a:t>
            </a:r>
            <a:r>
              <a:rPr lang="zh-CN" altLang="en-US" noProof="1" smtClean="0">
                <a:solidFill>
                  <a:srgbClr val="FF0000"/>
                </a:solidFill>
                <a:sym typeface="+mn-ea"/>
              </a:rPr>
              <a:t>】</a:t>
            </a:r>
          </a:p>
          <a:p>
            <a:r>
              <a:rPr lang="zh-CN" altLang="en-US" noProof="1" smtClean="0">
                <a:solidFill>
                  <a:srgbClr val="FF0000"/>
                </a:solidFill>
                <a:sym typeface="+mn-ea"/>
              </a:rPr>
              <a:t>数据总线指示灯</a:t>
            </a:r>
            <a:r>
              <a:rPr lang="en-US" altLang="zh-CN" noProof="1" smtClean="0">
                <a:solidFill>
                  <a:srgbClr val="FF0000"/>
                </a:solidFill>
                <a:sym typeface="+mn-ea"/>
              </a:rPr>
              <a:t>D7</a:t>
            </a:r>
            <a:r>
              <a:rPr lang="zh-CN" altLang="en-US" noProof="1" smtClean="0">
                <a:solidFill>
                  <a:srgbClr val="FF0000"/>
                </a:solidFill>
                <a:sym typeface="+mn-ea"/>
              </a:rPr>
              <a:t>~</a:t>
            </a:r>
            <a:r>
              <a:rPr lang="en-US" altLang="zh-CN" noProof="1" smtClean="0">
                <a:solidFill>
                  <a:srgbClr val="FF0000"/>
                </a:solidFill>
                <a:sym typeface="+mn-ea"/>
              </a:rPr>
              <a:t>D0</a:t>
            </a:r>
            <a:r>
              <a:rPr lang="zh-CN" altLang="en-US" noProof="1" smtClean="0">
                <a:solidFill>
                  <a:srgbClr val="FF0000"/>
                </a:solidFill>
                <a:sym typeface="+mn-ea"/>
              </a:rPr>
              <a:t>显示显示：</a:t>
            </a:r>
            <a:r>
              <a:rPr lang="en-US" altLang="zh-CN" noProof="1" smtClean="0">
                <a:solidFill>
                  <a:srgbClr val="FF0000"/>
                </a:solidFill>
                <a:sym typeface="+mn-ea"/>
              </a:rPr>
              <a:t>0010 1000B</a:t>
            </a:r>
            <a:r>
              <a:rPr lang="zh-CN" altLang="en-US" noProof="1" smtClean="0">
                <a:solidFill>
                  <a:srgbClr val="FF0000"/>
                </a:solidFill>
                <a:sym typeface="+mn-ea"/>
              </a:rPr>
              <a:t>【</a:t>
            </a:r>
            <a:r>
              <a:rPr lang="en-US" altLang="zh-CN" noProof="1" smtClean="0">
                <a:solidFill>
                  <a:srgbClr val="FF0000"/>
                </a:solidFill>
                <a:sym typeface="+mn-ea"/>
              </a:rPr>
              <a:t>28H</a:t>
            </a:r>
            <a:r>
              <a:rPr lang="zh-CN" altLang="en-US" noProof="1" smtClean="0">
                <a:solidFill>
                  <a:srgbClr val="FF0000"/>
                </a:solidFill>
                <a:sym typeface="+mn-ea"/>
              </a:rPr>
              <a:t>】</a:t>
            </a:r>
          </a:p>
          <a:p>
            <a:endParaRPr lang="zh-CN" altLang="en-US" noProof="1" smtClean="0">
              <a:solidFill>
                <a:srgbClr val="FF0000"/>
              </a:solidFill>
              <a:sym typeface="+mn-ea"/>
            </a:endParaRPr>
          </a:p>
          <a:p>
            <a:r>
              <a:rPr lang="zh-CN" altLang="en-US" noProof="1" smtClean="0">
                <a:solidFill>
                  <a:srgbClr val="FF0000"/>
                </a:solidFill>
                <a:sym typeface="+mn-ea"/>
              </a:rPr>
              <a:t>按</a:t>
            </a:r>
            <a:r>
              <a:rPr lang="en-US" altLang="zh-CN" noProof="1" smtClean="0">
                <a:solidFill>
                  <a:srgbClr val="FF0000"/>
                </a:solidFill>
                <a:sym typeface="+mn-ea"/>
              </a:rPr>
              <a:t>QD</a:t>
            </a:r>
            <a:r>
              <a:rPr lang="zh-CN" altLang="en-US" noProof="1" smtClean="0">
                <a:solidFill>
                  <a:srgbClr val="FF0000"/>
                </a:solidFill>
                <a:sym typeface="+mn-ea"/>
              </a:rPr>
              <a:t>键：</a:t>
            </a:r>
            <a:endParaRPr lang="en-US" altLang="zh-CN" noProof="1" smtClean="0">
              <a:solidFill>
                <a:srgbClr val="FF0000"/>
              </a:solidFill>
              <a:sym typeface="+mn-ea"/>
            </a:endParaRPr>
          </a:p>
          <a:p>
            <a:r>
              <a:rPr lang="zh-CN" altLang="en-US" noProof="1" smtClean="0">
                <a:solidFill>
                  <a:srgbClr val="FF0000"/>
                </a:solidFill>
                <a:sym typeface="+mn-ea"/>
              </a:rPr>
              <a:t>地址寄存器端口指示灯</a:t>
            </a:r>
            <a:r>
              <a:rPr lang="en-US" altLang="zh-CN" noProof="1" smtClean="0">
                <a:solidFill>
                  <a:srgbClr val="FF0000"/>
                </a:solidFill>
                <a:sym typeface="+mn-ea"/>
              </a:rPr>
              <a:t>AR7</a:t>
            </a:r>
            <a:r>
              <a:rPr lang="zh-CN" altLang="en-US" noProof="1" smtClean="0">
                <a:solidFill>
                  <a:srgbClr val="FF0000"/>
                </a:solidFill>
                <a:sym typeface="+mn-ea"/>
              </a:rPr>
              <a:t>~</a:t>
            </a:r>
            <a:r>
              <a:rPr lang="en-US" altLang="zh-CN" noProof="1" smtClean="0">
                <a:solidFill>
                  <a:srgbClr val="FF0000"/>
                </a:solidFill>
                <a:sym typeface="+mn-ea"/>
              </a:rPr>
              <a:t>AR0</a:t>
            </a:r>
            <a:r>
              <a:rPr lang="zh-CN" altLang="en-US" noProof="1" smtClean="0">
                <a:solidFill>
                  <a:srgbClr val="FF0000"/>
                </a:solidFill>
                <a:sym typeface="+mn-ea"/>
              </a:rPr>
              <a:t>显示：</a:t>
            </a:r>
            <a:r>
              <a:rPr lang="en-US" altLang="zh-CN" noProof="1" smtClean="0">
                <a:solidFill>
                  <a:srgbClr val="FF0000"/>
                </a:solidFill>
                <a:sym typeface="+mn-ea"/>
              </a:rPr>
              <a:t>0010 0010B</a:t>
            </a:r>
            <a:r>
              <a:rPr lang="zh-CN" altLang="en-US" noProof="1" smtClean="0">
                <a:solidFill>
                  <a:srgbClr val="FF0000"/>
                </a:solidFill>
                <a:sym typeface="+mn-ea"/>
              </a:rPr>
              <a:t>【</a:t>
            </a:r>
            <a:r>
              <a:rPr lang="en-US" altLang="zh-CN" noProof="1" smtClean="0">
                <a:solidFill>
                  <a:srgbClr val="FF0000"/>
                </a:solidFill>
                <a:sym typeface="+mn-ea"/>
              </a:rPr>
              <a:t>22H</a:t>
            </a:r>
            <a:r>
              <a:rPr lang="zh-CN" altLang="en-US" noProof="1" smtClean="0">
                <a:solidFill>
                  <a:srgbClr val="FF0000"/>
                </a:solidFill>
                <a:sym typeface="+mn-ea"/>
              </a:rPr>
              <a:t>】</a:t>
            </a:r>
          </a:p>
          <a:p>
            <a:r>
              <a:rPr lang="zh-CN" altLang="en-US" noProof="1" smtClean="0">
                <a:solidFill>
                  <a:srgbClr val="FF0000"/>
                </a:solidFill>
                <a:sym typeface="+mn-ea"/>
              </a:rPr>
              <a:t>数据总线指示灯</a:t>
            </a:r>
            <a:r>
              <a:rPr lang="en-US" altLang="zh-CN" noProof="1" smtClean="0">
                <a:solidFill>
                  <a:srgbClr val="FF0000"/>
                </a:solidFill>
                <a:sym typeface="+mn-ea"/>
              </a:rPr>
              <a:t>D7</a:t>
            </a:r>
            <a:r>
              <a:rPr lang="zh-CN" altLang="en-US" noProof="1" smtClean="0">
                <a:solidFill>
                  <a:srgbClr val="FF0000"/>
                </a:solidFill>
                <a:sym typeface="+mn-ea"/>
              </a:rPr>
              <a:t>~</a:t>
            </a:r>
            <a:r>
              <a:rPr lang="en-US" altLang="zh-CN" noProof="1" smtClean="0">
                <a:solidFill>
                  <a:srgbClr val="FF0000"/>
                </a:solidFill>
                <a:sym typeface="+mn-ea"/>
              </a:rPr>
              <a:t>D0</a:t>
            </a:r>
            <a:r>
              <a:rPr lang="zh-CN" altLang="en-US" noProof="1" smtClean="0">
                <a:solidFill>
                  <a:srgbClr val="FF0000"/>
                </a:solidFill>
                <a:sym typeface="+mn-ea"/>
              </a:rPr>
              <a:t>显示：</a:t>
            </a:r>
            <a:r>
              <a:rPr lang="en-US" altLang="zh-CN" noProof="1" smtClean="0">
                <a:solidFill>
                  <a:srgbClr val="FF0000"/>
                </a:solidFill>
                <a:sym typeface="+mn-ea"/>
              </a:rPr>
              <a:t>1000 1001B</a:t>
            </a:r>
            <a:r>
              <a:rPr lang="zh-CN" altLang="en-US" noProof="1" smtClean="0">
                <a:solidFill>
                  <a:srgbClr val="FF0000"/>
                </a:solidFill>
                <a:sym typeface="+mn-ea"/>
              </a:rPr>
              <a:t>【</a:t>
            </a:r>
            <a:r>
              <a:rPr lang="en-US" altLang="zh-CN" noProof="1" smtClean="0">
                <a:solidFill>
                  <a:srgbClr val="FF0000"/>
                </a:solidFill>
                <a:sym typeface="+mn-ea"/>
              </a:rPr>
              <a:t>89H</a:t>
            </a:r>
            <a:r>
              <a:rPr lang="zh-CN" altLang="en-US" noProof="1" smtClean="0">
                <a:solidFill>
                  <a:srgbClr val="FF0000"/>
                </a:solidFill>
                <a:sym typeface="+mn-ea"/>
              </a:rPr>
              <a:t>】</a:t>
            </a:r>
          </a:p>
          <a:p>
            <a:endParaRPr lang="zh-CN" altLang="en-US" noProof="1" smtClean="0">
              <a:solidFill>
                <a:schemeClr val="accent5">
                  <a:lumMod val="50000"/>
                </a:schemeClr>
              </a:solidFill>
            </a:endParaRPr>
          </a:p>
          <a:p>
            <a:r>
              <a:rPr lang="zh-CN" altLang="en-US" noProof="1" smtClean="0">
                <a:solidFill>
                  <a:srgbClr val="FF0000"/>
                </a:solidFill>
                <a:sym typeface="+mn-ea"/>
              </a:rPr>
              <a:t>按</a:t>
            </a:r>
            <a:r>
              <a:rPr lang="en-US" altLang="zh-CN" noProof="1" smtClean="0">
                <a:solidFill>
                  <a:srgbClr val="FF0000"/>
                </a:solidFill>
                <a:sym typeface="+mn-ea"/>
              </a:rPr>
              <a:t>QD</a:t>
            </a:r>
            <a:r>
              <a:rPr lang="zh-CN" altLang="en-US" noProof="1" smtClean="0">
                <a:solidFill>
                  <a:srgbClr val="FF0000"/>
                </a:solidFill>
                <a:sym typeface="+mn-ea"/>
              </a:rPr>
              <a:t>键：</a:t>
            </a:r>
            <a:endParaRPr lang="en-US" altLang="zh-CN" noProof="1" smtClean="0">
              <a:solidFill>
                <a:srgbClr val="FF0000"/>
              </a:solidFill>
              <a:sym typeface="+mn-ea"/>
            </a:endParaRPr>
          </a:p>
          <a:p>
            <a:r>
              <a:rPr lang="zh-CN" altLang="en-US" noProof="1" smtClean="0">
                <a:solidFill>
                  <a:srgbClr val="FF0000"/>
                </a:solidFill>
                <a:sym typeface="+mn-ea"/>
              </a:rPr>
              <a:t>地址寄存器端口指示灯</a:t>
            </a:r>
            <a:r>
              <a:rPr lang="en-US" altLang="zh-CN" noProof="1" smtClean="0">
                <a:solidFill>
                  <a:srgbClr val="FF0000"/>
                </a:solidFill>
                <a:sym typeface="+mn-ea"/>
              </a:rPr>
              <a:t>AR7</a:t>
            </a:r>
            <a:r>
              <a:rPr lang="zh-CN" altLang="en-US" noProof="1" smtClean="0">
                <a:solidFill>
                  <a:srgbClr val="FF0000"/>
                </a:solidFill>
                <a:sym typeface="+mn-ea"/>
              </a:rPr>
              <a:t>~</a:t>
            </a:r>
            <a:r>
              <a:rPr lang="en-US" altLang="zh-CN" noProof="1" smtClean="0">
                <a:solidFill>
                  <a:srgbClr val="FF0000"/>
                </a:solidFill>
                <a:sym typeface="+mn-ea"/>
              </a:rPr>
              <a:t>AR0</a:t>
            </a:r>
            <a:r>
              <a:rPr lang="zh-CN" altLang="en-US" noProof="1" smtClean="0">
                <a:solidFill>
                  <a:srgbClr val="FF0000"/>
                </a:solidFill>
                <a:sym typeface="+mn-ea"/>
              </a:rPr>
              <a:t>显示：</a:t>
            </a:r>
            <a:r>
              <a:rPr lang="en-US" altLang="zh-CN" noProof="1" smtClean="0">
                <a:solidFill>
                  <a:srgbClr val="FF0000"/>
                </a:solidFill>
                <a:sym typeface="+mn-ea"/>
              </a:rPr>
              <a:t>0010 0011B</a:t>
            </a:r>
            <a:r>
              <a:rPr lang="zh-CN" altLang="en-US" noProof="1" smtClean="0">
                <a:solidFill>
                  <a:srgbClr val="FF0000"/>
                </a:solidFill>
                <a:sym typeface="+mn-ea"/>
              </a:rPr>
              <a:t>【</a:t>
            </a:r>
            <a:r>
              <a:rPr lang="en-US" altLang="zh-CN" noProof="1" smtClean="0">
                <a:solidFill>
                  <a:srgbClr val="FF0000"/>
                </a:solidFill>
                <a:sym typeface="+mn-ea"/>
              </a:rPr>
              <a:t>23H</a:t>
            </a:r>
            <a:r>
              <a:rPr lang="zh-CN" altLang="en-US" noProof="1" smtClean="0">
                <a:solidFill>
                  <a:srgbClr val="FF0000"/>
                </a:solidFill>
                <a:sym typeface="+mn-ea"/>
              </a:rPr>
              <a:t>】</a:t>
            </a:r>
          </a:p>
          <a:p>
            <a:r>
              <a:rPr lang="zh-CN" altLang="en-US" noProof="1" smtClean="0">
                <a:solidFill>
                  <a:srgbClr val="FF0000"/>
                </a:solidFill>
                <a:sym typeface="+mn-ea"/>
              </a:rPr>
              <a:t>数据总线指示灯</a:t>
            </a:r>
            <a:r>
              <a:rPr lang="en-US" altLang="zh-CN" noProof="1" smtClean="0">
                <a:solidFill>
                  <a:srgbClr val="FF0000"/>
                </a:solidFill>
                <a:sym typeface="+mn-ea"/>
              </a:rPr>
              <a:t>D7</a:t>
            </a:r>
            <a:r>
              <a:rPr lang="zh-CN" altLang="en-US" noProof="1" smtClean="0">
                <a:solidFill>
                  <a:srgbClr val="FF0000"/>
                </a:solidFill>
                <a:sym typeface="+mn-ea"/>
              </a:rPr>
              <a:t>~</a:t>
            </a:r>
            <a:r>
              <a:rPr lang="en-US" altLang="zh-CN" noProof="1" smtClean="0">
                <a:solidFill>
                  <a:srgbClr val="FF0000"/>
                </a:solidFill>
                <a:sym typeface="+mn-ea"/>
              </a:rPr>
              <a:t>D0</a:t>
            </a:r>
            <a:r>
              <a:rPr lang="zh-CN" altLang="en-US" noProof="1" smtClean="0">
                <a:solidFill>
                  <a:srgbClr val="FF0000"/>
                </a:solidFill>
                <a:sym typeface="+mn-ea"/>
              </a:rPr>
              <a:t>显示：</a:t>
            </a:r>
            <a:r>
              <a:rPr lang="en-US" altLang="zh-CN" noProof="1" smtClean="0">
                <a:solidFill>
                  <a:srgbClr val="FF0000"/>
                </a:solidFill>
                <a:sym typeface="+mn-ea"/>
              </a:rPr>
              <a:t>0011 0010B</a:t>
            </a:r>
            <a:r>
              <a:rPr lang="zh-CN" altLang="en-US" noProof="1" smtClean="0">
                <a:solidFill>
                  <a:srgbClr val="FF0000"/>
                </a:solidFill>
                <a:sym typeface="+mn-ea"/>
              </a:rPr>
              <a:t>【</a:t>
            </a:r>
            <a:r>
              <a:rPr lang="en-US" altLang="zh-CN" noProof="1" smtClean="0">
                <a:solidFill>
                  <a:srgbClr val="FF0000"/>
                </a:solidFill>
                <a:sym typeface="+mn-ea"/>
              </a:rPr>
              <a:t>32H</a:t>
            </a:r>
            <a:r>
              <a:rPr lang="zh-CN" altLang="en-US" noProof="1" smtClean="0">
                <a:solidFill>
                  <a:srgbClr val="FF0000"/>
                </a:solidFill>
                <a:sym typeface="+mn-ea"/>
              </a:rPr>
              <a:t>】</a:t>
            </a:r>
            <a:endParaRPr lang="zh-CN" altLang="en-US" noProof="1" smtClean="0">
              <a:solidFill>
                <a:schemeClr val="accent5">
                  <a:lumMod val="50000"/>
                </a:schemeClr>
              </a:solidFill>
            </a:endParaRPr>
          </a:p>
          <a:p>
            <a:r>
              <a:rPr lang="zh-CN" altLang="en-US" noProof="1" smtClean="0">
                <a:solidFill>
                  <a:srgbClr val="00B050"/>
                </a:solidFill>
                <a:sym typeface="+mn-ea"/>
              </a:rPr>
              <a:t>【查看存储结果是否正确，可做可不做，查看后需重复（</a:t>
            </a:r>
            <a:r>
              <a:rPr lang="en-US" altLang="zh-CN" noProof="1" smtClean="0">
                <a:solidFill>
                  <a:srgbClr val="00B050"/>
                </a:solidFill>
                <a:sym typeface="+mn-ea"/>
              </a:rPr>
              <a:t>10</a:t>
            </a:r>
            <a:r>
              <a:rPr lang="zh-CN" altLang="en-US" noProof="1" smtClean="0">
                <a:solidFill>
                  <a:srgbClr val="00B050"/>
                </a:solidFill>
                <a:sym typeface="+mn-ea"/>
              </a:rPr>
              <a:t>）步操作，重新选择</a:t>
            </a:r>
            <a:r>
              <a:rPr lang="en-US" altLang="zh-CN" noProof="1" smtClean="0">
                <a:solidFill>
                  <a:srgbClr val="00B050"/>
                </a:solidFill>
                <a:sym typeface="+mn-ea"/>
              </a:rPr>
              <a:t>20H</a:t>
            </a:r>
            <a:r>
              <a:rPr lang="zh-CN" altLang="en-US" noProof="1" smtClean="0">
                <a:solidFill>
                  <a:srgbClr val="00B050"/>
                </a:solidFill>
                <a:sym typeface="+mn-ea"/>
              </a:rPr>
              <a:t>存储空间】</a:t>
            </a:r>
            <a:endParaRPr lang="zh-CN" altLang="en-US" noProof="1">
              <a:solidFill>
                <a:srgbClr val="00B050"/>
              </a:solidFill>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2656"/>
            <a:ext cx="12192000" cy="2031325"/>
          </a:xfrm>
          <a:prstGeom prst="rect">
            <a:avLst/>
          </a:prstGeom>
        </p:spPr>
        <p:txBody>
          <a:bodyPr wrap="square">
            <a:spAutoFit/>
          </a:bodyPr>
          <a:lstStyle/>
          <a:p>
            <a:r>
              <a:rPr lang="zh-CN" altLang="en-US" noProof="1" smtClean="0"/>
              <a:t>（</a:t>
            </a:r>
            <a:r>
              <a:rPr lang="en-US" altLang="zh-CN" noProof="1" smtClean="0"/>
              <a:t>11</a:t>
            </a:r>
            <a:r>
              <a:rPr lang="zh-CN" altLang="en-US" noProof="1" smtClean="0"/>
              <a:t>）存储器</a:t>
            </a:r>
            <a:r>
              <a:rPr lang="en-US" altLang="zh-CN" noProof="1" smtClean="0"/>
              <a:t>(20H)</a:t>
            </a:r>
            <a:r>
              <a:rPr lang="zh-CN" altLang="en-US" noProof="1" smtClean="0"/>
              <a:t> 内容写入寄存器</a:t>
            </a:r>
            <a:r>
              <a:rPr lang="en-US" altLang="zh-CN" noProof="1" smtClean="0"/>
              <a:t>R3</a:t>
            </a:r>
            <a:r>
              <a:rPr lang="zh-CN" altLang="en-US" noProof="1" smtClean="0"/>
              <a:t>值</a:t>
            </a:r>
          </a:p>
          <a:p>
            <a:r>
              <a:rPr lang="zh-CN" altLang="en-US" noProof="1" smtClean="0">
                <a:sym typeface="+mn-ea"/>
              </a:rPr>
              <a:t>电平开关：</a:t>
            </a:r>
            <a:r>
              <a:rPr lang="en-US" altLang="zh-CN" noProof="1" smtClean="0">
                <a:sym typeface="+mn-ea"/>
              </a:rPr>
              <a:t>K14</a:t>
            </a:r>
            <a:r>
              <a:rPr lang="zh-CN" altLang="en-US" noProof="1" smtClean="0">
                <a:sym typeface="+mn-ea"/>
              </a:rPr>
              <a:t>置高电平【对 RD1、RD0 选中的寄存器进行写操作】</a:t>
            </a:r>
            <a:r>
              <a:rPr lang="en-US" altLang="zh-CN" noProof="1" smtClean="0">
                <a:sym typeface="+mn-ea"/>
              </a:rPr>
              <a:t>K13</a:t>
            </a:r>
            <a:r>
              <a:rPr lang="zh-CN" altLang="en-US" noProof="1" smtClean="0">
                <a:sym typeface="+mn-ea"/>
              </a:rPr>
              <a:t>置高电平，</a:t>
            </a:r>
            <a:r>
              <a:rPr lang="en-US" altLang="zh-CN" noProof="1" smtClean="0">
                <a:sym typeface="+mn-ea"/>
              </a:rPr>
              <a:t>K12</a:t>
            </a:r>
            <a:r>
              <a:rPr lang="zh-CN" altLang="en-US" noProof="1" smtClean="0">
                <a:sym typeface="+mn-ea"/>
              </a:rPr>
              <a:t>置高电平【选中寄存器</a:t>
            </a:r>
            <a:r>
              <a:rPr lang="en-US" altLang="zh-CN" noProof="1" smtClean="0">
                <a:sym typeface="+mn-ea"/>
              </a:rPr>
              <a:t>R3</a:t>
            </a:r>
            <a:r>
              <a:rPr lang="zh-CN" altLang="en-US" noProof="1" smtClean="0">
                <a:sym typeface="+mn-ea"/>
              </a:rPr>
              <a:t>】</a:t>
            </a:r>
          </a:p>
          <a:p>
            <a:r>
              <a:rPr lang="en-US" altLang="zh-CN" noProof="1" smtClean="0">
                <a:sym typeface="+mn-ea"/>
              </a:rPr>
              <a:t>K9</a:t>
            </a:r>
            <a:r>
              <a:rPr lang="zh-CN" altLang="en-US" noProof="1" smtClean="0">
                <a:sym typeface="+mn-ea"/>
              </a:rPr>
              <a:t>置高电平 【存储器左端口数据送到数据总线 DBUS】 </a:t>
            </a:r>
            <a:r>
              <a:rPr lang="en-US" altLang="zh-CN" noProof="1" smtClean="0">
                <a:sym typeface="+mn-ea"/>
              </a:rPr>
              <a:t>K2</a:t>
            </a:r>
            <a:r>
              <a:rPr lang="zh-CN" altLang="en-US" noProof="1" smtClean="0">
                <a:sym typeface="+mn-ea"/>
              </a:rPr>
              <a:t>置高电平【</a:t>
            </a:r>
            <a:r>
              <a:rPr lang="en-US" altLang="zh-CN" noProof="1" smtClean="0">
                <a:sym typeface="+mn-ea"/>
              </a:rPr>
              <a:t>AR</a:t>
            </a:r>
            <a:r>
              <a:rPr lang="zh-CN" altLang="en-US" noProof="1" smtClean="0">
                <a:sym typeface="+mn-ea"/>
              </a:rPr>
              <a:t>加</a:t>
            </a:r>
            <a:r>
              <a:rPr lang="en-US" altLang="zh-CN" noProof="1" smtClean="0">
                <a:sym typeface="+mn-ea"/>
              </a:rPr>
              <a:t>1</a:t>
            </a:r>
            <a:r>
              <a:rPr lang="zh-CN" altLang="en-US" noProof="1" smtClean="0">
                <a:sym typeface="+mn-ea"/>
              </a:rPr>
              <a:t>】</a:t>
            </a:r>
            <a:r>
              <a:rPr lang="zh-CN" altLang="en-US" noProof="1" smtClean="0"/>
              <a:t>存储地址</a:t>
            </a:r>
            <a:r>
              <a:rPr lang="en-US" altLang="zh-CN" noProof="1" smtClean="0"/>
              <a:t>AR</a:t>
            </a:r>
            <a:r>
              <a:rPr lang="zh-CN" altLang="en-US" noProof="1" smtClean="0"/>
              <a:t>显示：</a:t>
            </a:r>
            <a:r>
              <a:rPr lang="en-US" altLang="zh-CN" noProof="1" smtClean="0"/>
              <a:t>0010 0000B</a:t>
            </a:r>
            <a:r>
              <a:rPr lang="zh-CN" altLang="en-US" noProof="1" smtClean="0"/>
              <a:t>【</a:t>
            </a:r>
            <a:r>
              <a:rPr lang="en-US" altLang="zh-CN" noProof="1" smtClean="0"/>
              <a:t>20H</a:t>
            </a:r>
            <a:r>
              <a:rPr lang="zh-CN" altLang="en-US" noProof="1" smtClean="0"/>
              <a:t>】</a:t>
            </a:r>
          </a:p>
          <a:p>
            <a:r>
              <a:rPr lang="zh-CN" altLang="en-US" noProof="1" smtClean="0"/>
              <a:t>存储数据在总线</a:t>
            </a:r>
            <a:r>
              <a:rPr lang="en-US" altLang="zh-CN" noProof="1" smtClean="0"/>
              <a:t>D</a:t>
            </a:r>
            <a:r>
              <a:rPr lang="zh-CN" altLang="en-US" noProof="1" smtClean="0"/>
              <a:t>显示：</a:t>
            </a:r>
            <a:r>
              <a:rPr lang="en-US" altLang="zh-CN" noProof="1" smtClean="0"/>
              <a:t>0111 0101B</a:t>
            </a:r>
            <a:r>
              <a:rPr lang="zh-CN" altLang="en-US" noProof="1" smtClean="0"/>
              <a:t>【</a:t>
            </a:r>
            <a:r>
              <a:rPr lang="en-US" altLang="zh-CN" noProof="1" smtClean="0"/>
              <a:t>75H</a:t>
            </a:r>
            <a:r>
              <a:rPr lang="zh-CN" altLang="en-US" noProof="1" smtClean="0"/>
              <a:t>】</a:t>
            </a:r>
            <a:r>
              <a:rPr lang="en-US" altLang="zh-CN" noProof="1" smtClean="0"/>
              <a:t>K13</a:t>
            </a:r>
            <a:r>
              <a:rPr lang="zh-CN" altLang="en-US" noProof="1" smtClean="0"/>
              <a:t>、</a:t>
            </a:r>
            <a:r>
              <a:rPr lang="en-US" altLang="zh-CN" noProof="1" smtClean="0"/>
              <a:t>K12</a:t>
            </a:r>
            <a:r>
              <a:rPr lang="zh-CN" altLang="en-US" noProof="1" smtClean="0"/>
              <a:t>选中寄存器</a:t>
            </a:r>
            <a:r>
              <a:rPr lang="en-US" altLang="zh-CN" noProof="1" smtClean="0"/>
              <a:t>R3</a:t>
            </a:r>
            <a:r>
              <a:rPr lang="zh-CN" altLang="en-US" noProof="1" smtClean="0"/>
              <a:t>在</a:t>
            </a:r>
            <a:r>
              <a:rPr lang="en-US" altLang="zh-CN" noProof="1" smtClean="0"/>
              <a:t>A</a:t>
            </a:r>
            <a:r>
              <a:rPr lang="zh-CN" altLang="en-US" noProof="1" smtClean="0"/>
              <a:t>端口显示：</a:t>
            </a:r>
            <a:r>
              <a:rPr lang="en-US" altLang="zh-CN" noProof="1" smtClean="0"/>
              <a:t>0011 0010B</a:t>
            </a:r>
            <a:r>
              <a:rPr lang="zh-CN" altLang="en-US" noProof="1" smtClean="0"/>
              <a:t>【</a:t>
            </a:r>
            <a:r>
              <a:rPr lang="en-US" altLang="zh-CN" noProof="1" smtClean="0"/>
              <a:t>32H</a:t>
            </a:r>
            <a:r>
              <a:rPr lang="zh-CN" altLang="en-US" noProof="1" smtClean="0"/>
              <a:t>】            </a:t>
            </a:r>
          </a:p>
          <a:p>
            <a:r>
              <a:rPr lang="zh-CN" altLang="en-US" noProof="1" smtClean="0"/>
              <a:t>按</a:t>
            </a:r>
            <a:r>
              <a:rPr lang="en-US" altLang="zh-CN" noProof="1" smtClean="0"/>
              <a:t>QD</a:t>
            </a:r>
            <a:r>
              <a:rPr lang="zh-CN" altLang="en-US" noProof="1" smtClean="0"/>
              <a:t>键： </a:t>
            </a:r>
            <a:r>
              <a:rPr lang="zh-CN" altLang="en-US" noProof="1" smtClean="0">
                <a:solidFill>
                  <a:srgbClr val="00B050"/>
                </a:solidFill>
              </a:rPr>
              <a:t>【通过存储器将</a:t>
            </a:r>
            <a:r>
              <a:rPr lang="en-US" altLang="zh-CN" noProof="1" smtClean="0">
                <a:solidFill>
                  <a:srgbClr val="00B050"/>
                </a:solidFill>
              </a:rPr>
              <a:t>R3</a:t>
            </a:r>
            <a:r>
              <a:rPr lang="zh-CN" altLang="en-US" noProof="1" smtClean="0">
                <a:solidFill>
                  <a:srgbClr val="00B050"/>
                </a:solidFill>
              </a:rPr>
              <a:t>的值</a:t>
            </a:r>
            <a:r>
              <a:rPr lang="en-US" altLang="zh-CN" noProof="1" smtClean="0">
                <a:solidFill>
                  <a:srgbClr val="00B050"/>
                </a:solidFill>
              </a:rPr>
              <a:t>32H</a:t>
            </a:r>
            <a:r>
              <a:rPr lang="zh-CN" altLang="en-US" noProof="1" smtClean="0">
                <a:solidFill>
                  <a:srgbClr val="00B050"/>
                </a:solidFill>
              </a:rPr>
              <a:t>改写成</a:t>
            </a:r>
            <a:r>
              <a:rPr lang="en-US" altLang="zh-CN" noProof="1" smtClean="0">
                <a:solidFill>
                  <a:srgbClr val="00B050"/>
                </a:solidFill>
              </a:rPr>
              <a:t>75H</a:t>
            </a:r>
            <a:r>
              <a:rPr lang="zh-CN" altLang="en-US" noProof="1" smtClean="0">
                <a:solidFill>
                  <a:srgbClr val="00B050"/>
                </a:solidFill>
              </a:rPr>
              <a:t>】</a:t>
            </a:r>
            <a:endParaRPr lang="en-US" altLang="zh-CN" noProof="1" smtClean="0"/>
          </a:p>
          <a:p>
            <a:r>
              <a:rPr lang="zh-CN" altLang="en-US" noProof="1" smtClean="0">
                <a:sym typeface="+mn-ea"/>
              </a:rPr>
              <a:t>存储地址</a:t>
            </a:r>
            <a:r>
              <a:rPr lang="en-US" altLang="zh-CN" noProof="1" smtClean="0">
                <a:sym typeface="+mn-ea"/>
              </a:rPr>
              <a:t>AR</a:t>
            </a:r>
            <a:r>
              <a:rPr lang="zh-CN" altLang="en-US" noProof="1" smtClean="0">
                <a:sym typeface="+mn-ea"/>
              </a:rPr>
              <a:t>显示：</a:t>
            </a:r>
            <a:r>
              <a:rPr lang="en-US" altLang="zh-CN" noProof="1" smtClean="0">
                <a:sym typeface="+mn-ea"/>
              </a:rPr>
              <a:t>0010 0001B</a:t>
            </a:r>
            <a:r>
              <a:rPr lang="zh-CN" altLang="en-US" noProof="1" smtClean="0">
                <a:sym typeface="+mn-ea"/>
              </a:rPr>
              <a:t>【</a:t>
            </a:r>
            <a:r>
              <a:rPr lang="en-US" altLang="zh-CN" noProof="1" smtClean="0">
                <a:sym typeface="+mn-ea"/>
              </a:rPr>
              <a:t>21H</a:t>
            </a:r>
            <a:r>
              <a:rPr lang="zh-CN" altLang="en-US" noProof="1" smtClean="0">
                <a:sym typeface="+mn-ea"/>
              </a:rPr>
              <a:t>】存储数据在总线</a:t>
            </a:r>
            <a:r>
              <a:rPr lang="en-US" altLang="zh-CN" noProof="1" smtClean="0">
                <a:sym typeface="+mn-ea"/>
              </a:rPr>
              <a:t>D</a:t>
            </a:r>
            <a:r>
              <a:rPr lang="zh-CN" altLang="en-US" noProof="1" smtClean="0">
                <a:sym typeface="+mn-ea"/>
              </a:rPr>
              <a:t>显示：</a:t>
            </a:r>
            <a:r>
              <a:rPr lang="en-US" altLang="zh-CN" noProof="1" smtClean="0">
                <a:sym typeface="+mn-ea"/>
              </a:rPr>
              <a:t>0010 1000B</a:t>
            </a:r>
            <a:r>
              <a:rPr lang="zh-CN" altLang="en-US" noProof="1" smtClean="0">
                <a:sym typeface="+mn-ea"/>
              </a:rPr>
              <a:t>【</a:t>
            </a:r>
            <a:r>
              <a:rPr lang="en-US" altLang="zh-CN" noProof="1" smtClean="0">
                <a:sym typeface="+mn-ea"/>
              </a:rPr>
              <a:t>28H</a:t>
            </a:r>
            <a:r>
              <a:rPr lang="zh-CN" altLang="en-US" noProof="1" smtClean="0">
                <a:sym typeface="+mn-ea"/>
              </a:rPr>
              <a:t>】</a:t>
            </a:r>
            <a:r>
              <a:rPr lang="en-US" altLang="zh-CN" noProof="1" smtClean="0">
                <a:sym typeface="+mn-ea"/>
              </a:rPr>
              <a:t>K13</a:t>
            </a:r>
            <a:r>
              <a:rPr lang="zh-CN" altLang="en-US" noProof="1" smtClean="0">
                <a:sym typeface="+mn-ea"/>
              </a:rPr>
              <a:t>、</a:t>
            </a:r>
            <a:r>
              <a:rPr lang="en-US" altLang="zh-CN" noProof="1" smtClean="0">
                <a:sym typeface="+mn-ea"/>
              </a:rPr>
              <a:t>K12</a:t>
            </a:r>
            <a:r>
              <a:rPr lang="zh-CN" altLang="en-US" noProof="1" smtClean="0">
                <a:sym typeface="+mn-ea"/>
              </a:rPr>
              <a:t>选中寄存器</a:t>
            </a:r>
            <a:r>
              <a:rPr lang="en-US" altLang="zh-CN" noProof="1" smtClean="0">
                <a:sym typeface="+mn-ea"/>
              </a:rPr>
              <a:t>R3</a:t>
            </a:r>
            <a:r>
              <a:rPr lang="zh-CN" altLang="en-US" noProof="1" smtClean="0">
                <a:sym typeface="+mn-ea"/>
              </a:rPr>
              <a:t>在</a:t>
            </a:r>
            <a:r>
              <a:rPr lang="en-US" altLang="zh-CN" noProof="1" smtClean="0">
                <a:sym typeface="+mn-ea"/>
              </a:rPr>
              <a:t>A</a:t>
            </a:r>
            <a:r>
              <a:rPr lang="zh-CN" altLang="en-US" noProof="1" smtClean="0">
                <a:sym typeface="+mn-ea"/>
              </a:rPr>
              <a:t>端口显示：</a:t>
            </a:r>
            <a:r>
              <a:rPr lang="en-US" altLang="zh-CN" noProof="1" smtClean="0">
                <a:sym typeface="+mn-ea"/>
              </a:rPr>
              <a:t>0111 0101B</a:t>
            </a:r>
            <a:r>
              <a:rPr lang="zh-CN" altLang="en-US" noProof="1" smtClean="0">
                <a:sym typeface="+mn-ea"/>
              </a:rPr>
              <a:t>【</a:t>
            </a:r>
            <a:r>
              <a:rPr lang="en-US" altLang="zh-CN" noProof="1" smtClean="0">
                <a:sym typeface="+mn-ea"/>
              </a:rPr>
              <a:t>75H</a:t>
            </a:r>
            <a:r>
              <a:rPr lang="zh-CN" altLang="en-US" noProof="1" smtClean="0">
                <a:sym typeface="+mn-ea"/>
              </a:rPr>
              <a:t>】</a:t>
            </a:r>
            <a:endParaRPr lang="zh-CN" altLang="en-US" noProof="1">
              <a:solidFill>
                <a:srgbClr val="00B050"/>
              </a:solidFill>
            </a:endParaRPr>
          </a:p>
        </p:txBody>
      </p:sp>
      <p:graphicFrame>
        <p:nvGraphicFramePr>
          <p:cNvPr id="3" name="表格 2"/>
          <p:cNvGraphicFramePr>
            <a:graphicFrameLocks noGrp="1"/>
          </p:cNvGraphicFramePr>
          <p:nvPr/>
        </p:nvGraphicFramePr>
        <p:xfrm>
          <a:off x="1101687" y="2368620"/>
          <a:ext cx="9375353" cy="4000772"/>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395138">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00626">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00626">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00626">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00626">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00626">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00626">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00626">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00626">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00626">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236" y="0"/>
            <a:ext cx="11876182" cy="2585323"/>
          </a:xfrm>
          <a:prstGeom prst="rect">
            <a:avLst/>
          </a:prstGeom>
        </p:spPr>
        <p:txBody>
          <a:bodyPr wrap="square">
            <a:spAutoFit/>
          </a:bodyPr>
          <a:lstStyle/>
          <a:p>
            <a:r>
              <a:rPr lang="zh-CN" altLang="en-US" noProof="1" smtClean="0">
                <a:sym typeface="+mn-ea"/>
              </a:rPr>
              <a:t>（</a:t>
            </a:r>
            <a:r>
              <a:rPr lang="en-US" altLang="zh-CN" noProof="1" smtClean="0">
                <a:sym typeface="+mn-ea"/>
              </a:rPr>
              <a:t>12</a:t>
            </a:r>
            <a:r>
              <a:rPr lang="zh-CN" altLang="en-US" noProof="1" smtClean="0">
                <a:sym typeface="+mn-ea"/>
              </a:rPr>
              <a:t>）存储器</a:t>
            </a:r>
            <a:r>
              <a:rPr lang="en-US" altLang="zh-CN" noProof="1" smtClean="0">
                <a:sym typeface="+mn-ea"/>
              </a:rPr>
              <a:t>21H</a:t>
            </a:r>
            <a:r>
              <a:rPr lang="zh-CN" altLang="en-US" noProof="1" smtClean="0">
                <a:sym typeface="+mn-ea"/>
              </a:rPr>
              <a:t>单元内容</a:t>
            </a:r>
            <a:r>
              <a:rPr lang="zh-CN" altLang="en-US" noProof="1" smtClean="0"/>
              <a:t>写入寄存器</a:t>
            </a:r>
            <a:r>
              <a:rPr lang="en-US" altLang="zh-CN" noProof="1" smtClean="0"/>
              <a:t>R2</a:t>
            </a:r>
            <a:endParaRPr lang="zh-CN" altLang="en-US" noProof="1" smtClean="0"/>
          </a:p>
          <a:p>
            <a:r>
              <a:rPr lang="zh-CN" altLang="en-US" noProof="1" smtClean="0">
                <a:sym typeface="+mn-ea"/>
              </a:rPr>
              <a:t>电平开关：</a:t>
            </a:r>
            <a:r>
              <a:rPr lang="en-US" altLang="zh-CN" noProof="1" smtClean="0">
                <a:sym typeface="+mn-ea"/>
              </a:rPr>
              <a:t>K14</a:t>
            </a:r>
            <a:r>
              <a:rPr lang="zh-CN" altLang="en-US" noProof="1" smtClean="0">
                <a:sym typeface="+mn-ea"/>
              </a:rPr>
              <a:t>置高电平【对 RD1、RD0 选中的寄存器进行写操作】   </a:t>
            </a:r>
            <a:r>
              <a:rPr lang="en-US" altLang="zh-CN" noProof="1" smtClean="0">
                <a:sym typeface="+mn-ea"/>
              </a:rPr>
              <a:t>K13</a:t>
            </a:r>
            <a:r>
              <a:rPr lang="zh-CN" altLang="en-US" noProof="1" smtClean="0">
                <a:sym typeface="+mn-ea"/>
              </a:rPr>
              <a:t>置高电平，</a:t>
            </a:r>
            <a:r>
              <a:rPr lang="en-US" altLang="zh-CN" noProof="1" smtClean="0">
                <a:sym typeface="+mn-ea"/>
              </a:rPr>
              <a:t>K12</a:t>
            </a:r>
            <a:r>
              <a:rPr lang="zh-CN" altLang="en-US" noProof="1" smtClean="0">
                <a:sym typeface="+mn-ea"/>
              </a:rPr>
              <a:t>置低电平【选中寄存器</a:t>
            </a:r>
            <a:r>
              <a:rPr lang="en-US" altLang="zh-CN" noProof="1" smtClean="0">
                <a:sym typeface="+mn-ea"/>
              </a:rPr>
              <a:t>R2</a:t>
            </a:r>
            <a:r>
              <a:rPr lang="zh-CN" altLang="en-US" noProof="1" smtClean="0">
                <a:sym typeface="+mn-ea"/>
              </a:rPr>
              <a:t>】</a:t>
            </a:r>
          </a:p>
          <a:p>
            <a:r>
              <a:rPr lang="en-US" altLang="zh-CN" noProof="1" smtClean="0">
                <a:sym typeface="+mn-ea"/>
              </a:rPr>
              <a:t>K9</a:t>
            </a:r>
            <a:r>
              <a:rPr lang="zh-CN" altLang="en-US" noProof="1" smtClean="0">
                <a:sym typeface="+mn-ea"/>
              </a:rPr>
              <a:t>置高电平 【存储器左端口数据送到数据总线 DBUS】  </a:t>
            </a:r>
            <a:r>
              <a:rPr lang="en-US" altLang="zh-CN" noProof="1" smtClean="0">
                <a:sym typeface="+mn-ea"/>
              </a:rPr>
              <a:t>K2</a:t>
            </a:r>
            <a:r>
              <a:rPr lang="zh-CN" altLang="en-US" noProof="1" smtClean="0">
                <a:sym typeface="+mn-ea"/>
              </a:rPr>
              <a:t>置高电平【</a:t>
            </a:r>
            <a:r>
              <a:rPr lang="en-US" altLang="zh-CN" noProof="1" smtClean="0">
                <a:sym typeface="+mn-ea"/>
              </a:rPr>
              <a:t>AR</a:t>
            </a:r>
            <a:r>
              <a:rPr lang="zh-CN" altLang="en-US" noProof="1" smtClean="0">
                <a:sym typeface="+mn-ea"/>
              </a:rPr>
              <a:t>加</a:t>
            </a:r>
            <a:r>
              <a:rPr lang="en-US" altLang="zh-CN" noProof="1" smtClean="0">
                <a:sym typeface="+mn-ea"/>
              </a:rPr>
              <a:t>1</a:t>
            </a:r>
            <a:r>
              <a:rPr lang="zh-CN" altLang="en-US" noProof="1" smtClean="0">
                <a:sym typeface="+mn-ea"/>
              </a:rPr>
              <a:t>】</a:t>
            </a:r>
            <a:endParaRPr lang="en-US" altLang="zh-CN" noProof="1" smtClean="0">
              <a:sym typeface="+mn-ea"/>
            </a:endParaRPr>
          </a:p>
          <a:p>
            <a:r>
              <a:rPr lang="zh-CN" altLang="en-US" noProof="1" smtClean="0">
                <a:sym typeface="+mn-ea"/>
              </a:rPr>
              <a:t>存储地址</a:t>
            </a:r>
            <a:r>
              <a:rPr lang="en-US" altLang="zh-CN" noProof="1" smtClean="0">
                <a:sym typeface="+mn-ea"/>
              </a:rPr>
              <a:t>AR</a:t>
            </a:r>
            <a:r>
              <a:rPr lang="zh-CN" altLang="en-US" noProof="1" smtClean="0">
                <a:sym typeface="+mn-ea"/>
              </a:rPr>
              <a:t>显示：</a:t>
            </a:r>
            <a:r>
              <a:rPr lang="en-US" altLang="zh-CN" noProof="1" smtClean="0">
                <a:sym typeface="+mn-ea"/>
              </a:rPr>
              <a:t>0010 0001B</a:t>
            </a:r>
            <a:r>
              <a:rPr lang="zh-CN" altLang="en-US" noProof="1" smtClean="0">
                <a:sym typeface="+mn-ea"/>
              </a:rPr>
              <a:t>【</a:t>
            </a:r>
            <a:r>
              <a:rPr lang="en-US" altLang="zh-CN" noProof="1" smtClean="0">
                <a:sym typeface="+mn-ea"/>
              </a:rPr>
              <a:t>21H</a:t>
            </a:r>
            <a:r>
              <a:rPr lang="zh-CN" altLang="en-US" noProof="1" smtClean="0">
                <a:sym typeface="+mn-ea"/>
              </a:rPr>
              <a:t>】存储数据在总线</a:t>
            </a:r>
            <a:r>
              <a:rPr lang="en-US" altLang="zh-CN" noProof="1" smtClean="0">
                <a:sym typeface="+mn-ea"/>
              </a:rPr>
              <a:t>D</a:t>
            </a:r>
            <a:r>
              <a:rPr lang="zh-CN" altLang="en-US" noProof="1" smtClean="0">
                <a:sym typeface="+mn-ea"/>
              </a:rPr>
              <a:t>显示：</a:t>
            </a:r>
            <a:r>
              <a:rPr lang="en-US" altLang="zh-CN" noProof="1" smtClean="0">
                <a:sym typeface="+mn-ea"/>
              </a:rPr>
              <a:t>0010 1000B</a:t>
            </a:r>
            <a:r>
              <a:rPr lang="zh-CN" altLang="en-US" noProof="1" smtClean="0">
                <a:sym typeface="+mn-ea"/>
              </a:rPr>
              <a:t>【</a:t>
            </a:r>
            <a:r>
              <a:rPr lang="en-US" altLang="zh-CN" noProof="1" smtClean="0">
                <a:sym typeface="+mn-ea"/>
              </a:rPr>
              <a:t>28H</a:t>
            </a:r>
            <a:r>
              <a:rPr lang="zh-CN" altLang="en-US" noProof="1" smtClean="0">
                <a:sym typeface="+mn-ea"/>
              </a:rPr>
              <a:t>】</a:t>
            </a:r>
            <a:endParaRPr lang="zh-CN" altLang="en-US" noProof="1" smtClean="0"/>
          </a:p>
          <a:p>
            <a:r>
              <a:rPr lang="en-US" altLang="zh-CN" noProof="1" smtClean="0">
                <a:sym typeface="+mn-ea"/>
              </a:rPr>
              <a:t>K13</a:t>
            </a:r>
            <a:r>
              <a:rPr lang="zh-CN" altLang="en-US" noProof="1" smtClean="0">
                <a:sym typeface="+mn-ea"/>
              </a:rPr>
              <a:t>、</a:t>
            </a:r>
            <a:r>
              <a:rPr lang="en-US" altLang="zh-CN" noProof="1" smtClean="0">
                <a:sym typeface="+mn-ea"/>
              </a:rPr>
              <a:t>K12</a:t>
            </a:r>
            <a:r>
              <a:rPr lang="zh-CN" altLang="en-US" noProof="1" smtClean="0">
                <a:sym typeface="+mn-ea"/>
              </a:rPr>
              <a:t>选中寄存器</a:t>
            </a:r>
            <a:r>
              <a:rPr lang="en-US" altLang="zh-CN" noProof="1" smtClean="0">
                <a:sym typeface="+mn-ea"/>
              </a:rPr>
              <a:t>R2</a:t>
            </a:r>
            <a:r>
              <a:rPr lang="zh-CN" altLang="en-US" noProof="1" smtClean="0">
                <a:sym typeface="+mn-ea"/>
              </a:rPr>
              <a:t>在</a:t>
            </a:r>
            <a:r>
              <a:rPr lang="en-US" altLang="zh-CN" noProof="1" smtClean="0">
                <a:sym typeface="+mn-ea"/>
              </a:rPr>
              <a:t>A</a:t>
            </a:r>
            <a:r>
              <a:rPr lang="zh-CN" altLang="en-US" noProof="1" smtClean="0">
                <a:sym typeface="+mn-ea"/>
              </a:rPr>
              <a:t>端口显示：</a:t>
            </a:r>
            <a:r>
              <a:rPr lang="en-US" altLang="zh-CN" noProof="1" smtClean="0">
                <a:sym typeface="+mn-ea"/>
              </a:rPr>
              <a:t>1000 1001B</a:t>
            </a:r>
            <a:r>
              <a:rPr lang="zh-CN" altLang="en-US" noProof="1" smtClean="0">
                <a:sym typeface="+mn-ea"/>
              </a:rPr>
              <a:t>【</a:t>
            </a:r>
            <a:r>
              <a:rPr lang="en-US" altLang="zh-CN" noProof="1" smtClean="0">
                <a:sym typeface="+mn-ea"/>
              </a:rPr>
              <a:t>89H</a:t>
            </a:r>
            <a:r>
              <a:rPr lang="zh-CN" altLang="en-US" noProof="1" smtClean="0">
                <a:sym typeface="+mn-ea"/>
              </a:rPr>
              <a:t>】</a:t>
            </a:r>
            <a:endParaRPr lang="en-US" altLang="zh-CN" noProof="1" smtClean="0">
              <a:sym typeface="+mn-ea"/>
            </a:endParaRPr>
          </a:p>
          <a:p>
            <a:r>
              <a:rPr lang="zh-CN" altLang="en-US" noProof="1" smtClean="0">
                <a:sym typeface="+mn-ea"/>
              </a:rPr>
              <a:t>按</a:t>
            </a:r>
            <a:r>
              <a:rPr lang="en-US" altLang="zh-CN" noProof="1" smtClean="0">
                <a:sym typeface="+mn-ea"/>
              </a:rPr>
              <a:t>QD</a:t>
            </a:r>
            <a:r>
              <a:rPr lang="zh-CN" altLang="en-US" noProof="1" smtClean="0">
                <a:sym typeface="+mn-ea"/>
              </a:rPr>
              <a:t>键：存储地址</a:t>
            </a:r>
            <a:r>
              <a:rPr lang="en-US" altLang="zh-CN" noProof="1" smtClean="0">
                <a:sym typeface="+mn-ea"/>
              </a:rPr>
              <a:t>AR</a:t>
            </a:r>
            <a:r>
              <a:rPr lang="zh-CN" altLang="en-US" noProof="1" smtClean="0">
                <a:sym typeface="+mn-ea"/>
              </a:rPr>
              <a:t>显示：</a:t>
            </a:r>
            <a:r>
              <a:rPr lang="en-US" altLang="zh-CN" noProof="1" smtClean="0">
                <a:sym typeface="+mn-ea"/>
              </a:rPr>
              <a:t>0010 0010B</a:t>
            </a:r>
            <a:r>
              <a:rPr lang="zh-CN" altLang="en-US" noProof="1" smtClean="0">
                <a:sym typeface="+mn-ea"/>
              </a:rPr>
              <a:t>【</a:t>
            </a:r>
            <a:r>
              <a:rPr lang="en-US" altLang="zh-CN" noProof="1" smtClean="0">
                <a:sym typeface="+mn-ea"/>
              </a:rPr>
              <a:t>22H</a:t>
            </a:r>
            <a:r>
              <a:rPr lang="zh-CN" altLang="en-US" noProof="1" smtClean="0">
                <a:sym typeface="+mn-ea"/>
              </a:rPr>
              <a:t>】存储数据在总线</a:t>
            </a:r>
            <a:r>
              <a:rPr lang="en-US" altLang="zh-CN" noProof="1" smtClean="0">
                <a:sym typeface="+mn-ea"/>
              </a:rPr>
              <a:t>D</a:t>
            </a:r>
            <a:r>
              <a:rPr lang="zh-CN" altLang="en-US" noProof="1" smtClean="0">
                <a:sym typeface="+mn-ea"/>
              </a:rPr>
              <a:t>显示：</a:t>
            </a:r>
            <a:r>
              <a:rPr lang="en-US" altLang="zh-CN" noProof="1" smtClean="0">
                <a:sym typeface="+mn-ea"/>
              </a:rPr>
              <a:t>1000 1001B</a:t>
            </a:r>
            <a:r>
              <a:rPr lang="zh-CN" altLang="en-US" noProof="1" smtClean="0">
                <a:sym typeface="+mn-ea"/>
              </a:rPr>
              <a:t>【</a:t>
            </a:r>
            <a:r>
              <a:rPr lang="en-US" altLang="zh-CN" noProof="1" smtClean="0">
                <a:sym typeface="+mn-ea"/>
              </a:rPr>
              <a:t>89H</a:t>
            </a:r>
            <a:r>
              <a:rPr lang="zh-CN" altLang="en-US" noProof="1" smtClean="0">
                <a:sym typeface="+mn-ea"/>
              </a:rPr>
              <a:t>】</a:t>
            </a:r>
            <a:endParaRPr lang="zh-CN" altLang="en-US" noProof="1" smtClean="0"/>
          </a:p>
          <a:p>
            <a:r>
              <a:rPr lang="en-US" altLang="zh-CN" noProof="1" smtClean="0">
                <a:sym typeface="+mn-ea"/>
              </a:rPr>
              <a:t>K13</a:t>
            </a:r>
            <a:r>
              <a:rPr lang="zh-CN" altLang="en-US" noProof="1" smtClean="0">
                <a:sym typeface="+mn-ea"/>
              </a:rPr>
              <a:t>、</a:t>
            </a:r>
            <a:r>
              <a:rPr lang="en-US" altLang="zh-CN" noProof="1" smtClean="0">
                <a:sym typeface="+mn-ea"/>
              </a:rPr>
              <a:t>K12</a:t>
            </a:r>
            <a:r>
              <a:rPr lang="zh-CN" altLang="en-US" noProof="1" smtClean="0">
                <a:sym typeface="+mn-ea"/>
              </a:rPr>
              <a:t>选中寄存器</a:t>
            </a:r>
            <a:r>
              <a:rPr lang="en-US" altLang="zh-CN" noProof="1" smtClean="0">
                <a:sym typeface="+mn-ea"/>
              </a:rPr>
              <a:t>R2</a:t>
            </a:r>
            <a:r>
              <a:rPr lang="zh-CN" altLang="en-US" noProof="1" smtClean="0">
                <a:sym typeface="+mn-ea"/>
              </a:rPr>
              <a:t>在</a:t>
            </a:r>
            <a:r>
              <a:rPr lang="en-US" altLang="zh-CN" noProof="1" smtClean="0">
                <a:sym typeface="+mn-ea"/>
              </a:rPr>
              <a:t>A</a:t>
            </a:r>
            <a:r>
              <a:rPr lang="zh-CN" altLang="en-US" noProof="1" smtClean="0">
                <a:sym typeface="+mn-ea"/>
              </a:rPr>
              <a:t>端口显示：</a:t>
            </a:r>
            <a:r>
              <a:rPr lang="en-US" altLang="zh-CN" noProof="1" smtClean="0">
                <a:sym typeface="+mn-ea"/>
              </a:rPr>
              <a:t>0010 1000B</a:t>
            </a:r>
            <a:r>
              <a:rPr lang="zh-CN" altLang="en-US" noProof="1" smtClean="0">
                <a:sym typeface="+mn-ea"/>
              </a:rPr>
              <a:t>【</a:t>
            </a:r>
            <a:r>
              <a:rPr lang="en-US" altLang="zh-CN" noProof="1" smtClean="0">
                <a:sym typeface="+mn-ea"/>
              </a:rPr>
              <a:t>28H</a:t>
            </a:r>
            <a:r>
              <a:rPr lang="zh-CN" altLang="en-US" noProof="1" smtClean="0">
                <a:sym typeface="+mn-ea"/>
              </a:rPr>
              <a:t>】</a:t>
            </a:r>
            <a:r>
              <a:rPr lang="zh-CN" altLang="en-US" noProof="1" smtClean="0">
                <a:solidFill>
                  <a:srgbClr val="00B050"/>
                </a:solidFill>
                <a:sym typeface="+mn-ea"/>
              </a:rPr>
              <a:t>【通过存储器将</a:t>
            </a:r>
            <a:r>
              <a:rPr lang="en-US" altLang="zh-CN" noProof="1" smtClean="0">
                <a:solidFill>
                  <a:srgbClr val="00B050"/>
                </a:solidFill>
                <a:sym typeface="+mn-ea"/>
              </a:rPr>
              <a:t>R2</a:t>
            </a:r>
            <a:r>
              <a:rPr lang="zh-CN" altLang="en-US" noProof="1" smtClean="0">
                <a:solidFill>
                  <a:srgbClr val="00B050"/>
                </a:solidFill>
                <a:sym typeface="+mn-ea"/>
              </a:rPr>
              <a:t>的值</a:t>
            </a:r>
            <a:r>
              <a:rPr lang="en-US" altLang="zh-CN" noProof="1" smtClean="0">
                <a:solidFill>
                  <a:srgbClr val="00B050"/>
                </a:solidFill>
                <a:sym typeface="+mn-ea"/>
              </a:rPr>
              <a:t>89H</a:t>
            </a:r>
            <a:r>
              <a:rPr lang="zh-CN" altLang="en-US" noProof="1" smtClean="0">
                <a:solidFill>
                  <a:srgbClr val="00B050"/>
                </a:solidFill>
                <a:sym typeface="+mn-ea"/>
              </a:rPr>
              <a:t>改写成</a:t>
            </a:r>
            <a:r>
              <a:rPr lang="en-US" altLang="zh-CN" noProof="1" smtClean="0">
                <a:solidFill>
                  <a:srgbClr val="00B050"/>
                </a:solidFill>
                <a:sym typeface="+mn-ea"/>
              </a:rPr>
              <a:t>28H</a:t>
            </a:r>
            <a:r>
              <a:rPr lang="zh-CN" altLang="en-US" noProof="1" smtClean="0">
                <a:solidFill>
                  <a:srgbClr val="00B050"/>
                </a:solidFill>
                <a:sym typeface="+mn-ea"/>
              </a:rPr>
              <a:t>】</a:t>
            </a:r>
            <a:endParaRPr lang="en-US" altLang="zh-CN" noProof="1" smtClean="0">
              <a:solidFill>
                <a:srgbClr val="00B050"/>
              </a:solidFill>
              <a:sym typeface="+mn-ea"/>
            </a:endParaRPr>
          </a:p>
          <a:p>
            <a:r>
              <a:rPr lang="zh-CN" altLang="en-US" noProof="1" smtClean="0">
                <a:sym typeface="+mn-ea"/>
              </a:rPr>
              <a:t>            </a:t>
            </a:r>
            <a:endParaRPr lang="zh-CN" altLang="en-US" noProof="1" smtClean="0"/>
          </a:p>
          <a:p>
            <a:r>
              <a:rPr lang="zh-CN" altLang="en-US" noProof="1" smtClean="0">
                <a:sym typeface="+mn-ea"/>
              </a:rPr>
              <a:t> </a:t>
            </a:r>
            <a:endParaRPr lang="zh-CN" altLang="en-US" dirty="0"/>
          </a:p>
        </p:txBody>
      </p:sp>
      <p:graphicFrame>
        <p:nvGraphicFramePr>
          <p:cNvPr id="3" name="表格 2"/>
          <p:cNvGraphicFramePr>
            <a:graphicFrameLocks noGrp="1"/>
          </p:cNvGraphicFramePr>
          <p:nvPr/>
        </p:nvGraphicFramePr>
        <p:xfrm>
          <a:off x="1101687" y="2126258"/>
          <a:ext cx="9375353" cy="4221100"/>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416899">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22689">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22689">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22689">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22689">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22689">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22689">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22689">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22689">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22689">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202" y="319485"/>
            <a:ext cx="12059798" cy="2308324"/>
          </a:xfrm>
          <a:prstGeom prst="rect">
            <a:avLst/>
          </a:prstGeom>
        </p:spPr>
        <p:txBody>
          <a:bodyPr wrap="square">
            <a:spAutoFit/>
          </a:bodyPr>
          <a:lstStyle/>
          <a:p>
            <a:endParaRPr lang="en-US" altLang="zh-CN" noProof="1" smtClean="0">
              <a:sym typeface="+mn-ea"/>
            </a:endParaRPr>
          </a:p>
          <a:p>
            <a:r>
              <a:rPr lang="en-US" altLang="zh-CN" noProof="1" smtClean="0">
                <a:sym typeface="+mn-ea"/>
              </a:rPr>
              <a:t>(12</a:t>
            </a:r>
            <a:r>
              <a:rPr lang="zh-CN" altLang="en-US" noProof="1" smtClean="0">
                <a:sym typeface="+mn-ea"/>
              </a:rPr>
              <a:t>）存储器</a:t>
            </a:r>
            <a:r>
              <a:rPr lang="en-US" altLang="zh-CN" noProof="1" smtClean="0">
                <a:sym typeface="+mn-ea"/>
              </a:rPr>
              <a:t>22H</a:t>
            </a:r>
            <a:r>
              <a:rPr lang="zh-CN" altLang="en-US" noProof="1" smtClean="0">
                <a:sym typeface="+mn-ea"/>
              </a:rPr>
              <a:t>单元内容</a:t>
            </a:r>
            <a:r>
              <a:rPr lang="zh-CN" altLang="en-US" noProof="1" smtClean="0"/>
              <a:t>写入寄存器</a:t>
            </a:r>
            <a:r>
              <a:rPr lang="en-US" altLang="zh-CN" noProof="1" smtClean="0"/>
              <a:t>R1</a:t>
            </a:r>
            <a:endParaRPr lang="zh-CN" altLang="en-US" noProof="1" smtClean="0"/>
          </a:p>
          <a:p>
            <a:r>
              <a:rPr lang="zh-CN" altLang="en-US" noProof="1" smtClean="0">
                <a:sym typeface="+mn-ea"/>
              </a:rPr>
              <a:t>电平开关： </a:t>
            </a:r>
            <a:r>
              <a:rPr lang="en-US" altLang="zh-CN" noProof="1" smtClean="0">
                <a:sym typeface="+mn-ea"/>
              </a:rPr>
              <a:t>K14</a:t>
            </a:r>
            <a:r>
              <a:rPr lang="zh-CN" altLang="en-US" noProof="1" smtClean="0">
                <a:sym typeface="+mn-ea"/>
              </a:rPr>
              <a:t>置高电平【对 RD1、RD0 选中的寄存器进行写操作】  </a:t>
            </a:r>
            <a:r>
              <a:rPr lang="en-US" altLang="zh-CN" noProof="1" smtClean="0">
                <a:sym typeface="+mn-ea"/>
              </a:rPr>
              <a:t>K13</a:t>
            </a:r>
            <a:r>
              <a:rPr lang="zh-CN" altLang="en-US" noProof="1" smtClean="0">
                <a:sym typeface="+mn-ea"/>
              </a:rPr>
              <a:t>置低电平，</a:t>
            </a:r>
            <a:r>
              <a:rPr lang="en-US" altLang="zh-CN" noProof="1" smtClean="0">
                <a:sym typeface="+mn-ea"/>
              </a:rPr>
              <a:t>K12</a:t>
            </a:r>
            <a:r>
              <a:rPr lang="zh-CN" altLang="en-US" noProof="1" smtClean="0">
                <a:sym typeface="+mn-ea"/>
              </a:rPr>
              <a:t>置高电平【选中寄存器</a:t>
            </a:r>
            <a:r>
              <a:rPr lang="en-US" altLang="zh-CN" noProof="1" smtClean="0">
                <a:sym typeface="+mn-ea"/>
              </a:rPr>
              <a:t>R1</a:t>
            </a:r>
            <a:r>
              <a:rPr lang="zh-CN" altLang="en-US" noProof="1" smtClean="0">
                <a:sym typeface="+mn-ea"/>
              </a:rPr>
              <a:t>】</a:t>
            </a:r>
          </a:p>
          <a:p>
            <a:r>
              <a:rPr lang="en-US" altLang="zh-CN" noProof="1" smtClean="0">
                <a:sym typeface="+mn-ea"/>
              </a:rPr>
              <a:t>K9</a:t>
            </a:r>
            <a:r>
              <a:rPr lang="zh-CN" altLang="en-US" noProof="1" smtClean="0">
                <a:sym typeface="+mn-ea"/>
              </a:rPr>
              <a:t>置高电平 【存储器左端口数据送到数据总线 DBUS】 </a:t>
            </a:r>
            <a:r>
              <a:rPr lang="en-US" altLang="zh-CN" noProof="1" smtClean="0">
                <a:sym typeface="+mn-ea"/>
              </a:rPr>
              <a:t>K2</a:t>
            </a:r>
            <a:r>
              <a:rPr lang="zh-CN" altLang="en-US" noProof="1" smtClean="0">
                <a:sym typeface="+mn-ea"/>
              </a:rPr>
              <a:t>置高电平【</a:t>
            </a:r>
            <a:r>
              <a:rPr lang="en-US" altLang="zh-CN" noProof="1" smtClean="0">
                <a:sym typeface="+mn-ea"/>
              </a:rPr>
              <a:t>AR</a:t>
            </a:r>
            <a:r>
              <a:rPr lang="zh-CN" altLang="en-US" noProof="1" smtClean="0">
                <a:sym typeface="+mn-ea"/>
              </a:rPr>
              <a:t>加</a:t>
            </a:r>
            <a:r>
              <a:rPr lang="en-US" altLang="zh-CN" noProof="1" smtClean="0">
                <a:sym typeface="+mn-ea"/>
              </a:rPr>
              <a:t>1</a:t>
            </a:r>
            <a:r>
              <a:rPr lang="zh-CN" altLang="en-US" noProof="1" smtClean="0">
                <a:sym typeface="+mn-ea"/>
              </a:rPr>
              <a:t>】存储地址</a:t>
            </a:r>
            <a:r>
              <a:rPr lang="en-US" altLang="zh-CN" noProof="1" smtClean="0">
                <a:sym typeface="+mn-ea"/>
              </a:rPr>
              <a:t>AR</a:t>
            </a:r>
            <a:r>
              <a:rPr lang="zh-CN" altLang="en-US" noProof="1" smtClean="0">
                <a:sym typeface="+mn-ea"/>
              </a:rPr>
              <a:t>显示：</a:t>
            </a:r>
            <a:r>
              <a:rPr lang="en-US" altLang="zh-CN" noProof="1" smtClean="0">
                <a:sym typeface="+mn-ea"/>
              </a:rPr>
              <a:t>0010 0010B</a:t>
            </a:r>
            <a:r>
              <a:rPr lang="zh-CN" altLang="en-US" noProof="1" smtClean="0">
                <a:sym typeface="+mn-ea"/>
              </a:rPr>
              <a:t>【</a:t>
            </a:r>
            <a:r>
              <a:rPr lang="en-US" altLang="zh-CN" noProof="1" smtClean="0">
                <a:sym typeface="+mn-ea"/>
              </a:rPr>
              <a:t>22H</a:t>
            </a:r>
            <a:r>
              <a:rPr lang="zh-CN" altLang="en-US" noProof="1" smtClean="0">
                <a:sym typeface="+mn-ea"/>
              </a:rPr>
              <a:t>】</a:t>
            </a:r>
            <a:endParaRPr lang="zh-CN" altLang="en-US" noProof="1" smtClean="0"/>
          </a:p>
          <a:p>
            <a:r>
              <a:rPr lang="zh-CN" altLang="en-US" noProof="1" smtClean="0">
                <a:sym typeface="+mn-ea"/>
              </a:rPr>
              <a:t>存储数据在总线</a:t>
            </a:r>
            <a:r>
              <a:rPr lang="en-US" altLang="zh-CN" noProof="1" smtClean="0">
                <a:sym typeface="+mn-ea"/>
              </a:rPr>
              <a:t>D</a:t>
            </a:r>
            <a:r>
              <a:rPr lang="zh-CN" altLang="en-US" noProof="1" smtClean="0">
                <a:sym typeface="+mn-ea"/>
              </a:rPr>
              <a:t>显示：</a:t>
            </a:r>
            <a:r>
              <a:rPr lang="en-US" altLang="zh-CN" noProof="1" smtClean="0">
                <a:sym typeface="+mn-ea"/>
              </a:rPr>
              <a:t>1000 1001B</a:t>
            </a:r>
            <a:r>
              <a:rPr lang="zh-CN" altLang="en-US" noProof="1" smtClean="0">
                <a:sym typeface="+mn-ea"/>
              </a:rPr>
              <a:t>【</a:t>
            </a:r>
            <a:r>
              <a:rPr lang="en-US" altLang="zh-CN" noProof="1" smtClean="0">
                <a:sym typeface="+mn-ea"/>
              </a:rPr>
              <a:t>89H</a:t>
            </a:r>
            <a:r>
              <a:rPr lang="zh-CN" altLang="en-US" noProof="1" smtClean="0">
                <a:sym typeface="+mn-ea"/>
              </a:rPr>
              <a:t>】</a:t>
            </a:r>
            <a:r>
              <a:rPr lang="en-US" altLang="zh-CN" noProof="1" smtClean="0">
                <a:sym typeface="+mn-ea"/>
              </a:rPr>
              <a:t>K13</a:t>
            </a:r>
            <a:r>
              <a:rPr lang="zh-CN" altLang="en-US" noProof="1" smtClean="0">
                <a:sym typeface="+mn-ea"/>
              </a:rPr>
              <a:t>、</a:t>
            </a:r>
            <a:r>
              <a:rPr lang="en-US" altLang="zh-CN" noProof="1" smtClean="0">
                <a:sym typeface="+mn-ea"/>
              </a:rPr>
              <a:t>K12</a:t>
            </a:r>
            <a:r>
              <a:rPr lang="zh-CN" altLang="en-US" noProof="1" smtClean="0">
                <a:sym typeface="+mn-ea"/>
              </a:rPr>
              <a:t>选中寄存器</a:t>
            </a:r>
            <a:r>
              <a:rPr lang="en-US" altLang="zh-CN" noProof="1" smtClean="0">
                <a:sym typeface="+mn-ea"/>
              </a:rPr>
              <a:t>R1</a:t>
            </a:r>
            <a:r>
              <a:rPr lang="zh-CN" altLang="en-US" noProof="1" smtClean="0">
                <a:sym typeface="+mn-ea"/>
              </a:rPr>
              <a:t>在</a:t>
            </a:r>
            <a:r>
              <a:rPr lang="en-US" altLang="zh-CN" noProof="1" smtClean="0">
                <a:sym typeface="+mn-ea"/>
              </a:rPr>
              <a:t>A</a:t>
            </a:r>
            <a:r>
              <a:rPr lang="zh-CN" altLang="en-US" noProof="1" smtClean="0">
                <a:sym typeface="+mn-ea"/>
              </a:rPr>
              <a:t>端口显示：</a:t>
            </a:r>
            <a:r>
              <a:rPr lang="en-US" altLang="zh-CN" noProof="1" smtClean="0">
                <a:sym typeface="+mn-ea"/>
              </a:rPr>
              <a:t>0010 1000B</a:t>
            </a:r>
            <a:r>
              <a:rPr lang="zh-CN" altLang="en-US" noProof="1" smtClean="0">
                <a:sym typeface="+mn-ea"/>
              </a:rPr>
              <a:t>【</a:t>
            </a:r>
            <a:r>
              <a:rPr lang="en-US" altLang="zh-CN" noProof="1" smtClean="0">
                <a:sym typeface="+mn-ea"/>
              </a:rPr>
              <a:t>28H</a:t>
            </a:r>
            <a:r>
              <a:rPr lang="zh-CN" altLang="en-US" noProof="1" smtClean="0">
                <a:sym typeface="+mn-ea"/>
              </a:rPr>
              <a:t>】            </a:t>
            </a:r>
            <a:endParaRPr lang="zh-CN" altLang="en-US" noProof="1" smtClean="0"/>
          </a:p>
          <a:p>
            <a:r>
              <a:rPr lang="zh-CN" altLang="en-US" noProof="1" smtClean="0">
                <a:sym typeface="+mn-ea"/>
              </a:rPr>
              <a:t>按</a:t>
            </a:r>
            <a:r>
              <a:rPr lang="en-US" altLang="zh-CN" noProof="1" smtClean="0">
                <a:sym typeface="+mn-ea"/>
              </a:rPr>
              <a:t>QD</a:t>
            </a:r>
            <a:r>
              <a:rPr lang="zh-CN" altLang="en-US" noProof="1" smtClean="0">
                <a:sym typeface="+mn-ea"/>
              </a:rPr>
              <a:t>键：</a:t>
            </a:r>
            <a:r>
              <a:rPr lang="zh-CN" altLang="en-US" noProof="1" smtClean="0">
                <a:solidFill>
                  <a:srgbClr val="00B050"/>
                </a:solidFill>
                <a:sym typeface="+mn-ea"/>
              </a:rPr>
              <a:t>【通过存储器将</a:t>
            </a:r>
            <a:r>
              <a:rPr lang="en-US" altLang="zh-CN" noProof="1" smtClean="0">
                <a:solidFill>
                  <a:srgbClr val="00B050"/>
                </a:solidFill>
                <a:sym typeface="+mn-ea"/>
              </a:rPr>
              <a:t>R1</a:t>
            </a:r>
            <a:r>
              <a:rPr lang="zh-CN" altLang="en-US" noProof="1" smtClean="0">
                <a:solidFill>
                  <a:srgbClr val="00B050"/>
                </a:solidFill>
                <a:sym typeface="+mn-ea"/>
              </a:rPr>
              <a:t>的值</a:t>
            </a:r>
            <a:r>
              <a:rPr lang="en-US" altLang="zh-CN" noProof="1" smtClean="0">
                <a:solidFill>
                  <a:srgbClr val="00B050"/>
                </a:solidFill>
                <a:sym typeface="+mn-ea"/>
              </a:rPr>
              <a:t>28H</a:t>
            </a:r>
            <a:r>
              <a:rPr lang="zh-CN" altLang="en-US" noProof="1" smtClean="0">
                <a:solidFill>
                  <a:srgbClr val="00B050"/>
                </a:solidFill>
                <a:sym typeface="+mn-ea"/>
              </a:rPr>
              <a:t>改写成</a:t>
            </a:r>
            <a:r>
              <a:rPr lang="en-US" altLang="zh-CN" noProof="1" smtClean="0">
                <a:solidFill>
                  <a:srgbClr val="00B050"/>
                </a:solidFill>
                <a:sym typeface="+mn-ea"/>
              </a:rPr>
              <a:t>89H</a:t>
            </a:r>
            <a:r>
              <a:rPr lang="zh-CN" altLang="en-US" noProof="1" smtClean="0">
                <a:solidFill>
                  <a:srgbClr val="00B050"/>
                </a:solidFill>
                <a:sym typeface="+mn-ea"/>
              </a:rPr>
              <a:t>】</a:t>
            </a:r>
            <a:endParaRPr lang="en-US" altLang="zh-CN" noProof="1" smtClean="0">
              <a:sym typeface="+mn-ea"/>
            </a:endParaRPr>
          </a:p>
          <a:p>
            <a:r>
              <a:rPr lang="zh-CN" altLang="en-US" noProof="1" smtClean="0">
                <a:sym typeface="+mn-ea"/>
              </a:rPr>
              <a:t>存储地址</a:t>
            </a:r>
            <a:r>
              <a:rPr lang="en-US" altLang="zh-CN" noProof="1" smtClean="0">
                <a:sym typeface="+mn-ea"/>
              </a:rPr>
              <a:t>AR</a:t>
            </a:r>
            <a:r>
              <a:rPr lang="zh-CN" altLang="en-US" noProof="1" smtClean="0">
                <a:sym typeface="+mn-ea"/>
              </a:rPr>
              <a:t>显示：</a:t>
            </a:r>
            <a:r>
              <a:rPr lang="en-US" altLang="zh-CN" noProof="1" smtClean="0">
                <a:sym typeface="+mn-ea"/>
              </a:rPr>
              <a:t>0010 0011B</a:t>
            </a:r>
            <a:r>
              <a:rPr lang="zh-CN" altLang="en-US" noProof="1" smtClean="0">
                <a:sym typeface="+mn-ea"/>
              </a:rPr>
              <a:t>【</a:t>
            </a:r>
            <a:r>
              <a:rPr lang="en-US" altLang="zh-CN" noProof="1" smtClean="0">
                <a:sym typeface="+mn-ea"/>
              </a:rPr>
              <a:t>23H</a:t>
            </a:r>
            <a:r>
              <a:rPr lang="zh-CN" altLang="en-US" noProof="1" smtClean="0">
                <a:sym typeface="+mn-ea"/>
              </a:rPr>
              <a:t>】存储数据在总线</a:t>
            </a:r>
            <a:r>
              <a:rPr lang="en-US" altLang="zh-CN" noProof="1" smtClean="0">
                <a:sym typeface="+mn-ea"/>
              </a:rPr>
              <a:t>D</a:t>
            </a:r>
            <a:r>
              <a:rPr lang="zh-CN" altLang="en-US" noProof="1" smtClean="0">
                <a:sym typeface="+mn-ea"/>
              </a:rPr>
              <a:t>显示：</a:t>
            </a:r>
            <a:r>
              <a:rPr lang="en-US" altLang="zh-CN" noProof="1" smtClean="0">
                <a:sym typeface="+mn-ea"/>
              </a:rPr>
              <a:t>0011 0010B</a:t>
            </a:r>
            <a:r>
              <a:rPr lang="zh-CN" altLang="en-US" noProof="1" smtClean="0">
                <a:sym typeface="+mn-ea"/>
              </a:rPr>
              <a:t>【</a:t>
            </a:r>
            <a:r>
              <a:rPr lang="en-US" altLang="zh-CN" noProof="1" smtClean="0">
                <a:sym typeface="+mn-ea"/>
              </a:rPr>
              <a:t>32H</a:t>
            </a:r>
            <a:r>
              <a:rPr lang="zh-CN" altLang="en-US" noProof="1" smtClean="0">
                <a:sym typeface="+mn-ea"/>
              </a:rPr>
              <a:t>】</a:t>
            </a:r>
            <a:endParaRPr lang="en-US" altLang="zh-CN" noProof="1" smtClean="0">
              <a:sym typeface="+mn-ea"/>
            </a:endParaRPr>
          </a:p>
          <a:p>
            <a:r>
              <a:rPr lang="en-US" altLang="zh-CN" noProof="1" smtClean="0">
                <a:sym typeface="+mn-ea"/>
              </a:rPr>
              <a:t>K13</a:t>
            </a:r>
            <a:r>
              <a:rPr lang="zh-CN" altLang="en-US" noProof="1" smtClean="0">
                <a:sym typeface="+mn-ea"/>
              </a:rPr>
              <a:t>、</a:t>
            </a:r>
            <a:r>
              <a:rPr lang="en-US" altLang="zh-CN" noProof="1" smtClean="0">
                <a:sym typeface="+mn-ea"/>
              </a:rPr>
              <a:t>K12</a:t>
            </a:r>
            <a:r>
              <a:rPr lang="zh-CN" altLang="en-US" noProof="1" smtClean="0">
                <a:sym typeface="+mn-ea"/>
              </a:rPr>
              <a:t>选中寄存器</a:t>
            </a:r>
            <a:r>
              <a:rPr lang="en-US" altLang="zh-CN" noProof="1" smtClean="0">
                <a:sym typeface="+mn-ea"/>
              </a:rPr>
              <a:t>R1</a:t>
            </a:r>
            <a:r>
              <a:rPr lang="zh-CN" altLang="en-US" noProof="1" smtClean="0">
                <a:sym typeface="+mn-ea"/>
              </a:rPr>
              <a:t>在</a:t>
            </a:r>
            <a:r>
              <a:rPr lang="en-US" altLang="zh-CN" noProof="1" smtClean="0">
                <a:sym typeface="+mn-ea"/>
              </a:rPr>
              <a:t>A</a:t>
            </a:r>
            <a:r>
              <a:rPr lang="zh-CN" altLang="en-US" noProof="1" smtClean="0">
                <a:sym typeface="+mn-ea"/>
              </a:rPr>
              <a:t>端口显示：</a:t>
            </a:r>
            <a:r>
              <a:rPr lang="en-US" altLang="zh-CN" noProof="1" smtClean="0">
                <a:sym typeface="+mn-ea"/>
              </a:rPr>
              <a:t>1000 1001B</a:t>
            </a:r>
            <a:r>
              <a:rPr lang="zh-CN" altLang="en-US" noProof="1" smtClean="0">
                <a:sym typeface="+mn-ea"/>
              </a:rPr>
              <a:t>【</a:t>
            </a:r>
            <a:r>
              <a:rPr lang="en-US" altLang="zh-CN" noProof="1" smtClean="0">
                <a:sym typeface="+mn-ea"/>
              </a:rPr>
              <a:t>89H</a:t>
            </a:r>
            <a:r>
              <a:rPr lang="zh-CN" altLang="en-US" noProof="1" smtClean="0">
                <a:sym typeface="+mn-ea"/>
              </a:rPr>
              <a:t>】 </a:t>
            </a:r>
          </a:p>
        </p:txBody>
      </p:sp>
      <p:graphicFrame>
        <p:nvGraphicFramePr>
          <p:cNvPr id="3" name="表格 2"/>
          <p:cNvGraphicFramePr>
            <a:graphicFrameLocks noGrp="1"/>
          </p:cNvGraphicFramePr>
          <p:nvPr/>
        </p:nvGraphicFramePr>
        <p:xfrm>
          <a:off x="1101687" y="2611006"/>
          <a:ext cx="9375353" cy="4221100"/>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416899">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22689">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22689">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22689">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22689">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22689">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22689">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22689">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22689">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22689">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201" y="332656"/>
            <a:ext cx="11920251" cy="1754326"/>
          </a:xfrm>
          <a:prstGeom prst="rect">
            <a:avLst/>
          </a:prstGeom>
        </p:spPr>
        <p:txBody>
          <a:bodyPr wrap="square">
            <a:spAutoFit/>
          </a:bodyPr>
          <a:lstStyle/>
          <a:p>
            <a:r>
              <a:rPr lang="zh-CN" altLang="en-US" noProof="1" smtClean="0">
                <a:sym typeface="+mn-ea"/>
              </a:rPr>
              <a:t>（</a:t>
            </a:r>
            <a:r>
              <a:rPr lang="en-US" altLang="zh-CN" noProof="1" smtClean="0">
                <a:sym typeface="+mn-ea"/>
              </a:rPr>
              <a:t>13</a:t>
            </a:r>
            <a:r>
              <a:rPr lang="zh-CN" altLang="en-US" noProof="1" smtClean="0">
                <a:sym typeface="+mn-ea"/>
              </a:rPr>
              <a:t>）存储器</a:t>
            </a:r>
            <a:r>
              <a:rPr lang="en-US" altLang="zh-CN" noProof="1" smtClean="0">
                <a:sym typeface="+mn-ea"/>
              </a:rPr>
              <a:t>23H</a:t>
            </a:r>
            <a:r>
              <a:rPr lang="zh-CN" altLang="en-US" noProof="1" smtClean="0">
                <a:sym typeface="+mn-ea"/>
              </a:rPr>
              <a:t>单元内容</a:t>
            </a:r>
            <a:r>
              <a:rPr lang="zh-CN" altLang="en-US" noProof="1" smtClean="0"/>
              <a:t>写入寄存器</a:t>
            </a:r>
            <a:r>
              <a:rPr lang="en-US" altLang="zh-CN" noProof="1" smtClean="0"/>
              <a:t>R0</a:t>
            </a:r>
            <a:endParaRPr lang="zh-CN" altLang="en-US" noProof="1" smtClean="0"/>
          </a:p>
          <a:p>
            <a:r>
              <a:rPr lang="zh-CN" altLang="en-US" noProof="1" smtClean="0">
                <a:sym typeface="+mn-ea"/>
              </a:rPr>
              <a:t>电平开关： </a:t>
            </a:r>
            <a:r>
              <a:rPr lang="en-US" altLang="zh-CN" noProof="1" smtClean="0">
                <a:sym typeface="+mn-ea"/>
              </a:rPr>
              <a:t>K14</a:t>
            </a:r>
            <a:r>
              <a:rPr lang="zh-CN" altLang="en-US" noProof="1" smtClean="0">
                <a:sym typeface="+mn-ea"/>
              </a:rPr>
              <a:t>置高电平【对 RD1、RD0 选中的寄存器进行写操作】  </a:t>
            </a:r>
            <a:r>
              <a:rPr lang="en-US" altLang="zh-CN" noProof="1" smtClean="0">
                <a:sym typeface="+mn-ea"/>
              </a:rPr>
              <a:t>K13</a:t>
            </a:r>
            <a:r>
              <a:rPr lang="zh-CN" altLang="en-US" noProof="1" smtClean="0">
                <a:sym typeface="+mn-ea"/>
              </a:rPr>
              <a:t>置低电平，</a:t>
            </a:r>
            <a:r>
              <a:rPr lang="en-US" altLang="zh-CN" noProof="1" smtClean="0">
                <a:sym typeface="+mn-ea"/>
              </a:rPr>
              <a:t>K12</a:t>
            </a:r>
            <a:r>
              <a:rPr lang="zh-CN" altLang="en-US" noProof="1" smtClean="0">
                <a:sym typeface="+mn-ea"/>
              </a:rPr>
              <a:t>置低电平【选中寄存器</a:t>
            </a:r>
            <a:r>
              <a:rPr lang="en-US" altLang="zh-CN" noProof="1" smtClean="0">
                <a:sym typeface="+mn-ea"/>
              </a:rPr>
              <a:t>R0</a:t>
            </a:r>
            <a:r>
              <a:rPr lang="zh-CN" altLang="en-US" noProof="1" smtClean="0">
                <a:sym typeface="+mn-ea"/>
              </a:rPr>
              <a:t>】</a:t>
            </a:r>
          </a:p>
          <a:p>
            <a:r>
              <a:rPr lang="en-US" altLang="zh-CN" noProof="1" smtClean="0">
                <a:sym typeface="+mn-ea"/>
              </a:rPr>
              <a:t>K9</a:t>
            </a:r>
            <a:r>
              <a:rPr lang="zh-CN" altLang="en-US" noProof="1" smtClean="0">
                <a:sym typeface="+mn-ea"/>
              </a:rPr>
              <a:t>置高电平 【存储器左端口数据送到数据总线 DBUS】</a:t>
            </a:r>
            <a:r>
              <a:rPr lang="en-US" altLang="zh-CN" noProof="1" smtClean="0">
                <a:sym typeface="+mn-ea"/>
              </a:rPr>
              <a:t>K2</a:t>
            </a:r>
            <a:r>
              <a:rPr lang="zh-CN" altLang="en-US" noProof="1" smtClean="0">
                <a:sym typeface="+mn-ea"/>
              </a:rPr>
              <a:t>置高电平【</a:t>
            </a:r>
            <a:r>
              <a:rPr lang="en-US" altLang="zh-CN" noProof="1" smtClean="0">
                <a:sym typeface="+mn-ea"/>
              </a:rPr>
              <a:t>AR</a:t>
            </a:r>
            <a:r>
              <a:rPr lang="zh-CN" altLang="en-US" noProof="1" smtClean="0">
                <a:sym typeface="+mn-ea"/>
              </a:rPr>
              <a:t>加</a:t>
            </a:r>
            <a:r>
              <a:rPr lang="en-US" altLang="zh-CN" noProof="1" smtClean="0">
                <a:sym typeface="+mn-ea"/>
              </a:rPr>
              <a:t>1</a:t>
            </a:r>
            <a:r>
              <a:rPr lang="zh-CN" altLang="en-US" noProof="1" smtClean="0">
                <a:sym typeface="+mn-ea"/>
              </a:rPr>
              <a:t>】存储地址</a:t>
            </a:r>
            <a:r>
              <a:rPr lang="en-US" altLang="zh-CN" noProof="1" smtClean="0">
                <a:sym typeface="+mn-ea"/>
              </a:rPr>
              <a:t>AR</a:t>
            </a:r>
            <a:r>
              <a:rPr lang="zh-CN" altLang="en-US" noProof="1" smtClean="0">
                <a:sym typeface="+mn-ea"/>
              </a:rPr>
              <a:t>显示：</a:t>
            </a:r>
            <a:r>
              <a:rPr lang="en-US" altLang="zh-CN" noProof="1" smtClean="0">
                <a:sym typeface="+mn-ea"/>
              </a:rPr>
              <a:t>0010 0011B</a:t>
            </a:r>
            <a:r>
              <a:rPr lang="zh-CN" altLang="en-US" noProof="1" smtClean="0">
                <a:sym typeface="+mn-ea"/>
              </a:rPr>
              <a:t>【</a:t>
            </a:r>
            <a:r>
              <a:rPr lang="en-US" altLang="zh-CN" noProof="1" smtClean="0">
                <a:sym typeface="+mn-ea"/>
              </a:rPr>
              <a:t>23H</a:t>
            </a:r>
            <a:r>
              <a:rPr lang="zh-CN" altLang="en-US" noProof="1" smtClean="0">
                <a:sym typeface="+mn-ea"/>
              </a:rPr>
              <a:t>】</a:t>
            </a:r>
            <a:endParaRPr lang="zh-CN" altLang="en-US" noProof="1" smtClean="0"/>
          </a:p>
          <a:p>
            <a:r>
              <a:rPr lang="zh-CN" altLang="en-US" noProof="1" smtClean="0">
                <a:sym typeface="+mn-ea"/>
              </a:rPr>
              <a:t>存储数据在总线</a:t>
            </a:r>
            <a:r>
              <a:rPr lang="en-US" altLang="zh-CN" noProof="1" smtClean="0">
                <a:sym typeface="+mn-ea"/>
              </a:rPr>
              <a:t>D</a:t>
            </a:r>
            <a:r>
              <a:rPr lang="zh-CN" altLang="en-US" noProof="1" smtClean="0">
                <a:sym typeface="+mn-ea"/>
              </a:rPr>
              <a:t>显示：</a:t>
            </a:r>
            <a:r>
              <a:rPr lang="en-US" altLang="zh-CN" noProof="1" smtClean="0">
                <a:sym typeface="+mn-ea"/>
              </a:rPr>
              <a:t>0011 0010B</a:t>
            </a:r>
            <a:r>
              <a:rPr lang="zh-CN" altLang="en-US" noProof="1" smtClean="0">
                <a:sym typeface="+mn-ea"/>
              </a:rPr>
              <a:t>【</a:t>
            </a:r>
            <a:r>
              <a:rPr lang="en-US" altLang="zh-CN" noProof="1" smtClean="0">
                <a:sym typeface="+mn-ea"/>
              </a:rPr>
              <a:t>32H</a:t>
            </a:r>
            <a:r>
              <a:rPr lang="zh-CN" altLang="en-US" noProof="1" smtClean="0">
                <a:sym typeface="+mn-ea"/>
              </a:rPr>
              <a:t>】</a:t>
            </a:r>
            <a:r>
              <a:rPr lang="en-US" altLang="zh-CN" noProof="1" smtClean="0">
                <a:sym typeface="+mn-ea"/>
              </a:rPr>
              <a:t>K13</a:t>
            </a:r>
            <a:r>
              <a:rPr lang="zh-CN" altLang="en-US" noProof="1" smtClean="0">
                <a:sym typeface="+mn-ea"/>
              </a:rPr>
              <a:t>、</a:t>
            </a:r>
            <a:r>
              <a:rPr lang="en-US" altLang="zh-CN" noProof="1" smtClean="0">
                <a:sym typeface="+mn-ea"/>
              </a:rPr>
              <a:t>K12</a:t>
            </a:r>
            <a:r>
              <a:rPr lang="zh-CN" altLang="en-US" noProof="1" smtClean="0">
                <a:sym typeface="+mn-ea"/>
              </a:rPr>
              <a:t>选中寄存器</a:t>
            </a:r>
            <a:r>
              <a:rPr lang="en-US" altLang="zh-CN" noProof="1" smtClean="0">
                <a:sym typeface="+mn-ea"/>
              </a:rPr>
              <a:t>R0</a:t>
            </a:r>
            <a:r>
              <a:rPr lang="zh-CN" altLang="en-US" noProof="1" smtClean="0">
                <a:sym typeface="+mn-ea"/>
              </a:rPr>
              <a:t>在</a:t>
            </a:r>
            <a:r>
              <a:rPr lang="en-US" altLang="zh-CN" noProof="1" smtClean="0">
                <a:sym typeface="+mn-ea"/>
              </a:rPr>
              <a:t>A</a:t>
            </a:r>
            <a:r>
              <a:rPr lang="zh-CN" altLang="en-US" noProof="1" smtClean="0">
                <a:sym typeface="+mn-ea"/>
              </a:rPr>
              <a:t>端口显示：</a:t>
            </a:r>
            <a:r>
              <a:rPr lang="en-US" altLang="zh-CN" noProof="1" smtClean="0">
                <a:sym typeface="+mn-ea"/>
              </a:rPr>
              <a:t>0111 0101B</a:t>
            </a:r>
            <a:r>
              <a:rPr lang="zh-CN" altLang="en-US" noProof="1" smtClean="0">
                <a:sym typeface="+mn-ea"/>
              </a:rPr>
              <a:t>【</a:t>
            </a:r>
            <a:r>
              <a:rPr lang="en-US" altLang="zh-CN" noProof="1" smtClean="0">
                <a:sym typeface="+mn-ea"/>
              </a:rPr>
              <a:t>75H</a:t>
            </a:r>
            <a:r>
              <a:rPr lang="zh-CN" altLang="en-US" noProof="1" smtClean="0">
                <a:sym typeface="+mn-ea"/>
              </a:rPr>
              <a:t>】            </a:t>
            </a:r>
            <a:endParaRPr lang="zh-CN" altLang="en-US" noProof="1" smtClean="0"/>
          </a:p>
          <a:p>
            <a:r>
              <a:rPr lang="zh-CN" altLang="en-US" noProof="1" smtClean="0">
                <a:sym typeface="+mn-ea"/>
              </a:rPr>
              <a:t>按</a:t>
            </a:r>
            <a:r>
              <a:rPr lang="en-US" altLang="zh-CN" noProof="1" smtClean="0">
                <a:sym typeface="+mn-ea"/>
              </a:rPr>
              <a:t>QD</a:t>
            </a:r>
            <a:r>
              <a:rPr lang="zh-CN" altLang="en-US" noProof="1" smtClean="0">
                <a:sym typeface="+mn-ea"/>
              </a:rPr>
              <a:t>键： </a:t>
            </a:r>
            <a:r>
              <a:rPr lang="zh-CN" altLang="en-US" noProof="1" smtClean="0">
                <a:solidFill>
                  <a:srgbClr val="00B050"/>
                </a:solidFill>
                <a:sym typeface="+mn-ea"/>
              </a:rPr>
              <a:t>【通过存储器将</a:t>
            </a:r>
            <a:r>
              <a:rPr lang="en-US" altLang="zh-CN" noProof="1" smtClean="0">
                <a:solidFill>
                  <a:srgbClr val="00B050"/>
                </a:solidFill>
                <a:sym typeface="+mn-ea"/>
              </a:rPr>
              <a:t>R0</a:t>
            </a:r>
            <a:r>
              <a:rPr lang="zh-CN" altLang="en-US" noProof="1" smtClean="0">
                <a:solidFill>
                  <a:srgbClr val="00B050"/>
                </a:solidFill>
                <a:sym typeface="+mn-ea"/>
              </a:rPr>
              <a:t>的值</a:t>
            </a:r>
            <a:r>
              <a:rPr lang="en-US" altLang="zh-CN" noProof="1" smtClean="0">
                <a:solidFill>
                  <a:srgbClr val="00B050"/>
                </a:solidFill>
                <a:sym typeface="+mn-ea"/>
              </a:rPr>
              <a:t>75H</a:t>
            </a:r>
            <a:r>
              <a:rPr lang="zh-CN" altLang="en-US" noProof="1" smtClean="0">
                <a:solidFill>
                  <a:srgbClr val="00B050"/>
                </a:solidFill>
                <a:sym typeface="+mn-ea"/>
              </a:rPr>
              <a:t>改写成</a:t>
            </a:r>
            <a:r>
              <a:rPr lang="en-US" altLang="zh-CN" noProof="1" smtClean="0">
                <a:solidFill>
                  <a:srgbClr val="00B050"/>
                </a:solidFill>
                <a:sym typeface="+mn-ea"/>
              </a:rPr>
              <a:t>32H</a:t>
            </a:r>
            <a:r>
              <a:rPr lang="zh-CN" altLang="en-US" noProof="1" smtClean="0">
                <a:solidFill>
                  <a:srgbClr val="00B050"/>
                </a:solidFill>
                <a:sym typeface="+mn-ea"/>
              </a:rPr>
              <a:t>】</a:t>
            </a:r>
            <a:endParaRPr lang="en-US" altLang="zh-CN" noProof="1" smtClean="0">
              <a:sym typeface="+mn-ea"/>
            </a:endParaRPr>
          </a:p>
          <a:p>
            <a:r>
              <a:rPr lang="zh-CN" altLang="en-US" noProof="1" smtClean="0">
                <a:sym typeface="+mn-ea"/>
              </a:rPr>
              <a:t>存储地址</a:t>
            </a:r>
            <a:r>
              <a:rPr lang="en-US" altLang="zh-CN" noProof="1" smtClean="0">
                <a:sym typeface="+mn-ea"/>
              </a:rPr>
              <a:t>AR</a:t>
            </a:r>
            <a:r>
              <a:rPr lang="zh-CN" altLang="en-US" noProof="1" smtClean="0">
                <a:sym typeface="+mn-ea"/>
              </a:rPr>
              <a:t>显示：</a:t>
            </a:r>
            <a:r>
              <a:rPr lang="en-US" altLang="zh-CN" noProof="1" smtClean="0">
                <a:sym typeface="+mn-ea"/>
              </a:rPr>
              <a:t>0010 0100B</a:t>
            </a:r>
            <a:r>
              <a:rPr lang="zh-CN" altLang="en-US" noProof="1" smtClean="0">
                <a:sym typeface="+mn-ea"/>
              </a:rPr>
              <a:t>【</a:t>
            </a:r>
            <a:r>
              <a:rPr lang="en-US" altLang="zh-CN" noProof="1" smtClean="0">
                <a:sym typeface="+mn-ea"/>
              </a:rPr>
              <a:t>24H</a:t>
            </a:r>
            <a:r>
              <a:rPr lang="zh-CN" altLang="en-US" noProof="1" smtClean="0">
                <a:sym typeface="+mn-ea"/>
              </a:rPr>
              <a:t>】</a:t>
            </a:r>
            <a:r>
              <a:rPr lang="en-US" altLang="zh-CN" noProof="1" smtClean="0">
                <a:sym typeface="+mn-ea"/>
              </a:rPr>
              <a:t>K13</a:t>
            </a:r>
            <a:r>
              <a:rPr lang="zh-CN" altLang="en-US" noProof="1" smtClean="0">
                <a:sym typeface="+mn-ea"/>
              </a:rPr>
              <a:t>、</a:t>
            </a:r>
            <a:r>
              <a:rPr lang="en-US" altLang="zh-CN" noProof="1" smtClean="0">
                <a:sym typeface="+mn-ea"/>
              </a:rPr>
              <a:t>K12</a:t>
            </a:r>
            <a:r>
              <a:rPr lang="zh-CN" altLang="en-US" noProof="1" smtClean="0">
                <a:sym typeface="+mn-ea"/>
              </a:rPr>
              <a:t>选中寄存器</a:t>
            </a:r>
            <a:r>
              <a:rPr lang="en-US" altLang="zh-CN" noProof="1" smtClean="0">
                <a:sym typeface="+mn-ea"/>
              </a:rPr>
              <a:t>R0</a:t>
            </a:r>
            <a:r>
              <a:rPr lang="zh-CN" altLang="en-US" noProof="1" smtClean="0">
                <a:sym typeface="+mn-ea"/>
              </a:rPr>
              <a:t>在</a:t>
            </a:r>
            <a:r>
              <a:rPr lang="en-US" altLang="zh-CN" noProof="1" smtClean="0">
                <a:sym typeface="+mn-ea"/>
              </a:rPr>
              <a:t>A</a:t>
            </a:r>
            <a:r>
              <a:rPr lang="zh-CN" altLang="en-US" noProof="1" smtClean="0">
                <a:sym typeface="+mn-ea"/>
              </a:rPr>
              <a:t>端口显示：</a:t>
            </a:r>
            <a:r>
              <a:rPr lang="en-US" altLang="zh-CN" noProof="1" smtClean="0">
                <a:sym typeface="+mn-ea"/>
              </a:rPr>
              <a:t>00110010B</a:t>
            </a:r>
            <a:r>
              <a:rPr lang="zh-CN" altLang="en-US" noProof="1" smtClean="0">
                <a:sym typeface="+mn-ea"/>
              </a:rPr>
              <a:t>【</a:t>
            </a:r>
            <a:r>
              <a:rPr lang="en-US" altLang="zh-CN" noProof="1" smtClean="0">
                <a:sym typeface="+mn-ea"/>
              </a:rPr>
              <a:t>32H</a:t>
            </a:r>
            <a:r>
              <a:rPr lang="zh-CN" altLang="en-US" noProof="1" smtClean="0">
                <a:sym typeface="+mn-ea"/>
              </a:rPr>
              <a:t>】</a:t>
            </a:r>
            <a:endParaRPr lang="zh-CN" altLang="en-US" dirty="0"/>
          </a:p>
        </p:txBody>
      </p:sp>
      <p:graphicFrame>
        <p:nvGraphicFramePr>
          <p:cNvPr id="3" name="表格 2"/>
          <p:cNvGraphicFramePr>
            <a:graphicFrameLocks noGrp="1"/>
          </p:cNvGraphicFramePr>
          <p:nvPr/>
        </p:nvGraphicFramePr>
        <p:xfrm>
          <a:off x="1101687" y="2247445"/>
          <a:ext cx="9375353" cy="4221100"/>
        </p:xfrm>
        <a:graphic>
          <a:graphicData uri="http://schemas.openxmlformats.org/drawingml/2006/table">
            <a:tbl>
              <a:tblPr firstRow="1" bandRow="1">
                <a:tableStyleId>{5C22544A-7EE6-4342-B048-85BDC9FD1C3A}</a:tableStyleId>
              </a:tblPr>
              <a:tblGrid>
                <a:gridCol w="1171919">
                  <a:extLst>
                    <a:ext uri="{9D8B030D-6E8A-4147-A177-3AD203B41FA5}">
                      <a16:colId xmlns:a16="http://schemas.microsoft.com/office/drawing/2014/main" val="20000"/>
                    </a:ext>
                  </a:extLst>
                </a:gridCol>
                <a:gridCol w="1171919">
                  <a:extLst>
                    <a:ext uri="{9D8B030D-6E8A-4147-A177-3AD203B41FA5}">
                      <a16:colId xmlns:a16="http://schemas.microsoft.com/office/drawing/2014/main" val="20001"/>
                    </a:ext>
                  </a:extLst>
                </a:gridCol>
                <a:gridCol w="1171919">
                  <a:extLst>
                    <a:ext uri="{9D8B030D-6E8A-4147-A177-3AD203B41FA5}">
                      <a16:colId xmlns:a16="http://schemas.microsoft.com/office/drawing/2014/main" val="20002"/>
                    </a:ext>
                  </a:extLst>
                </a:gridCol>
                <a:gridCol w="1171919">
                  <a:extLst>
                    <a:ext uri="{9D8B030D-6E8A-4147-A177-3AD203B41FA5}">
                      <a16:colId xmlns:a16="http://schemas.microsoft.com/office/drawing/2014/main" val="20003"/>
                    </a:ext>
                  </a:extLst>
                </a:gridCol>
                <a:gridCol w="1520671">
                  <a:extLst>
                    <a:ext uri="{9D8B030D-6E8A-4147-A177-3AD203B41FA5}">
                      <a16:colId xmlns:a16="http://schemas.microsoft.com/office/drawing/2014/main" val="20004"/>
                    </a:ext>
                  </a:extLst>
                </a:gridCol>
                <a:gridCol w="1219925">
                  <a:extLst>
                    <a:ext uri="{9D8B030D-6E8A-4147-A177-3AD203B41FA5}">
                      <a16:colId xmlns:a16="http://schemas.microsoft.com/office/drawing/2014/main" val="20005"/>
                    </a:ext>
                  </a:extLst>
                </a:gridCol>
                <a:gridCol w="1042020">
                  <a:extLst>
                    <a:ext uri="{9D8B030D-6E8A-4147-A177-3AD203B41FA5}">
                      <a16:colId xmlns:a16="http://schemas.microsoft.com/office/drawing/2014/main" val="20006"/>
                    </a:ext>
                  </a:extLst>
                </a:gridCol>
                <a:gridCol w="905061">
                  <a:extLst>
                    <a:ext uri="{9D8B030D-6E8A-4147-A177-3AD203B41FA5}">
                      <a16:colId xmlns:a16="http://schemas.microsoft.com/office/drawing/2014/main" val="20007"/>
                    </a:ext>
                  </a:extLst>
                </a:gridCol>
              </a:tblGrid>
              <a:tr h="416899">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extLst>
                  <a:ext uri="{0D108BD9-81ED-4DB2-BD59-A6C34878D82A}">
                    <a16:rowId xmlns:a16="http://schemas.microsoft.com/office/drawing/2014/main" val="10000"/>
                  </a:ext>
                </a:extLst>
              </a:tr>
              <a:tr h="422689">
                <a:tc>
                  <a:txBody>
                    <a:bodyPr/>
                    <a:lstStyle/>
                    <a:p>
                      <a:r>
                        <a:rPr lang="en-US" altLang="zh-CN" dirty="0" smtClean="0"/>
                        <a:t>K13</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LAR</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1"/>
                  </a:ext>
                </a:extLst>
              </a:tr>
              <a:tr h="422689">
                <a:tc>
                  <a:txBody>
                    <a:bodyPr/>
                    <a:lstStyle/>
                    <a:p>
                      <a:r>
                        <a:rPr lang="en-US" altLang="zh-CN" dirty="0" smtClean="0"/>
                        <a:t>K12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RD0</a:t>
                      </a:r>
                      <a:endParaRPr lang="zh-CN" altLang="en-US" dirty="0" smtClean="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ARINC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422689">
                <a:tc>
                  <a:txBody>
                    <a:bodyPr/>
                    <a:lstStyle/>
                    <a:p>
                      <a:r>
                        <a:rPr lang="en-US" altLang="zh-CN" dirty="0" smtClean="0"/>
                        <a:t>K11</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LPC</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3"/>
                  </a:ext>
                </a:extLst>
              </a:tr>
              <a:tr h="422689">
                <a:tc>
                  <a:txBody>
                    <a:bodyPr/>
                    <a:lstStyle/>
                    <a:p>
                      <a:r>
                        <a:rPr lang="en-US" altLang="zh-CN" dirty="0" smtClean="0"/>
                        <a:t>K10</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K0</a:t>
                      </a:r>
                      <a:endParaRPr lang="zh-CN" altLang="en-US" dirty="0"/>
                    </a:p>
                  </a:txBody>
                  <a:tcPr/>
                </a:tc>
                <a:tc>
                  <a:txBody>
                    <a:bodyPr/>
                    <a:lstStyle/>
                    <a:p>
                      <a:r>
                        <a:rPr lang="en-US" altLang="zh-CN" dirty="0" smtClean="0"/>
                        <a:t>PCINC</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4"/>
                  </a:ext>
                </a:extLst>
              </a:tr>
              <a:tr h="422689">
                <a:tc>
                  <a:txBody>
                    <a:bodyPr/>
                    <a:lstStyle/>
                    <a:p>
                      <a:r>
                        <a:rPr lang="en-US" altLang="zh-CN" dirty="0" smtClean="0"/>
                        <a:t>K15</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22689">
                <a:tc>
                  <a:txBody>
                    <a:bodyPr/>
                    <a:lstStyle/>
                    <a:p>
                      <a:r>
                        <a:rPr lang="en-US" altLang="zh-CN" dirty="0" smtClean="0"/>
                        <a:t>K5</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S3﹠S1</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6"/>
                  </a:ext>
                </a:extLst>
              </a:tr>
              <a:tr h="422689">
                <a:tc>
                  <a:txBody>
                    <a:bodyPr/>
                    <a:lstStyle/>
                    <a:p>
                      <a:r>
                        <a:rPr lang="en-US" altLang="zh-CN" dirty="0" smtClean="0"/>
                        <a:t>K9</a:t>
                      </a:r>
                      <a:endParaRPr lang="zh-CN" altLang="en-US" dirty="0"/>
                    </a:p>
                  </a:txBody>
                  <a:tcPr/>
                </a:tc>
                <a:tc>
                  <a:txBody>
                    <a:bodyPr/>
                    <a:lstStyle/>
                    <a:p>
                      <a:r>
                        <a:rPr lang="en-US" altLang="zh-CN" dirty="0" smtClean="0"/>
                        <a:t>MBUS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K6</a:t>
                      </a:r>
                      <a:endParaRPr lang="zh-CN" altLang="en-US" dirty="0"/>
                    </a:p>
                  </a:txBody>
                  <a:tcPr/>
                </a:tc>
                <a:tc>
                  <a:txBody>
                    <a:bodyPr/>
                    <a:lstStyle/>
                    <a:p>
                      <a:r>
                        <a:rPr lang="en-US" altLang="zh-CN" dirty="0" smtClean="0"/>
                        <a:t>S2﹠S0</a:t>
                      </a:r>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7"/>
                  </a:ext>
                </a:extLst>
              </a:tr>
              <a:tr h="422689">
                <a:tc>
                  <a:txBody>
                    <a:bodyPr/>
                    <a:lstStyle/>
                    <a:p>
                      <a:r>
                        <a:rPr lang="en-US" altLang="zh-CN" dirty="0" smtClean="0"/>
                        <a:t>K14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SD7-SD0</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10008"/>
                  </a:ext>
                </a:extLst>
              </a:tr>
              <a:tr h="422689">
                <a:tc>
                  <a:txBody>
                    <a:bodyPr/>
                    <a:lstStyle/>
                    <a:p>
                      <a:r>
                        <a:rPr lang="en-US" altLang="zh-CN" dirty="0" smtClean="0"/>
                        <a:t>K4</a:t>
                      </a:r>
                      <a:endParaRPr lang="zh-CN" altLang="en-US" dirty="0"/>
                    </a:p>
                  </a:txBody>
                  <a:tcPr/>
                </a:tc>
                <a:tc>
                  <a:txBody>
                    <a:bodyPr/>
                    <a:lstStyle/>
                    <a:p>
                      <a:r>
                        <a:rPr lang="en-US" altLang="zh-CN" dirty="0" smtClean="0"/>
                        <a:t>MEMW</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9"/>
                  </a:ext>
                </a:extLst>
              </a:tr>
            </a:tbl>
          </a:graphicData>
        </a:graphic>
      </p:graphicFrame>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4227" y="1057620"/>
            <a:ext cx="7689773" cy="3139321"/>
          </a:xfrm>
          <a:prstGeom prst="rect">
            <a:avLst/>
          </a:prstGeom>
        </p:spPr>
        <p:txBody>
          <a:bodyPr wrap="square">
            <a:spAutoFit/>
          </a:bodyPr>
          <a:lstStyle/>
          <a:p>
            <a:r>
              <a:rPr lang="zh-CN" altLang="en-US" noProof="1" smtClean="0"/>
              <a:t>（</a:t>
            </a:r>
            <a:r>
              <a:rPr lang="en-US" altLang="zh-CN" noProof="1" smtClean="0"/>
              <a:t>14</a:t>
            </a:r>
            <a:r>
              <a:rPr lang="zh-CN" altLang="en-US" noProof="1" smtClean="0"/>
              <a:t>）、查看寄存器值</a:t>
            </a:r>
          </a:p>
          <a:p>
            <a:r>
              <a:rPr lang="zh-CN" altLang="en-US" noProof="1" smtClean="0"/>
              <a:t>控制电平开关：</a:t>
            </a:r>
            <a:r>
              <a:rPr lang="en-US" altLang="zh-CN" noProof="1" smtClean="0"/>
              <a:t>K13</a:t>
            </a:r>
            <a:r>
              <a:rPr lang="zh-CN" altLang="en-US" noProof="1" smtClean="0"/>
              <a:t>、</a:t>
            </a:r>
            <a:r>
              <a:rPr lang="en-US" altLang="zh-CN" noProof="1" smtClean="0"/>
              <a:t>K12</a:t>
            </a:r>
            <a:r>
              <a:rPr lang="zh-CN" altLang="en-US" noProof="1" smtClean="0"/>
              <a:t>查看改写后寄存器的值是否正确。</a:t>
            </a:r>
            <a:endParaRPr lang="en-US" altLang="zh-CN" noProof="1" smtClean="0"/>
          </a:p>
          <a:p>
            <a:r>
              <a:rPr lang="zh-CN" altLang="en-US" noProof="1" smtClean="0"/>
              <a:t>【</a:t>
            </a:r>
            <a:r>
              <a:rPr lang="en-US" altLang="zh-CN" noProof="1" smtClean="0"/>
              <a:t>00</a:t>
            </a:r>
            <a:r>
              <a:rPr lang="zh-CN" altLang="en-US" noProof="1" smtClean="0"/>
              <a:t>】【</a:t>
            </a:r>
            <a:r>
              <a:rPr lang="en-US" altLang="zh-CN" noProof="1" smtClean="0">
                <a:solidFill>
                  <a:srgbClr val="00B050"/>
                </a:solidFill>
              </a:rPr>
              <a:t>R0</a:t>
            </a:r>
            <a:r>
              <a:rPr lang="zh-CN" altLang="en-US" noProof="1" smtClean="0"/>
              <a:t>】：</a:t>
            </a:r>
            <a:r>
              <a:rPr lang="en-US" altLang="zh-CN" noProof="1" smtClean="0"/>
              <a:t>A</a:t>
            </a:r>
            <a:r>
              <a:rPr lang="zh-CN" altLang="en-US" noProof="1" smtClean="0"/>
              <a:t>端口显示</a:t>
            </a:r>
            <a:r>
              <a:rPr lang="en-US" altLang="zh-CN" noProof="1" smtClean="0"/>
              <a:t>0011 0010B</a:t>
            </a:r>
            <a:r>
              <a:rPr lang="zh-CN" altLang="en-US" noProof="1" smtClean="0"/>
              <a:t>【</a:t>
            </a:r>
            <a:r>
              <a:rPr lang="en-US" altLang="zh-CN" noProof="1" smtClean="0"/>
              <a:t>32H</a:t>
            </a:r>
            <a:r>
              <a:rPr lang="zh-CN" altLang="en-US" noProof="1" smtClean="0"/>
              <a:t>】</a:t>
            </a:r>
          </a:p>
          <a:p>
            <a:r>
              <a:rPr lang="zh-CN" altLang="en-US" noProof="1" smtClean="0">
                <a:sym typeface="+mn-ea"/>
              </a:rPr>
              <a:t>【</a:t>
            </a:r>
            <a:r>
              <a:rPr lang="en-US" altLang="zh-CN" noProof="1" smtClean="0">
                <a:sym typeface="+mn-ea"/>
              </a:rPr>
              <a:t>01</a:t>
            </a:r>
            <a:r>
              <a:rPr lang="zh-CN" altLang="en-US" noProof="1" smtClean="0">
                <a:sym typeface="+mn-ea"/>
              </a:rPr>
              <a:t>】【</a:t>
            </a:r>
            <a:r>
              <a:rPr lang="en-US" altLang="zh-CN" noProof="1" smtClean="0">
                <a:solidFill>
                  <a:srgbClr val="00B050"/>
                </a:solidFill>
                <a:sym typeface="+mn-ea"/>
              </a:rPr>
              <a:t>R1</a:t>
            </a:r>
            <a:r>
              <a:rPr lang="zh-CN" altLang="en-US" noProof="1" smtClean="0">
                <a:sym typeface="+mn-ea"/>
              </a:rPr>
              <a:t>】：</a:t>
            </a:r>
            <a:r>
              <a:rPr lang="en-US" altLang="zh-CN" noProof="1" smtClean="0">
                <a:sym typeface="+mn-ea"/>
              </a:rPr>
              <a:t>A</a:t>
            </a:r>
            <a:r>
              <a:rPr lang="zh-CN" altLang="en-US" noProof="1" smtClean="0">
                <a:sym typeface="+mn-ea"/>
              </a:rPr>
              <a:t>端口显示</a:t>
            </a:r>
            <a:r>
              <a:rPr lang="en-US" altLang="zh-CN" noProof="1" smtClean="0">
                <a:sym typeface="+mn-ea"/>
              </a:rPr>
              <a:t>1000 1001B</a:t>
            </a:r>
            <a:r>
              <a:rPr lang="zh-CN" altLang="en-US" noProof="1" smtClean="0">
                <a:sym typeface="+mn-ea"/>
              </a:rPr>
              <a:t>【</a:t>
            </a:r>
            <a:r>
              <a:rPr lang="en-US" altLang="zh-CN" noProof="1" smtClean="0">
                <a:sym typeface="+mn-ea"/>
              </a:rPr>
              <a:t>89H</a:t>
            </a:r>
            <a:r>
              <a:rPr lang="zh-CN" altLang="en-US" noProof="1" smtClean="0">
                <a:sym typeface="+mn-ea"/>
              </a:rPr>
              <a:t>】</a:t>
            </a:r>
            <a:endParaRPr lang="zh-CN" altLang="en-US" noProof="1" smtClean="0"/>
          </a:p>
          <a:p>
            <a:r>
              <a:rPr lang="zh-CN" altLang="en-US" noProof="1" smtClean="0">
                <a:sym typeface="+mn-ea"/>
              </a:rPr>
              <a:t>【</a:t>
            </a:r>
            <a:r>
              <a:rPr lang="en-US" altLang="zh-CN" noProof="1" smtClean="0">
                <a:sym typeface="+mn-ea"/>
              </a:rPr>
              <a:t>10</a:t>
            </a:r>
            <a:r>
              <a:rPr lang="zh-CN" altLang="en-US" noProof="1" smtClean="0">
                <a:sym typeface="+mn-ea"/>
              </a:rPr>
              <a:t>】【</a:t>
            </a:r>
            <a:r>
              <a:rPr lang="en-US" altLang="zh-CN" noProof="1" smtClean="0">
                <a:solidFill>
                  <a:srgbClr val="00B050"/>
                </a:solidFill>
                <a:sym typeface="+mn-ea"/>
              </a:rPr>
              <a:t>R2</a:t>
            </a:r>
            <a:r>
              <a:rPr lang="zh-CN" altLang="en-US" noProof="1" smtClean="0">
                <a:sym typeface="+mn-ea"/>
              </a:rPr>
              <a:t>】：</a:t>
            </a:r>
            <a:r>
              <a:rPr lang="en-US" altLang="zh-CN" noProof="1" smtClean="0">
                <a:sym typeface="+mn-ea"/>
              </a:rPr>
              <a:t>A</a:t>
            </a:r>
            <a:r>
              <a:rPr lang="zh-CN" altLang="en-US" noProof="1" smtClean="0">
                <a:sym typeface="+mn-ea"/>
              </a:rPr>
              <a:t>端口显示</a:t>
            </a:r>
            <a:r>
              <a:rPr lang="en-US" altLang="zh-CN" noProof="1" smtClean="0">
                <a:sym typeface="+mn-ea"/>
              </a:rPr>
              <a:t>0010 1000B</a:t>
            </a:r>
            <a:r>
              <a:rPr lang="zh-CN" altLang="en-US" noProof="1" smtClean="0">
                <a:sym typeface="+mn-ea"/>
              </a:rPr>
              <a:t>【</a:t>
            </a:r>
            <a:r>
              <a:rPr lang="en-US" altLang="zh-CN" noProof="1" smtClean="0">
                <a:sym typeface="+mn-ea"/>
              </a:rPr>
              <a:t>28H</a:t>
            </a:r>
            <a:r>
              <a:rPr lang="zh-CN" altLang="en-US" noProof="1" smtClean="0">
                <a:sym typeface="+mn-ea"/>
              </a:rPr>
              <a:t>】</a:t>
            </a:r>
            <a:endParaRPr lang="zh-CN" altLang="en-US" noProof="1" smtClean="0"/>
          </a:p>
          <a:p>
            <a:r>
              <a:rPr lang="zh-CN" altLang="en-US" noProof="1" smtClean="0">
                <a:sym typeface="+mn-ea"/>
              </a:rPr>
              <a:t>【</a:t>
            </a:r>
            <a:r>
              <a:rPr lang="en-US" altLang="zh-CN" noProof="1" smtClean="0">
                <a:sym typeface="+mn-ea"/>
              </a:rPr>
              <a:t>11</a:t>
            </a:r>
            <a:r>
              <a:rPr lang="zh-CN" altLang="en-US" noProof="1" smtClean="0">
                <a:sym typeface="+mn-ea"/>
              </a:rPr>
              <a:t>】【</a:t>
            </a:r>
            <a:r>
              <a:rPr lang="en-US" altLang="zh-CN" noProof="1" smtClean="0">
                <a:solidFill>
                  <a:srgbClr val="00B050"/>
                </a:solidFill>
                <a:sym typeface="+mn-ea"/>
              </a:rPr>
              <a:t>R3</a:t>
            </a:r>
            <a:r>
              <a:rPr lang="zh-CN" altLang="en-US" noProof="1" smtClean="0">
                <a:sym typeface="+mn-ea"/>
              </a:rPr>
              <a:t>】：</a:t>
            </a:r>
            <a:r>
              <a:rPr lang="en-US" altLang="zh-CN" noProof="1" smtClean="0">
                <a:sym typeface="+mn-ea"/>
              </a:rPr>
              <a:t>A</a:t>
            </a:r>
            <a:r>
              <a:rPr lang="zh-CN" altLang="en-US" noProof="1" smtClean="0">
                <a:sym typeface="+mn-ea"/>
              </a:rPr>
              <a:t>端口显示</a:t>
            </a:r>
            <a:r>
              <a:rPr lang="en-US" altLang="zh-CN" noProof="1" smtClean="0">
                <a:sym typeface="+mn-ea"/>
              </a:rPr>
              <a:t>0111 0101B</a:t>
            </a:r>
            <a:r>
              <a:rPr lang="zh-CN" altLang="en-US" noProof="1" smtClean="0">
                <a:sym typeface="+mn-ea"/>
              </a:rPr>
              <a:t>【</a:t>
            </a:r>
            <a:r>
              <a:rPr lang="en-US" altLang="zh-CN" noProof="1" smtClean="0">
                <a:sym typeface="+mn-ea"/>
              </a:rPr>
              <a:t>75H</a:t>
            </a:r>
            <a:r>
              <a:rPr lang="zh-CN" altLang="en-US" noProof="1" smtClean="0">
                <a:sym typeface="+mn-ea"/>
              </a:rPr>
              <a:t>】</a:t>
            </a:r>
          </a:p>
          <a:p>
            <a:r>
              <a:rPr lang="zh-CN" altLang="en-US" noProof="1" smtClean="0">
                <a:sym typeface="+mn-ea"/>
              </a:rPr>
              <a:t>或控制电平开关：</a:t>
            </a:r>
            <a:r>
              <a:rPr lang="en-US" altLang="zh-CN" noProof="1" smtClean="0">
                <a:sym typeface="+mn-ea"/>
              </a:rPr>
              <a:t>K11</a:t>
            </a:r>
            <a:r>
              <a:rPr lang="zh-CN" altLang="en-US" noProof="1" smtClean="0">
                <a:sym typeface="+mn-ea"/>
              </a:rPr>
              <a:t>、</a:t>
            </a:r>
            <a:r>
              <a:rPr lang="en-US" altLang="zh-CN" noProof="1" smtClean="0">
                <a:sym typeface="+mn-ea"/>
              </a:rPr>
              <a:t>K10</a:t>
            </a:r>
            <a:r>
              <a:rPr lang="zh-CN" altLang="en-US" noProof="1" smtClean="0">
                <a:sym typeface="+mn-ea"/>
              </a:rPr>
              <a:t>查看改写后寄存器的值是否正确。</a:t>
            </a:r>
            <a:endParaRPr lang="en-US" altLang="zh-CN" noProof="1" smtClean="0"/>
          </a:p>
          <a:p>
            <a:r>
              <a:rPr lang="zh-CN" altLang="en-US" noProof="1" smtClean="0">
                <a:sym typeface="+mn-ea"/>
              </a:rPr>
              <a:t>【</a:t>
            </a:r>
            <a:r>
              <a:rPr lang="en-US" altLang="zh-CN" noProof="1" smtClean="0">
                <a:sym typeface="+mn-ea"/>
              </a:rPr>
              <a:t>00</a:t>
            </a:r>
            <a:r>
              <a:rPr lang="zh-CN" altLang="en-US" noProof="1" smtClean="0">
                <a:sym typeface="+mn-ea"/>
              </a:rPr>
              <a:t>】【</a:t>
            </a:r>
            <a:r>
              <a:rPr lang="en-US" altLang="zh-CN" noProof="1" smtClean="0">
                <a:solidFill>
                  <a:srgbClr val="00B050"/>
                </a:solidFill>
                <a:sym typeface="+mn-ea"/>
              </a:rPr>
              <a:t>R0</a:t>
            </a:r>
            <a:r>
              <a:rPr lang="zh-CN" altLang="en-US" noProof="1" smtClean="0">
                <a:sym typeface="+mn-ea"/>
              </a:rPr>
              <a:t>】：</a:t>
            </a:r>
            <a:r>
              <a:rPr lang="en-US" altLang="zh-CN" noProof="1" smtClean="0">
                <a:sym typeface="+mn-ea"/>
              </a:rPr>
              <a:t>B</a:t>
            </a:r>
            <a:r>
              <a:rPr lang="zh-CN" altLang="en-US" noProof="1" smtClean="0">
                <a:sym typeface="+mn-ea"/>
              </a:rPr>
              <a:t>端口显示</a:t>
            </a:r>
            <a:r>
              <a:rPr lang="en-US" altLang="zh-CN" noProof="1" smtClean="0">
                <a:sym typeface="+mn-ea"/>
              </a:rPr>
              <a:t>0011 0010B</a:t>
            </a:r>
            <a:r>
              <a:rPr lang="zh-CN" altLang="en-US" noProof="1" smtClean="0">
                <a:sym typeface="+mn-ea"/>
              </a:rPr>
              <a:t>【</a:t>
            </a:r>
            <a:r>
              <a:rPr lang="en-US" altLang="zh-CN" noProof="1" smtClean="0">
                <a:sym typeface="+mn-ea"/>
              </a:rPr>
              <a:t>32H</a:t>
            </a:r>
            <a:r>
              <a:rPr lang="zh-CN" altLang="en-US" noProof="1" smtClean="0">
                <a:sym typeface="+mn-ea"/>
              </a:rPr>
              <a:t>】</a:t>
            </a:r>
            <a:endParaRPr lang="zh-CN" altLang="en-US" noProof="1" smtClean="0"/>
          </a:p>
          <a:p>
            <a:r>
              <a:rPr lang="zh-CN" altLang="en-US" noProof="1" smtClean="0">
                <a:sym typeface="+mn-ea"/>
              </a:rPr>
              <a:t>【</a:t>
            </a:r>
            <a:r>
              <a:rPr lang="en-US" altLang="zh-CN" noProof="1" smtClean="0">
                <a:sym typeface="+mn-ea"/>
              </a:rPr>
              <a:t>01</a:t>
            </a:r>
            <a:r>
              <a:rPr lang="zh-CN" altLang="en-US" noProof="1" smtClean="0">
                <a:sym typeface="+mn-ea"/>
              </a:rPr>
              <a:t>】【</a:t>
            </a:r>
            <a:r>
              <a:rPr lang="en-US" altLang="zh-CN" noProof="1" smtClean="0">
                <a:solidFill>
                  <a:srgbClr val="00B050"/>
                </a:solidFill>
                <a:sym typeface="+mn-ea"/>
              </a:rPr>
              <a:t>R1</a:t>
            </a:r>
            <a:r>
              <a:rPr lang="zh-CN" altLang="en-US" noProof="1" smtClean="0">
                <a:sym typeface="+mn-ea"/>
              </a:rPr>
              <a:t>】：</a:t>
            </a:r>
            <a:r>
              <a:rPr lang="en-US" altLang="zh-CN" noProof="1" smtClean="0">
                <a:sym typeface="+mn-ea"/>
              </a:rPr>
              <a:t>B</a:t>
            </a:r>
            <a:r>
              <a:rPr lang="zh-CN" altLang="en-US" noProof="1" smtClean="0">
                <a:sym typeface="+mn-ea"/>
              </a:rPr>
              <a:t>端口显示</a:t>
            </a:r>
            <a:r>
              <a:rPr lang="en-US" altLang="zh-CN" noProof="1" smtClean="0">
                <a:sym typeface="+mn-ea"/>
              </a:rPr>
              <a:t>1000 1001B</a:t>
            </a:r>
            <a:r>
              <a:rPr lang="zh-CN" altLang="en-US" noProof="1" smtClean="0">
                <a:sym typeface="+mn-ea"/>
              </a:rPr>
              <a:t>【</a:t>
            </a:r>
            <a:r>
              <a:rPr lang="en-US" altLang="zh-CN" noProof="1" smtClean="0">
                <a:sym typeface="+mn-ea"/>
              </a:rPr>
              <a:t>89H</a:t>
            </a:r>
            <a:r>
              <a:rPr lang="zh-CN" altLang="en-US" noProof="1" smtClean="0">
                <a:sym typeface="+mn-ea"/>
              </a:rPr>
              <a:t>】</a:t>
            </a:r>
            <a:endParaRPr lang="zh-CN" altLang="en-US" noProof="1" smtClean="0"/>
          </a:p>
          <a:p>
            <a:r>
              <a:rPr lang="zh-CN" altLang="en-US" noProof="1" smtClean="0">
                <a:sym typeface="+mn-ea"/>
              </a:rPr>
              <a:t>【</a:t>
            </a:r>
            <a:r>
              <a:rPr lang="en-US" altLang="zh-CN" noProof="1" smtClean="0">
                <a:sym typeface="+mn-ea"/>
              </a:rPr>
              <a:t>10</a:t>
            </a:r>
            <a:r>
              <a:rPr lang="zh-CN" altLang="en-US" noProof="1" smtClean="0">
                <a:sym typeface="+mn-ea"/>
              </a:rPr>
              <a:t>】【</a:t>
            </a:r>
            <a:r>
              <a:rPr lang="en-US" altLang="zh-CN" noProof="1" smtClean="0">
                <a:solidFill>
                  <a:srgbClr val="00B050"/>
                </a:solidFill>
                <a:sym typeface="+mn-ea"/>
              </a:rPr>
              <a:t>R2</a:t>
            </a:r>
            <a:r>
              <a:rPr lang="zh-CN" altLang="en-US" noProof="1" smtClean="0">
                <a:sym typeface="+mn-ea"/>
              </a:rPr>
              <a:t>】：</a:t>
            </a:r>
            <a:r>
              <a:rPr lang="en-US" altLang="zh-CN" noProof="1" smtClean="0">
                <a:sym typeface="+mn-ea"/>
              </a:rPr>
              <a:t>B</a:t>
            </a:r>
            <a:r>
              <a:rPr lang="zh-CN" altLang="en-US" noProof="1" smtClean="0">
                <a:sym typeface="+mn-ea"/>
              </a:rPr>
              <a:t>端口显示</a:t>
            </a:r>
            <a:r>
              <a:rPr lang="en-US" altLang="zh-CN" noProof="1" smtClean="0">
                <a:sym typeface="+mn-ea"/>
              </a:rPr>
              <a:t>0010 1000B</a:t>
            </a:r>
            <a:r>
              <a:rPr lang="zh-CN" altLang="en-US" noProof="1" smtClean="0">
                <a:sym typeface="+mn-ea"/>
              </a:rPr>
              <a:t>【</a:t>
            </a:r>
            <a:r>
              <a:rPr lang="en-US" altLang="zh-CN" noProof="1" smtClean="0">
                <a:sym typeface="+mn-ea"/>
              </a:rPr>
              <a:t>28H</a:t>
            </a:r>
            <a:r>
              <a:rPr lang="zh-CN" altLang="en-US" noProof="1" smtClean="0">
                <a:sym typeface="+mn-ea"/>
              </a:rPr>
              <a:t>】</a:t>
            </a:r>
            <a:endParaRPr lang="zh-CN" altLang="en-US" noProof="1" smtClean="0"/>
          </a:p>
          <a:p>
            <a:r>
              <a:rPr lang="zh-CN" altLang="en-US" noProof="1" smtClean="0">
                <a:sym typeface="+mn-ea"/>
              </a:rPr>
              <a:t>【</a:t>
            </a:r>
            <a:r>
              <a:rPr lang="en-US" altLang="zh-CN" noProof="1" smtClean="0">
                <a:sym typeface="+mn-ea"/>
              </a:rPr>
              <a:t>11</a:t>
            </a:r>
            <a:r>
              <a:rPr lang="zh-CN" altLang="en-US" noProof="1" smtClean="0">
                <a:sym typeface="+mn-ea"/>
              </a:rPr>
              <a:t>】【</a:t>
            </a:r>
            <a:r>
              <a:rPr lang="en-US" altLang="zh-CN" noProof="1" smtClean="0">
                <a:solidFill>
                  <a:srgbClr val="00B050"/>
                </a:solidFill>
                <a:sym typeface="+mn-ea"/>
              </a:rPr>
              <a:t>R3</a:t>
            </a:r>
            <a:r>
              <a:rPr lang="zh-CN" altLang="en-US" noProof="1" smtClean="0">
                <a:sym typeface="+mn-ea"/>
              </a:rPr>
              <a:t>】：</a:t>
            </a:r>
            <a:r>
              <a:rPr lang="en-US" altLang="zh-CN" noProof="1" smtClean="0">
                <a:sym typeface="+mn-ea"/>
              </a:rPr>
              <a:t>B</a:t>
            </a:r>
            <a:r>
              <a:rPr lang="zh-CN" altLang="en-US" noProof="1" smtClean="0">
                <a:sym typeface="+mn-ea"/>
              </a:rPr>
              <a:t>端口显示</a:t>
            </a:r>
            <a:r>
              <a:rPr lang="en-US" altLang="zh-CN" noProof="1" smtClean="0">
                <a:sym typeface="+mn-ea"/>
              </a:rPr>
              <a:t>0111 0101B</a:t>
            </a:r>
            <a:r>
              <a:rPr lang="zh-CN" altLang="en-US" noProof="1" smtClean="0">
                <a:sym typeface="+mn-ea"/>
              </a:rPr>
              <a:t>【</a:t>
            </a:r>
            <a:r>
              <a:rPr lang="en-US" altLang="zh-CN" noProof="1" smtClean="0">
                <a:sym typeface="+mn-ea"/>
              </a:rPr>
              <a:t>75H</a:t>
            </a:r>
            <a:r>
              <a:rPr lang="zh-CN" altLang="en-US" noProof="1" smtClean="0">
                <a:sym typeface="+mn-ea"/>
              </a:rPr>
              <a:t>】</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428365" y="2152015"/>
            <a:ext cx="7872095" cy="2362200"/>
            <a:chOff x="5399" y="3389"/>
            <a:chExt cx="12397" cy="3720"/>
          </a:xfrm>
        </p:grpSpPr>
        <p:sp>
          <p:nvSpPr>
            <p:cNvPr id="17" name="文本框 39"/>
            <p:cNvSpPr txBox="1"/>
            <p:nvPr/>
          </p:nvSpPr>
          <p:spPr>
            <a:xfrm>
              <a:off x="9706" y="4548"/>
              <a:ext cx="8090" cy="130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实验注意事项</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5399" y="3389"/>
              <a:ext cx="3720" cy="372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文本框 5"/>
              <p:cNvSpPr txBox="1"/>
              <p:nvPr/>
            </p:nvSpPr>
            <p:spPr>
              <a:xfrm>
                <a:off x="1278296" y="2659443"/>
                <a:ext cx="1736009" cy="156979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zh-CN" altLang="en-US" sz="9600" b="1" dirty="0" smtClean="0">
                    <a:solidFill>
                      <a:schemeClr val="accent4">
                        <a:lumMod val="75000"/>
                      </a:schemeClr>
                    </a:solidFill>
                    <a:latin typeface="微软雅黑" panose="020B0503020204020204" charset="-122"/>
                    <a:ea typeface="微软雅黑" panose="020B0503020204020204" charset="-122"/>
                  </a:rPr>
                  <a:t>八</a:t>
                </a: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428365" y="2152015"/>
            <a:ext cx="7142480" cy="2362200"/>
            <a:chOff x="5399" y="3389"/>
            <a:chExt cx="11248" cy="3720"/>
          </a:xfrm>
        </p:grpSpPr>
        <p:sp>
          <p:nvSpPr>
            <p:cNvPr id="17" name="文本框 39"/>
            <p:cNvSpPr txBox="1"/>
            <p:nvPr/>
          </p:nvSpPr>
          <p:spPr>
            <a:xfrm>
              <a:off x="9706" y="4548"/>
              <a:ext cx="6941" cy="1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实验原理</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25" name="组合 2"/>
            <p:cNvGrpSpPr/>
            <p:nvPr/>
          </p:nvGrpSpPr>
          <p:grpSpPr>
            <a:xfrm>
              <a:off x="5399" y="3389"/>
              <a:ext cx="3720" cy="372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文本框 5"/>
              <p:cNvSpPr txBox="1"/>
              <p:nvPr/>
            </p:nvSpPr>
            <p:spPr>
              <a:xfrm>
                <a:off x="1278296" y="2659443"/>
                <a:ext cx="1736009" cy="156979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zh-CN" altLang="en-US" sz="9600" b="1" dirty="0" smtClean="0">
                    <a:solidFill>
                      <a:schemeClr val="accent4">
                        <a:lumMod val="75000"/>
                      </a:schemeClr>
                    </a:solidFill>
                    <a:latin typeface="微软雅黑" panose="020B0503020204020204" charset="-122"/>
                    <a:ea typeface="微软雅黑" panose="020B0503020204020204" charset="-122"/>
                  </a:rPr>
                  <a:t>二</a:t>
                </a: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en-US" altLang="zh-CN" dirty="0">
                <a:solidFill>
                  <a:srgbClr val="00B0F0"/>
                </a:solidFill>
                <a:sym typeface="+mn-ea"/>
              </a:rPr>
              <a:t> </a:t>
            </a:r>
            <a:r>
              <a:rPr lang="zh-CN" altLang="en-US" noProof="0" dirty="0">
                <a:ln>
                  <a:noFill/>
                </a:ln>
                <a:solidFill>
                  <a:srgbClr val="00B0F0"/>
                </a:solidFill>
                <a:effectLst/>
                <a:uLnTx/>
                <a:uFillTx/>
                <a:latin typeface="+mj-ea"/>
                <a:cs typeface="+mn-cs"/>
                <a:sym typeface="+mn-ea"/>
              </a:rPr>
              <a:t>实验要求与说明</a:t>
            </a:r>
            <a:endParaRPr lang="zh-CN" altLang="en-US" dirty="0">
              <a:solidFill>
                <a:srgbClr val="00B0F0"/>
              </a:solidFill>
              <a:latin typeface="黑体" panose="02010609060101010101" pitchFamily="49" charset="-122"/>
              <a:ea typeface="黑体" panose="02010609060101010101" pitchFamily="49" charset="-122"/>
            </a:endParaRPr>
          </a:p>
        </p:txBody>
      </p:sp>
      <p:grpSp>
        <p:nvGrpSpPr>
          <p:cNvPr id="2" name="组合 1"/>
          <p:cNvGrpSpPr/>
          <p:nvPr/>
        </p:nvGrpSpPr>
        <p:grpSpPr>
          <a:xfrm>
            <a:off x="3317240" y="1633712"/>
            <a:ext cx="5478780" cy="3733417"/>
            <a:chOff x="5224" y="2884"/>
            <a:chExt cx="8628" cy="5932"/>
          </a:xfrm>
        </p:grpSpPr>
        <p:sp>
          <p:nvSpPr>
            <p:cNvPr id="43" name="矩形 42"/>
            <p:cNvSpPr/>
            <p:nvPr/>
          </p:nvSpPr>
          <p:spPr>
            <a:xfrm>
              <a:off x="5347" y="3033"/>
              <a:ext cx="8505" cy="5783"/>
            </a:xfrm>
            <a:prstGeom prst="rect">
              <a:avLst/>
            </a:prstGeom>
            <a:solidFill>
              <a:schemeClr val="bg1"/>
            </a:solid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52" name="图片 51"/>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224" y="2904"/>
              <a:ext cx="2290" cy="2277"/>
            </a:xfrm>
            <a:prstGeom prst="rect">
              <a:avLst/>
            </a:prstGeom>
          </p:spPr>
        </p:pic>
        <p:sp>
          <p:nvSpPr>
            <p:cNvPr id="45" name="Text Box 44"/>
            <p:cNvSpPr txBox="1">
              <a:spLocks noChangeArrowheads="1"/>
            </p:cNvSpPr>
            <p:nvPr/>
          </p:nvSpPr>
          <p:spPr bwMode="auto">
            <a:xfrm>
              <a:off x="5888" y="4194"/>
              <a:ext cx="7516" cy="27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sz="2000" b="1" dirty="0" smtClean="0"/>
                <a:t>连接电源线和通讯线前</a:t>
              </a:r>
              <a:r>
                <a:rPr lang="en-US" sz="2000" b="1" dirty="0" smtClean="0"/>
                <a:t>TEC-</a:t>
              </a:r>
              <a:r>
                <a:rPr lang="en-US" altLang="zh-CN" sz="2000" b="1" dirty="0" smtClean="0"/>
                <a:t>8</a:t>
              </a:r>
              <a:r>
                <a:rPr lang="zh-CN" altLang="en-US" sz="2000" b="1" dirty="0" smtClean="0"/>
                <a:t>实验系统的电源开关一定要处于断开状态，否则可能会对</a:t>
              </a:r>
              <a:r>
                <a:rPr lang="en-US" sz="2000" b="1" dirty="0" smtClean="0"/>
                <a:t>TEC-</a:t>
              </a:r>
              <a:r>
                <a:rPr lang="en-US" altLang="zh-CN" sz="2000" b="1" dirty="0" smtClean="0"/>
                <a:t>8</a:t>
              </a:r>
              <a:r>
                <a:rPr lang="zh-CN" altLang="en-US" sz="2000" b="1" dirty="0" smtClean="0"/>
                <a:t>实验系统上的芯片和</a:t>
              </a:r>
              <a:r>
                <a:rPr lang="en-US" sz="2000" b="1" dirty="0" smtClean="0"/>
                <a:t>PC </a:t>
              </a:r>
              <a:r>
                <a:rPr lang="zh-CN" altLang="en-US" sz="2000" b="1" dirty="0" smtClean="0"/>
                <a:t>机的串口造成损害</a:t>
              </a:r>
              <a:endParaRPr sz="1800" b="1" dirty="0">
                <a:solidFill>
                  <a:schemeClr val="tx1"/>
                </a:solidFill>
                <a:latin typeface="Times New Roman" panose="02020603050405020304" pitchFamily="18" charset="0"/>
              </a:endParaRPr>
            </a:p>
          </p:txBody>
        </p:sp>
        <p:sp>
          <p:nvSpPr>
            <p:cNvPr id="47" name="TextBox 6"/>
            <p:cNvSpPr txBox="1"/>
            <p:nvPr/>
          </p:nvSpPr>
          <p:spPr>
            <a:xfrm rot="18836568">
              <a:off x="5152" y="3473"/>
              <a:ext cx="1760" cy="582"/>
            </a:xfrm>
            <a:prstGeom prst="rect">
              <a:avLst/>
            </a:prstGeom>
            <a:noFill/>
          </p:spPr>
          <p:txBody>
            <a:bodyPr wrap="none" rtlCol="0">
              <a:spAutoFit/>
            </a:bodyPr>
            <a:lstStyle/>
            <a:p>
              <a:r>
                <a:rPr lang="zh-CN" altLang="en-US" b="1" dirty="0" smtClean="0">
                  <a:solidFill>
                    <a:schemeClr val="bg1"/>
                  </a:solidFill>
                  <a:latin typeface="微软雅黑" panose="020B0503020204020204" charset="-122"/>
                  <a:ea typeface="微软雅黑" panose="020B0503020204020204" charset="-122"/>
                </a:rPr>
                <a:t>注意事项</a:t>
              </a:r>
              <a:endParaRPr lang="zh-CN" altLang="en-US" b="1" dirty="0">
                <a:solidFill>
                  <a:schemeClr val="bg1"/>
                </a:solidFill>
                <a:latin typeface="微软雅黑" panose="020B0503020204020204" charset="-122"/>
                <a:ea typeface="微软雅黑" panose="020B0503020204020204" charset="-122"/>
              </a:endParaRPr>
            </a:p>
          </p:txBody>
        </p:sp>
      </p:grpSp>
      <p:pic>
        <p:nvPicPr>
          <p:cNvPr id="39" name="图片 38" descr="t01063ee2706b69cb98"/>
          <p:cNvPicPr>
            <a:picLocks noChangeAspect="1"/>
          </p:cNvPicPr>
          <p:nvPr/>
        </p:nvPicPr>
        <p:blipFill>
          <a:blip r:embed="rId6"/>
          <a:stretch>
            <a:fillRect/>
          </a:stretch>
        </p:blipFill>
        <p:spPr>
          <a:xfrm>
            <a:off x="8171180" y="4837430"/>
            <a:ext cx="1276350" cy="127635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43"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
                                        <p:tgtEl>
                                          <p:spTgt spid="39"/>
                                        </p:tgtEl>
                                      </p:cBhvr>
                                    </p:animEffect>
                                    <p:anim calcmode="lin" valueType="num">
                                      <p:cBhvr>
                                        <p:cTn id="12" dur="400" fill="hold"/>
                                        <p:tgtEl>
                                          <p:spTgt spid="39"/>
                                        </p:tgtEl>
                                        <p:attrNameLst>
                                          <p:attrName>ppt_x</p:attrName>
                                        </p:attrNameLst>
                                      </p:cBhvr>
                                      <p:tavLst>
                                        <p:tav tm="0">
                                          <p:val>
                                            <p:strVal val="#ppt_x"/>
                                          </p:val>
                                        </p:tav>
                                        <p:tav tm="100000">
                                          <p:val>
                                            <p:strVal val="#ppt_x"/>
                                          </p:val>
                                        </p:tav>
                                      </p:tavLst>
                                    </p:anim>
                                    <p:anim calcmode="lin" valueType="num">
                                      <p:cBhvr>
                                        <p:cTn id="13" dur="400" fill="hold"/>
                                        <p:tgtEl>
                                          <p:spTgt spid="39"/>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latin typeface="Times New Roman" panose="02020603050405020304" pitchFamily="18" charset="0"/>
              <a:cs typeface="Times New Roman" panose="02020603050405020304" pitchFamily="18" charset="0"/>
            </a:endParaRPr>
          </a:p>
        </p:txBody>
      </p:sp>
      <p:grpSp>
        <p:nvGrpSpPr>
          <p:cNvPr id="2" name="组合 2"/>
          <p:cNvGrpSpPr/>
          <p:nvPr/>
        </p:nvGrpSpPr>
        <p:grpSpPr>
          <a:xfrm>
            <a:off x="3428449" y="2152106"/>
            <a:ext cx="2362200" cy="236220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cs typeface="Times New Roman" panose="02020603050405020304" pitchFamily="18" charset="0"/>
              </a:endParaRPr>
            </a:p>
          </p:txBody>
        </p:sp>
        <p:sp>
          <p:nvSpPr>
            <p:cNvPr id="27" name="文本框 5"/>
            <p:cNvSpPr txBox="1"/>
            <p:nvPr/>
          </p:nvSpPr>
          <p:spPr>
            <a:xfrm>
              <a:off x="1468796" y="2644169"/>
              <a:ext cx="1736009" cy="156966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9600" b="1" dirty="0" smtClean="0">
                  <a:solidFill>
                    <a:schemeClr val="accent4">
                      <a:lumMod val="75000"/>
                    </a:schemeClr>
                  </a:solidFill>
                  <a:latin typeface="Times New Roman" panose="02020603050405020304" pitchFamily="18" charset="0"/>
                  <a:ea typeface="微软雅黑" panose="020B0503020204020204" charset="-122"/>
                  <a:cs typeface="Times New Roman" panose="02020603050405020304" pitchFamily="18" charset="0"/>
                </a:rPr>
                <a:t>九</a:t>
              </a:r>
            </a:p>
          </p:txBody>
        </p:sp>
      </p:grpSp>
      <p:sp>
        <p:nvSpPr>
          <p:cNvPr id="11" name="文本框 39"/>
          <p:cNvSpPr txBox="1"/>
          <p:nvPr/>
        </p:nvSpPr>
        <p:spPr>
          <a:xfrm>
            <a:off x="6130925" y="2905125"/>
            <a:ext cx="5137150" cy="87439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tx1">
                    <a:lumMod val="85000"/>
                    <a:lumOff val="1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思考题</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zh-CN" altLang="en-US" b="1" dirty="0">
                <a:solidFill>
                  <a:srgbClr val="00B0F0"/>
                </a:solidFill>
                <a:latin typeface="Times New Roman" panose="02020603050405020304" pitchFamily="18" charset="0"/>
                <a:cs typeface="Times New Roman" panose="02020603050405020304" pitchFamily="18" charset="0"/>
                <a:sym typeface="+mn-ea"/>
              </a:rPr>
              <a:t>思考题</a:t>
            </a:r>
          </a:p>
        </p:txBody>
      </p:sp>
      <p:pic>
        <p:nvPicPr>
          <p:cNvPr id="21" name="图片 20" descr="6380-1202111S35744"/>
          <p:cNvPicPr>
            <a:picLocks noChangeAspect="1"/>
          </p:cNvPicPr>
          <p:nvPr/>
        </p:nvPicPr>
        <p:blipFill>
          <a:blip r:embed="rId8" cstate="print">
            <a:clrChange>
              <a:clrFrom>
                <a:srgbClr val="FFFFFF">
                  <a:alpha val="100000"/>
                </a:srgbClr>
              </a:clrFrom>
              <a:clrTo>
                <a:srgbClr val="FFFFFF">
                  <a:alpha val="100000"/>
                  <a:alpha val="0"/>
                </a:srgbClr>
              </a:clrTo>
            </a:clrChange>
          </a:blip>
          <a:stretch>
            <a:fillRect/>
          </a:stretch>
        </p:blipFill>
        <p:spPr>
          <a:xfrm>
            <a:off x="10570845" y="40640"/>
            <a:ext cx="1558925" cy="2078990"/>
          </a:xfrm>
          <a:prstGeom prst="rect">
            <a:avLst/>
          </a:prstGeom>
        </p:spPr>
      </p:pic>
      <p:grpSp>
        <p:nvGrpSpPr>
          <p:cNvPr id="33" name="组合 32"/>
          <p:cNvGrpSpPr/>
          <p:nvPr/>
        </p:nvGrpSpPr>
        <p:grpSpPr>
          <a:xfrm flipH="1">
            <a:off x="890554" y="1404927"/>
            <a:ext cx="1000126" cy="2207118"/>
            <a:chOff x="10161053" y="1349376"/>
            <a:chExt cx="1000124" cy="3757613"/>
          </a:xfrm>
        </p:grpSpPr>
        <p:sp>
          <p:nvSpPr>
            <p:cNvPr id="34" name="MH_Other_3"/>
            <p:cNvSpPr/>
            <p:nvPr>
              <p:custDataLst>
                <p:tags r:id="rId4"/>
              </p:custDataLst>
            </p:nvPr>
          </p:nvSpPr>
          <p:spPr bwMode="auto">
            <a:xfrm>
              <a:off x="11018301" y="1349376"/>
              <a:ext cx="142876" cy="2624137"/>
            </a:xfrm>
            <a:prstGeom prst="rect">
              <a:avLst/>
            </a:prstGeom>
            <a:solidFill>
              <a:srgbClr val="008C3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normAutofit lnSpcReduction="10000"/>
            </a:bodyPr>
            <a:lstStyle/>
            <a:p>
              <a:pPr algn="ctr" eaLnBrk="1" fontAlgn="auto" hangingPunct="1">
                <a:spcBef>
                  <a:spcPts val="0"/>
                </a:spcBef>
                <a:spcAft>
                  <a:spcPts val="0"/>
                </a:spcAft>
                <a:defRPr/>
              </a:pPr>
              <a:endParaRPr lang="zh-CN" altLang="en-US" sz="1000" spc="200">
                <a:solidFill>
                  <a:srgbClr val="008C33"/>
                </a:solidFill>
              </a:endParaRPr>
            </a:p>
          </p:txBody>
        </p:sp>
        <p:sp>
          <p:nvSpPr>
            <p:cNvPr id="36" name="MH_SubTitle_1"/>
            <p:cNvSpPr/>
            <p:nvPr>
              <p:custDataLst>
                <p:tags r:id="rId5"/>
              </p:custDataLst>
            </p:nvPr>
          </p:nvSpPr>
          <p:spPr bwMode="auto">
            <a:xfrm flipH="1">
              <a:off x="10161053" y="1366839"/>
              <a:ext cx="964148" cy="3740150"/>
            </a:xfrm>
            <a:custGeom>
              <a:avLst/>
              <a:gdLst>
                <a:gd name="connsiteX0" fmla="*/ 0 w 1079880"/>
                <a:gd name="connsiteY0" fmla="*/ 2762546 h 3739786"/>
                <a:gd name="connsiteX1" fmla="*/ 44068 w 1079880"/>
                <a:gd name="connsiteY1" fmla="*/ 2762546 h 3739786"/>
                <a:gd name="connsiteX2" fmla="*/ 44068 w 1079880"/>
                <a:gd name="connsiteY2" fmla="*/ 3688106 h 3739786"/>
                <a:gd name="connsiteX3" fmla="*/ 771229 w 1079880"/>
                <a:gd name="connsiteY3" fmla="*/ 3688106 h 3739786"/>
                <a:gd name="connsiteX4" fmla="*/ 771229 w 1079880"/>
                <a:gd name="connsiteY4" fmla="*/ 3739786 h 3739786"/>
                <a:gd name="connsiteX5" fmla="*/ 0 w 1079880"/>
                <a:gd name="connsiteY5" fmla="*/ 3739786 h 3739786"/>
                <a:gd name="connsiteX6" fmla="*/ 308650 w 1079880"/>
                <a:gd name="connsiteY6" fmla="*/ 0 h 3739786"/>
                <a:gd name="connsiteX7" fmla="*/ 1079880 w 1079880"/>
                <a:gd name="connsiteY7" fmla="*/ 0 h 3739786"/>
                <a:gd name="connsiteX8" fmla="*/ 1079880 w 1079880"/>
                <a:gd name="connsiteY8" fmla="*/ 977241 h 3739786"/>
                <a:gd name="connsiteX9" fmla="*/ 1035812 w 1079880"/>
                <a:gd name="connsiteY9" fmla="*/ 977241 h 3739786"/>
                <a:gd name="connsiteX10" fmla="*/ 1035812 w 1079880"/>
                <a:gd name="connsiteY10" fmla="*/ 51681 h 3739786"/>
                <a:gd name="connsiteX11" fmla="*/ 308650 w 1079880"/>
                <a:gd name="connsiteY11" fmla="*/ 51681 h 373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880" h="3739786">
                  <a:moveTo>
                    <a:pt x="0" y="2762546"/>
                  </a:moveTo>
                  <a:lnTo>
                    <a:pt x="44068" y="2762546"/>
                  </a:lnTo>
                  <a:lnTo>
                    <a:pt x="44068" y="3688106"/>
                  </a:lnTo>
                  <a:lnTo>
                    <a:pt x="771229" y="3688106"/>
                  </a:lnTo>
                  <a:lnTo>
                    <a:pt x="771229" y="3739786"/>
                  </a:lnTo>
                  <a:lnTo>
                    <a:pt x="0" y="3739786"/>
                  </a:lnTo>
                  <a:close/>
                  <a:moveTo>
                    <a:pt x="308650" y="0"/>
                  </a:moveTo>
                  <a:lnTo>
                    <a:pt x="1079880" y="0"/>
                  </a:lnTo>
                  <a:lnTo>
                    <a:pt x="1079880" y="977241"/>
                  </a:lnTo>
                  <a:lnTo>
                    <a:pt x="1035812" y="977241"/>
                  </a:lnTo>
                  <a:lnTo>
                    <a:pt x="1035812" y="51681"/>
                  </a:lnTo>
                  <a:lnTo>
                    <a:pt x="308650" y="51681"/>
                  </a:lnTo>
                  <a:close/>
                </a:path>
              </a:pathLst>
            </a:custGeom>
            <a:solidFill>
              <a:srgbClr val="008C3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normAutofit/>
            </a:bodyPr>
            <a:lstStyle/>
            <a:p>
              <a:pPr algn="ctr" eaLnBrk="1" fontAlgn="auto" hangingPunct="1">
                <a:spcBef>
                  <a:spcPts val="0"/>
                </a:spcBef>
                <a:spcAft>
                  <a:spcPts val="0"/>
                </a:spcAft>
                <a:defRPr/>
              </a:pPr>
              <a:r>
                <a:rPr lang="zh-CN" altLang="en-US" sz="2400" b="1" spc="500" dirty="0" smtClean="0">
                  <a:solidFill>
                    <a:srgbClr val="333333"/>
                  </a:solidFill>
                  <a:latin typeface="微软雅黑" panose="020B0503020204020204" charset="-122"/>
                  <a:ea typeface="微软雅黑" panose="020B0503020204020204" charset="-122"/>
                </a:rPr>
                <a:t>思考题</a:t>
              </a:r>
            </a:p>
          </p:txBody>
        </p:sp>
      </p:grpSp>
      <p:sp>
        <p:nvSpPr>
          <p:cNvPr id="37" name="MH_Text_1"/>
          <p:cNvSpPr txBox="1">
            <a:spLocks noChangeArrowheads="1"/>
          </p:cNvSpPr>
          <p:nvPr>
            <p:custDataLst>
              <p:tags r:id="rId3"/>
            </p:custDataLst>
          </p:nvPr>
        </p:nvSpPr>
        <p:spPr bwMode="auto">
          <a:xfrm>
            <a:off x="2105024" y="1331843"/>
            <a:ext cx="8420515" cy="4462670"/>
          </a:xfrm>
          <a:prstGeom prst="rect">
            <a:avLst/>
          </a:prstGeom>
          <a:noFill/>
          <a:ln w="9525">
            <a:noFill/>
            <a:miter lim="800000"/>
          </a:ln>
        </p:spPr>
        <p:txBody>
          <a:bodyPr/>
          <a:lstStyle/>
          <a:p>
            <a:r>
              <a:rPr lang="en-US" altLang="zh-CN" dirty="0" smtClean="0"/>
              <a:t>1</a:t>
            </a:r>
            <a:r>
              <a:rPr lang="zh-CN" altLang="en-US" dirty="0" smtClean="0"/>
              <a:t>、数据写入寄存器中与写入向双端口存储器中，有何差异</a:t>
            </a:r>
            <a:r>
              <a:rPr lang="en-US" altLang="zh-CN" dirty="0" smtClean="0"/>
              <a:t>?</a:t>
            </a:r>
          </a:p>
          <a:p>
            <a:r>
              <a:rPr lang="en-US" altLang="zh-CN" dirty="0" smtClean="0">
                <a:latin typeface="Times New Roman" panose="02020603050405020304" pitchFamily="18" charset="0"/>
                <a:ea typeface="微软雅黑" panose="020B0503020204020204" charset="-122"/>
              </a:rPr>
              <a:t>2</a:t>
            </a:r>
            <a:r>
              <a:rPr lang="zh-CN" altLang="en-US" dirty="0" smtClean="0">
                <a:latin typeface="Times New Roman" panose="02020603050405020304" pitchFamily="18" charset="0"/>
                <a:ea typeface="微软雅黑" panose="020B0503020204020204" charset="-122"/>
              </a:rPr>
              <a:t>、</a:t>
            </a:r>
            <a:r>
              <a:rPr lang="en-US" altLang="zh-CN" dirty="0" smtClean="0">
                <a:latin typeface="Times New Roman" panose="02020603050405020304" pitchFamily="18" charset="0"/>
                <a:ea typeface="微软雅黑" panose="020B0503020204020204" charset="-122"/>
              </a:rPr>
              <a:t>MBUS</a:t>
            </a:r>
            <a:r>
              <a:rPr lang="zh-CN" altLang="en-US" dirty="0" smtClean="0">
                <a:latin typeface="Times New Roman" panose="02020603050405020304" pitchFamily="18" charset="0"/>
                <a:ea typeface="微软雅黑" panose="020B0503020204020204" charset="-122"/>
              </a:rPr>
              <a:t>、</a:t>
            </a:r>
            <a:r>
              <a:rPr lang="en-US" altLang="zh-CN" dirty="0" smtClean="0">
                <a:latin typeface="Times New Roman" panose="02020603050405020304" pitchFamily="18" charset="0"/>
                <a:ea typeface="微软雅黑" panose="020B0503020204020204" charset="-122"/>
              </a:rPr>
              <a:t>SBUS</a:t>
            </a:r>
            <a:r>
              <a:rPr lang="zh-CN" altLang="en-US" dirty="0" smtClean="0">
                <a:latin typeface="Times New Roman" panose="02020603050405020304" pitchFamily="18" charset="0"/>
                <a:ea typeface="微软雅黑" panose="020B0503020204020204" charset="-122"/>
              </a:rPr>
              <a:t>、</a:t>
            </a:r>
            <a:r>
              <a:rPr lang="en-US" altLang="zh-CN" dirty="0" smtClean="0">
                <a:latin typeface="Times New Roman" panose="02020603050405020304" pitchFamily="18" charset="0"/>
                <a:ea typeface="微软雅黑" panose="020B0503020204020204" charset="-122"/>
              </a:rPr>
              <a:t>ABUS</a:t>
            </a:r>
            <a:r>
              <a:rPr lang="zh-CN" altLang="en-US" dirty="0" smtClean="0">
                <a:latin typeface="Times New Roman" panose="02020603050405020304" pitchFamily="18" charset="0"/>
                <a:ea typeface="微软雅黑" panose="020B0503020204020204" charset="-122"/>
              </a:rPr>
              <a:t>信号</a:t>
            </a:r>
            <a:r>
              <a:rPr lang="zh-CN" altLang="en-US" smtClean="0">
                <a:latin typeface="Times New Roman" panose="02020603050405020304" pitchFamily="18" charset="0"/>
                <a:ea typeface="微软雅黑" panose="020B0503020204020204" charset="-122"/>
              </a:rPr>
              <a:t>有何异同？</a:t>
            </a:r>
            <a:endParaRPr dirty="0" smtClean="0">
              <a:latin typeface="Times New Roman" panose="02020603050405020304" pitchFamily="18" charset="0"/>
              <a:ea typeface="微软雅黑" panose="020B050302020402020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Right)">
                                      <p:cBhvr>
                                        <p:cTn id="7" dur="500"/>
                                        <p:tgtEl>
                                          <p:spTgt spid="3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Bottom)">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127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latin typeface="Times New Roman" panose="02020603050405020304" pitchFamily="18" charset="0"/>
              <a:cs typeface="Times New Roman" panose="02020603050405020304" pitchFamily="18" charset="0"/>
            </a:endParaRPr>
          </a:p>
        </p:txBody>
      </p:sp>
      <p:grpSp>
        <p:nvGrpSpPr>
          <p:cNvPr id="2" name="组合 2"/>
          <p:cNvGrpSpPr/>
          <p:nvPr/>
        </p:nvGrpSpPr>
        <p:grpSpPr>
          <a:xfrm>
            <a:off x="3428449" y="2152106"/>
            <a:ext cx="2362200" cy="236220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cs typeface="Times New Roman" panose="02020603050405020304" pitchFamily="18" charset="0"/>
              </a:endParaRPr>
            </a:p>
          </p:txBody>
        </p:sp>
        <p:sp>
          <p:nvSpPr>
            <p:cNvPr id="27" name="文本框 5"/>
            <p:cNvSpPr txBox="1"/>
            <p:nvPr/>
          </p:nvSpPr>
          <p:spPr>
            <a:xfrm>
              <a:off x="1468796" y="2644169"/>
              <a:ext cx="1736009" cy="165798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9600" b="1" dirty="0" smtClean="0">
                  <a:solidFill>
                    <a:schemeClr val="accent4">
                      <a:lumMod val="75000"/>
                    </a:schemeClr>
                  </a:solidFill>
                  <a:latin typeface="Times New Roman" panose="02020603050405020304" pitchFamily="18" charset="0"/>
                  <a:ea typeface="微软雅黑" panose="020B0503020204020204" charset="-122"/>
                  <a:cs typeface="Times New Roman" panose="02020603050405020304" pitchFamily="18" charset="0"/>
                </a:rPr>
                <a:t>六</a:t>
              </a:r>
            </a:p>
          </p:txBody>
        </p:sp>
      </p:grpSp>
      <p:sp>
        <p:nvSpPr>
          <p:cNvPr id="11" name="文本框 39"/>
          <p:cNvSpPr txBox="1"/>
          <p:nvPr/>
        </p:nvSpPr>
        <p:spPr>
          <a:xfrm>
            <a:off x="6130925" y="2990850"/>
            <a:ext cx="5137150" cy="87439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tx1">
                    <a:lumMod val="85000"/>
                    <a:lumOff val="1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实验报告</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en-US" altLang="zh-CN" b="1" dirty="0">
                <a:solidFill>
                  <a:srgbClr val="00B0F0"/>
                </a:solidFill>
                <a:latin typeface="Times New Roman" panose="02020603050405020304" pitchFamily="18" charset="0"/>
                <a:cs typeface="Times New Roman" panose="02020603050405020304" pitchFamily="18" charset="0"/>
                <a:sym typeface="+mn-ea"/>
              </a:rPr>
              <a:t> </a:t>
            </a:r>
            <a:r>
              <a:rPr lang="zh-CN" altLang="en-US" b="1" noProof="0" dirty="0">
                <a:ln>
                  <a:noFill/>
                </a:ln>
                <a:solidFill>
                  <a:srgbClr val="00B0F0"/>
                </a:solidFill>
                <a:effectLst/>
                <a:uLnTx/>
                <a:uFillTx/>
                <a:latin typeface="Times New Roman" panose="02020603050405020304" pitchFamily="18" charset="0"/>
                <a:cs typeface="Times New Roman" panose="02020603050405020304" pitchFamily="18" charset="0"/>
                <a:sym typeface="+mn-ea"/>
              </a:rPr>
              <a:t>实验报告</a:t>
            </a:r>
          </a:p>
        </p:txBody>
      </p:sp>
      <p:sp>
        <p:nvSpPr>
          <p:cNvPr id="11" name="矩形 10"/>
          <p:cNvSpPr/>
          <p:nvPr/>
        </p:nvSpPr>
        <p:spPr>
          <a:xfrm>
            <a:off x="3282950" y="3625850"/>
            <a:ext cx="5784215" cy="566420"/>
          </a:xfrm>
          <a:prstGeom prst="rect">
            <a:avLst/>
          </a:prstGeom>
        </p:spPr>
        <p:txBody>
          <a:bodyPr wrap="square">
            <a:spAutoFit/>
          </a:bodyPr>
          <a:lstStyle/>
          <a:p>
            <a:pPr>
              <a:lnSpc>
                <a:spcPct val="130000"/>
              </a:lnSpc>
              <a:spcAft>
                <a:spcPts val="600"/>
              </a:spcAft>
            </a:pPr>
            <a:r>
              <a:rPr sz="2400" dirty="0" smtClean="0">
                <a:latin typeface="微软雅黑" panose="020B0503020204020204" charset="-122"/>
                <a:ea typeface="微软雅黑" panose="020B0503020204020204" charset="-122"/>
              </a:rPr>
              <a:t>按照实验报告的格式要求书写实验报告</a:t>
            </a:r>
            <a:endParaRPr lang="zh-CN" sz="2400" dirty="0" smtClean="0">
              <a:latin typeface="微软雅黑" panose="020B0503020204020204" charset="-122"/>
              <a:ea typeface="微软雅黑" panose="020B0503020204020204" charset="-122"/>
            </a:endParaRPr>
          </a:p>
        </p:txBody>
      </p:sp>
      <p:pic>
        <p:nvPicPr>
          <p:cNvPr id="18" name="图片 17"/>
          <p:cNvPicPr>
            <a:picLocks noChangeAspect="1"/>
          </p:cNvPicPr>
          <p:nvPr/>
        </p:nvPicPr>
        <p:blipFill>
          <a:blip r:embed="rId5" cstate="print"/>
          <a:stretch>
            <a:fillRect/>
          </a:stretch>
        </p:blipFill>
        <p:spPr>
          <a:xfrm>
            <a:off x="6005580" y="827338"/>
            <a:ext cx="6171183" cy="2440117"/>
          </a:xfrm>
          <a:prstGeom prst="rect">
            <a:avLst/>
          </a:prstGeom>
        </p:spPr>
      </p:pic>
      <p:sp>
        <p:nvSpPr>
          <p:cNvPr id="20" name="任意多边形 19"/>
          <p:cNvSpPr/>
          <p:nvPr/>
        </p:nvSpPr>
        <p:spPr>
          <a:xfrm>
            <a:off x="2614930" y="3841115"/>
            <a:ext cx="6407785" cy="351155"/>
          </a:xfrm>
          <a:custGeom>
            <a:avLst/>
            <a:gdLst>
              <a:gd name="connsiteX0" fmla="*/ 0 w 4132613"/>
              <a:gd name="connsiteY0" fmla="*/ 0 h 1128156"/>
              <a:gd name="connsiteX1" fmla="*/ 285008 w 4132613"/>
              <a:gd name="connsiteY1" fmla="*/ 1116281 h 1128156"/>
              <a:gd name="connsiteX2" fmla="*/ 4132613 w 4132613"/>
              <a:gd name="connsiteY2" fmla="*/ 1128156 h 1128156"/>
            </a:gdLst>
            <a:ahLst/>
            <a:cxnLst>
              <a:cxn ang="0">
                <a:pos x="connsiteX0" y="connsiteY0"/>
              </a:cxn>
              <a:cxn ang="0">
                <a:pos x="connsiteX1" y="connsiteY1"/>
              </a:cxn>
              <a:cxn ang="0">
                <a:pos x="connsiteX2" y="connsiteY2"/>
              </a:cxn>
            </a:cxnLst>
            <a:rect l="l" t="t" r="r" b="b"/>
            <a:pathLst>
              <a:path w="4132613" h="1128156">
                <a:moveTo>
                  <a:pt x="0" y="0"/>
                </a:moveTo>
                <a:lnTo>
                  <a:pt x="285008" y="1116281"/>
                </a:lnTo>
                <a:lnTo>
                  <a:pt x="4132613" y="1128156"/>
                </a:lnTo>
              </a:path>
            </a:pathLst>
          </a:custGeom>
          <a:ln w="44450">
            <a:solidFill>
              <a:srgbClr val="FF6600"/>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1" name="图片 20" descr="CuteBall-Favorites004.png"/>
          <p:cNvPicPr preferRelativeResize="0"/>
          <p:nvPr/>
        </p:nvPicPr>
        <p:blipFill>
          <a:blip r:embed="rId6" cstate="print"/>
          <a:stretch>
            <a:fillRect/>
          </a:stretch>
        </p:blipFill>
        <p:spPr>
          <a:xfrm>
            <a:off x="2290740" y="3348823"/>
            <a:ext cx="648000" cy="648000"/>
          </a:xfrm>
          <a:prstGeom prst="rect">
            <a:avLst/>
          </a:prstGeom>
        </p:spPr>
      </p:pic>
      <p:pic>
        <p:nvPicPr>
          <p:cNvPr id="22" name="图片 21" descr="641a153ax91b0607c6230&amp;690.png"/>
          <p:cNvPicPr>
            <a:picLocks noChangeAspect="1"/>
          </p:cNvPicPr>
          <p:nvPr/>
        </p:nvPicPr>
        <p:blipFill>
          <a:blip r:embed="rId7" cstate="print"/>
          <a:stretch>
            <a:fillRect/>
          </a:stretch>
        </p:blipFill>
        <p:spPr>
          <a:xfrm>
            <a:off x="2057060" y="1801692"/>
            <a:ext cx="1115100" cy="1115100"/>
          </a:xfrm>
          <a:prstGeom prst="rect">
            <a:avLst/>
          </a:prstGeom>
        </p:spPr>
      </p:pic>
      <p:pic>
        <p:nvPicPr>
          <p:cNvPr id="23" name="图片 22" descr="I_like_buttons_001s960x639.png"/>
          <p:cNvPicPr preferRelativeResize="0"/>
          <p:nvPr/>
        </p:nvPicPr>
        <p:blipFill>
          <a:blip r:embed="rId8" cstate="print"/>
          <a:stretch>
            <a:fillRect/>
          </a:stretch>
        </p:blipFill>
        <p:spPr>
          <a:xfrm>
            <a:off x="1300910" y="2561825"/>
            <a:ext cx="1080150" cy="972090"/>
          </a:xfrm>
          <a:prstGeom prst="rect">
            <a:avLst/>
          </a:prstGeom>
        </p:spPr>
      </p:pic>
      <p:pic>
        <p:nvPicPr>
          <p:cNvPr id="24" name="图片 23" descr="1_131028084512_1.png"/>
          <p:cNvPicPr>
            <a:picLocks noChangeAspect="1"/>
          </p:cNvPicPr>
          <p:nvPr/>
        </p:nvPicPr>
        <p:blipFill>
          <a:blip r:embed="rId9" cstate="print"/>
          <a:stretch>
            <a:fillRect/>
          </a:stretch>
        </p:blipFill>
        <p:spPr>
          <a:xfrm>
            <a:off x="8764865" y="3534020"/>
            <a:ext cx="2651733" cy="198880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未标题-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6</a:t>
            </a:fld>
            <a:endParaRPr lang="zh-CN" altLang="en-US"/>
          </a:p>
        </p:txBody>
      </p:sp>
      <p:sp>
        <p:nvSpPr>
          <p:cNvPr id="3" name="内容占位符 2"/>
          <p:cNvSpPr>
            <a:spLocks noGrp="1"/>
          </p:cNvSpPr>
          <p:nvPr>
            <p:ph sz="quarter" idx="13"/>
          </p:nvPr>
        </p:nvSpPr>
        <p:spPr>
          <a:xfrm>
            <a:off x="754063" y="1366576"/>
            <a:ext cx="10680700" cy="2843473"/>
          </a:xfrm>
        </p:spPr>
        <p:txBody>
          <a:bodyPr/>
          <a:lstStyle/>
          <a:p>
            <a:pPr algn="ctr"/>
            <a:r>
              <a:rPr lang="zh-CN" altLang="en-US" sz="6000" dirty="0" smtClean="0"/>
              <a:t>数据通路实验电路图</a:t>
            </a:r>
            <a:endParaRPr lang="en-US" altLang="zh-CN" sz="6000" dirty="0" smtClean="0"/>
          </a:p>
          <a:p>
            <a:pPr algn="ctr"/>
            <a:r>
              <a:rPr lang="zh-CN" altLang="en-US" sz="3200" dirty="0" smtClean="0"/>
              <a:t>将通用寄存器堆部分、运算器部分、双端口存储器部分加上数据开关</a:t>
            </a:r>
            <a:r>
              <a:rPr lang="en-US" altLang="zh-CN" sz="3200" dirty="0" smtClean="0"/>
              <a:t>SD7</a:t>
            </a:r>
            <a:r>
              <a:rPr lang="zh-CN" altLang="en-US" sz="3200" dirty="0" smtClean="0"/>
              <a:t>～</a:t>
            </a:r>
            <a:r>
              <a:rPr lang="en-US" altLang="zh-CN" sz="3200" dirty="0" smtClean="0"/>
              <a:t>SD0</a:t>
            </a:r>
            <a:r>
              <a:rPr lang="zh-CN" altLang="en-US" sz="3200" dirty="0" smtClean="0"/>
              <a:t>连接在一起构成数据通路</a:t>
            </a:r>
            <a:endParaRPr lang="en-US" altLang="zh-CN" sz="3200" dirty="0" smtClean="0"/>
          </a:p>
          <a:p>
            <a:pPr algn="ctr"/>
            <a:endParaRPr lang="en-US" altLang="zh-CN" sz="6000" dirty="0" smtClean="0"/>
          </a:p>
          <a:p>
            <a:pPr algn="ctr"/>
            <a:endParaRPr lang="zh-CN" altLang="en-US" sz="6000" dirty="0"/>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7</a:t>
            </a:fld>
            <a:endParaRPr lang="zh-CN" altLang="en-US"/>
          </a:p>
        </p:txBody>
      </p:sp>
      <p:sp>
        <p:nvSpPr>
          <p:cNvPr id="3" name="内容占位符 2"/>
          <p:cNvSpPr>
            <a:spLocks noGrp="1"/>
          </p:cNvSpPr>
          <p:nvPr>
            <p:ph sz="quarter" idx="13"/>
          </p:nvPr>
        </p:nvSpPr>
        <p:spPr/>
        <p:txBody>
          <a:bodyPr/>
          <a:lstStyle/>
          <a:p>
            <a:r>
              <a:rPr lang="zh-CN" altLang="en-US" sz="4000" dirty="0" smtClean="0"/>
              <a:t>数据通路数据流动路径和方式</a:t>
            </a:r>
            <a:endParaRPr lang="en-US" altLang="zh-CN" sz="4000" dirty="0" smtClean="0"/>
          </a:p>
          <a:p>
            <a:r>
              <a:rPr lang="en-US" altLang="zh-CN" sz="2000" dirty="0" smtClean="0"/>
              <a:t>(1)</a:t>
            </a:r>
            <a:r>
              <a:rPr lang="zh-CN" altLang="en-US" sz="2000" dirty="0" smtClean="0"/>
              <a:t>在进行数据运算操作时，由</a:t>
            </a:r>
            <a:r>
              <a:rPr lang="en-US" altLang="zh-CN" sz="2000" dirty="0" smtClean="0"/>
              <a:t>RD1</a:t>
            </a:r>
            <a:r>
              <a:rPr lang="zh-CN" altLang="en-US" sz="2000" dirty="0" smtClean="0"/>
              <a:t>、</a:t>
            </a:r>
            <a:r>
              <a:rPr lang="en-US" altLang="zh-CN" sz="2000" dirty="0" smtClean="0"/>
              <a:t>RD0 </a:t>
            </a:r>
            <a:r>
              <a:rPr lang="zh-CN" altLang="en-US" sz="2000" dirty="0" smtClean="0"/>
              <a:t>选中的寄存器通过</a:t>
            </a:r>
            <a:r>
              <a:rPr lang="en-US" altLang="zh-CN" sz="2000" dirty="0" smtClean="0"/>
              <a:t>4 </a:t>
            </a:r>
            <a:r>
              <a:rPr lang="zh-CN" altLang="en-US" sz="2000" dirty="0" smtClean="0"/>
              <a:t>选</a:t>
            </a:r>
            <a:r>
              <a:rPr lang="en-US" altLang="zh-CN" sz="2000" dirty="0" smtClean="0"/>
              <a:t>1 </a:t>
            </a:r>
            <a:r>
              <a:rPr lang="zh-CN" altLang="en-US" sz="2000" dirty="0" smtClean="0"/>
              <a:t>选择器</a:t>
            </a:r>
            <a:r>
              <a:rPr lang="en-US" altLang="zh-CN" sz="2000" dirty="0" smtClean="0"/>
              <a:t>A </a:t>
            </a:r>
            <a:r>
              <a:rPr lang="zh-CN" altLang="en-US" sz="2000" dirty="0" smtClean="0"/>
              <a:t>送往</a:t>
            </a:r>
            <a:r>
              <a:rPr lang="en-US" altLang="zh-CN" sz="2000" dirty="0" smtClean="0"/>
              <a:t>ALU </a:t>
            </a:r>
            <a:r>
              <a:rPr lang="zh-CN" altLang="en-US" sz="2000" dirty="0" smtClean="0"/>
              <a:t>的</a:t>
            </a:r>
            <a:r>
              <a:rPr lang="en-US" altLang="zh-CN" sz="2000" dirty="0" smtClean="0"/>
              <a:t>A </a:t>
            </a:r>
            <a:r>
              <a:rPr lang="zh-CN" altLang="en-US" sz="2000" dirty="0" smtClean="0"/>
              <a:t>端口，由</a:t>
            </a:r>
            <a:r>
              <a:rPr lang="en-US" altLang="zh-CN" sz="2000" dirty="0" smtClean="0"/>
              <a:t>RS1</a:t>
            </a:r>
            <a:r>
              <a:rPr lang="zh-CN" altLang="en-US" sz="2000" dirty="0" smtClean="0"/>
              <a:t>、</a:t>
            </a:r>
            <a:r>
              <a:rPr lang="en-US" altLang="zh-CN" sz="2000" dirty="0" smtClean="0"/>
              <a:t>RS0 </a:t>
            </a:r>
            <a:r>
              <a:rPr lang="zh-CN" altLang="en-US" sz="2000" dirty="0" smtClean="0"/>
              <a:t>选中的寄存器通过</a:t>
            </a:r>
            <a:r>
              <a:rPr lang="en-US" altLang="zh-CN" sz="2000" dirty="0" smtClean="0"/>
              <a:t>4 </a:t>
            </a:r>
            <a:r>
              <a:rPr lang="zh-CN" altLang="en-US" sz="2000" dirty="0" smtClean="0"/>
              <a:t>选</a:t>
            </a:r>
            <a:r>
              <a:rPr lang="en-US" altLang="zh-CN" sz="2000" dirty="0" smtClean="0"/>
              <a:t>1 </a:t>
            </a:r>
            <a:r>
              <a:rPr lang="zh-CN" altLang="en-US" sz="2000" dirty="0" smtClean="0"/>
              <a:t>选择器</a:t>
            </a:r>
            <a:r>
              <a:rPr lang="en-US" altLang="zh-CN" sz="2000" dirty="0" smtClean="0"/>
              <a:t>B </a:t>
            </a:r>
            <a:r>
              <a:rPr lang="zh-CN" altLang="en-US" sz="2000" dirty="0" smtClean="0"/>
              <a:t>送往</a:t>
            </a:r>
            <a:r>
              <a:rPr lang="en-US" altLang="zh-CN" sz="2000" dirty="0" smtClean="0"/>
              <a:t>ALU </a:t>
            </a:r>
            <a:r>
              <a:rPr lang="zh-CN" altLang="en-US" sz="2000" dirty="0" smtClean="0"/>
              <a:t>的</a:t>
            </a:r>
            <a:r>
              <a:rPr lang="en-US" altLang="zh-CN" sz="2000" dirty="0" smtClean="0"/>
              <a:t>B </a:t>
            </a:r>
            <a:r>
              <a:rPr lang="zh-CN" altLang="en-US" sz="2000" dirty="0" smtClean="0"/>
              <a:t>端口；</a:t>
            </a:r>
            <a:endParaRPr lang="en-US" altLang="zh-CN" sz="2000" dirty="0" smtClean="0"/>
          </a:p>
          <a:p>
            <a:r>
              <a:rPr lang="zh-CN" altLang="en-US" sz="2000" dirty="0" smtClean="0"/>
              <a:t>信号</a:t>
            </a:r>
            <a:r>
              <a:rPr lang="en-US" altLang="zh-CN" sz="2000" dirty="0" smtClean="0"/>
              <a:t>M</a:t>
            </a:r>
            <a:r>
              <a:rPr lang="zh-CN" altLang="en-US" sz="2000" dirty="0" smtClean="0"/>
              <a:t>、</a:t>
            </a:r>
            <a:r>
              <a:rPr lang="en-US" altLang="zh-CN" sz="2000" dirty="0" smtClean="0"/>
              <a:t>S3</a:t>
            </a:r>
            <a:r>
              <a:rPr lang="zh-CN" altLang="en-US" sz="2000" dirty="0" smtClean="0"/>
              <a:t>、</a:t>
            </a:r>
            <a:r>
              <a:rPr lang="en-US" altLang="zh-CN" sz="2000" dirty="0" smtClean="0"/>
              <a:t>S2</a:t>
            </a:r>
            <a:r>
              <a:rPr lang="zh-CN" altLang="en-US" sz="2000" dirty="0" smtClean="0"/>
              <a:t>、</a:t>
            </a:r>
            <a:r>
              <a:rPr lang="en-US" altLang="zh-CN" sz="2000" dirty="0" smtClean="0"/>
              <a:t>S1</a:t>
            </a:r>
            <a:r>
              <a:rPr lang="zh-CN" altLang="en-US" sz="2000" dirty="0" smtClean="0"/>
              <a:t>、</a:t>
            </a:r>
            <a:r>
              <a:rPr lang="en-US" altLang="zh-CN" sz="2000" dirty="0" smtClean="0"/>
              <a:t>S1 </a:t>
            </a:r>
            <a:r>
              <a:rPr lang="zh-CN" altLang="en-US" sz="2000" dirty="0" smtClean="0"/>
              <a:t>和</a:t>
            </a:r>
            <a:r>
              <a:rPr lang="en-US" altLang="zh-CN" sz="2000" dirty="0" smtClean="0"/>
              <a:t>S0 </a:t>
            </a:r>
            <a:r>
              <a:rPr lang="zh-CN" altLang="en-US" sz="2000" dirty="0" smtClean="0"/>
              <a:t>决定</a:t>
            </a:r>
            <a:r>
              <a:rPr lang="en-US" altLang="zh-CN" sz="2000" dirty="0" smtClean="0"/>
              <a:t>ALU </a:t>
            </a:r>
            <a:r>
              <a:rPr lang="zh-CN" altLang="en-US" sz="2000" dirty="0" smtClean="0"/>
              <a:t>的运算类型，</a:t>
            </a:r>
            <a:r>
              <a:rPr lang="en-US" altLang="zh-CN" sz="2000" dirty="0" smtClean="0"/>
              <a:t>ALU </a:t>
            </a:r>
            <a:r>
              <a:rPr lang="zh-CN" altLang="en-US" sz="2000" dirty="0" smtClean="0"/>
              <a:t>对</a:t>
            </a:r>
            <a:r>
              <a:rPr lang="en-US" altLang="zh-CN" sz="2000" dirty="0" smtClean="0"/>
              <a:t>A </a:t>
            </a:r>
            <a:r>
              <a:rPr lang="zh-CN" altLang="en-US" sz="2000" dirty="0" smtClean="0"/>
              <a:t>端口和</a:t>
            </a:r>
            <a:r>
              <a:rPr lang="en-US" altLang="zh-CN" sz="2000" dirty="0" smtClean="0"/>
              <a:t>B </a:t>
            </a:r>
            <a:r>
              <a:rPr lang="zh-CN" altLang="en-US" sz="2000" dirty="0" smtClean="0"/>
              <a:t>端口的两个数连同</a:t>
            </a:r>
            <a:r>
              <a:rPr lang="en-US" altLang="zh-CN" sz="2000" dirty="0" smtClean="0"/>
              <a:t>CIN </a:t>
            </a:r>
            <a:r>
              <a:rPr lang="zh-CN" altLang="en-US" sz="2000" dirty="0" smtClean="0"/>
              <a:t>的值进行算数逻辑运算，得到的数据运算结果在信号</a:t>
            </a:r>
            <a:r>
              <a:rPr lang="en-US" altLang="zh-CN" sz="2000" dirty="0" smtClean="0"/>
              <a:t>ABUS </a:t>
            </a:r>
            <a:r>
              <a:rPr lang="zh-CN" altLang="en-US" sz="2000" dirty="0" smtClean="0"/>
              <a:t>为</a:t>
            </a:r>
            <a:r>
              <a:rPr lang="en-US" altLang="zh-CN" sz="2000" dirty="0" smtClean="0"/>
              <a:t>1 </a:t>
            </a:r>
            <a:r>
              <a:rPr lang="zh-CN" altLang="en-US" sz="2000" dirty="0" smtClean="0"/>
              <a:t>时送往数据总线</a:t>
            </a:r>
            <a:r>
              <a:rPr lang="en-US" altLang="zh-CN" sz="2000" dirty="0" smtClean="0"/>
              <a:t>DBUS</a:t>
            </a:r>
            <a:r>
              <a:rPr lang="zh-CN" altLang="en-US" sz="2000" dirty="0" smtClean="0"/>
              <a:t>；在</a:t>
            </a:r>
            <a:r>
              <a:rPr lang="en-US" altLang="zh-CN" sz="2000" dirty="0" smtClean="0"/>
              <a:t>T3 </a:t>
            </a:r>
            <a:r>
              <a:rPr lang="zh-CN" altLang="en-US" sz="2000" dirty="0" smtClean="0"/>
              <a:t>的上升沿， 数据总线</a:t>
            </a:r>
            <a:r>
              <a:rPr lang="en-US" altLang="zh-CN" sz="2000" dirty="0" smtClean="0"/>
              <a:t>DBUS </a:t>
            </a:r>
            <a:r>
              <a:rPr lang="zh-CN" altLang="en-US" sz="2000" dirty="0" smtClean="0"/>
              <a:t>上的数据结果写入由</a:t>
            </a:r>
            <a:r>
              <a:rPr lang="en-US" altLang="zh-CN" sz="2000" dirty="0" smtClean="0"/>
              <a:t>RD1</a:t>
            </a:r>
            <a:r>
              <a:rPr lang="zh-CN" altLang="en-US" sz="2000" dirty="0" smtClean="0"/>
              <a:t>、</a:t>
            </a:r>
            <a:r>
              <a:rPr lang="en-US" altLang="zh-CN" sz="2000" dirty="0" smtClean="0"/>
              <a:t>RD0 </a:t>
            </a:r>
            <a:r>
              <a:rPr lang="zh-CN" altLang="en-US" sz="2000" dirty="0" smtClean="0"/>
              <a:t>选中的寄存器。 </a:t>
            </a:r>
            <a:endParaRPr lang="en-US" altLang="zh-CN" sz="2000" dirty="0" smtClean="0"/>
          </a:p>
          <a:p>
            <a:r>
              <a:rPr lang="en-US" altLang="zh-CN" sz="2000" dirty="0" smtClean="0"/>
              <a:t>(2)</a:t>
            </a:r>
            <a:r>
              <a:rPr lang="zh-CN" altLang="en-US" sz="2000" dirty="0" smtClean="0"/>
              <a:t>在寄存器之间进行数据传送操作时，由</a:t>
            </a:r>
            <a:r>
              <a:rPr lang="en-US" altLang="zh-CN" sz="2000" dirty="0" smtClean="0"/>
              <a:t>RS1</a:t>
            </a:r>
            <a:r>
              <a:rPr lang="zh-CN" altLang="en-US" sz="2000" dirty="0" smtClean="0"/>
              <a:t>、</a:t>
            </a:r>
            <a:r>
              <a:rPr lang="en-US" altLang="zh-CN" sz="2000" dirty="0" smtClean="0"/>
              <a:t>RS0 </a:t>
            </a:r>
            <a:r>
              <a:rPr lang="zh-CN" altLang="en-US" sz="2000" dirty="0" smtClean="0"/>
              <a:t>选中的寄存器通过</a:t>
            </a:r>
            <a:r>
              <a:rPr lang="en-US" altLang="zh-CN" sz="2000" dirty="0" smtClean="0"/>
              <a:t>4 </a:t>
            </a:r>
            <a:r>
              <a:rPr lang="zh-CN" altLang="en-US" sz="2000" dirty="0" smtClean="0"/>
              <a:t>选</a:t>
            </a:r>
            <a:r>
              <a:rPr lang="en-US" altLang="zh-CN" sz="2000" dirty="0" smtClean="0"/>
              <a:t>1 </a:t>
            </a:r>
            <a:r>
              <a:rPr lang="zh-CN" altLang="en-US" sz="2000" dirty="0" smtClean="0"/>
              <a:t>选择器</a:t>
            </a:r>
            <a:r>
              <a:rPr lang="en-US" altLang="zh-CN" sz="2000" dirty="0" smtClean="0"/>
              <a:t>B </a:t>
            </a:r>
            <a:r>
              <a:rPr lang="zh-CN" altLang="en-US" sz="2000" dirty="0" smtClean="0"/>
              <a:t>送往</a:t>
            </a:r>
            <a:r>
              <a:rPr lang="en-US" altLang="zh-CN" sz="2000" dirty="0" smtClean="0"/>
              <a:t>ALU </a:t>
            </a:r>
            <a:r>
              <a:rPr lang="zh-CN" altLang="en-US" sz="2000" dirty="0" smtClean="0"/>
              <a:t>的</a:t>
            </a:r>
            <a:r>
              <a:rPr lang="en-US" altLang="zh-CN" sz="2000" dirty="0" smtClean="0"/>
              <a:t>B </a:t>
            </a:r>
            <a:r>
              <a:rPr lang="zh-CN" altLang="en-US" sz="2000" dirty="0" smtClean="0"/>
              <a:t>端口；</a:t>
            </a:r>
            <a:r>
              <a:rPr lang="en-US" altLang="zh-CN" sz="2000" dirty="0" smtClean="0"/>
              <a:t>ALU </a:t>
            </a:r>
            <a:r>
              <a:rPr lang="zh-CN" altLang="en-US" sz="2000" dirty="0" smtClean="0"/>
              <a:t>将</a:t>
            </a:r>
            <a:r>
              <a:rPr lang="en-US" altLang="zh-CN" sz="2000" dirty="0" smtClean="0"/>
              <a:t>B </a:t>
            </a:r>
            <a:r>
              <a:rPr lang="zh-CN" altLang="en-US" sz="2000" dirty="0" smtClean="0"/>
              <a:t>端口的数在信号</a:t>
            </a:r>
            <a:r>
              <a:rPr lang="en-US" altLang="zh-CN" sz="2000" dirty="0" smtClean="0"/>
              <a:t>ABUS </a:t>
            </a:r>
            <a:r>
              <a:rPr lang="zh-CN" altLang="en-US" sz="2000" dirty="0" smtClean="0"/>
              <a:t>为</a:t>
            </a:r>
            <a:r>
              <a:rPr lang="en-US" altLang="zh-CN" sz="2000" dirty="0" smtClean="0"/>
              <a:t>1 </a:t>
            </a:r>
            <a:r>
              <a:rPr lang="zh-CN" altLang="en-US" sz="2000" dirty="0" smtClean="0"/>
              <a:t>时送往数据总线</a:t>
            </a:r>
            <a:r>
              <a:rPr lang="en-US" altLang="zh-CN" sz="2000" dirty="0" smtClean="0"/>
              <a:t>DBUS</a:t>
            </a:r>
            <a:r>
              <a:rPr lang="zh-CN" altLang="en-US" sz="2000" dirty="0" smtClean="0"/>
              <a:t>；在</a:t>
            </a:r>
            <a:r>
              <a:rPr lang="en-US" altLang="zh-CN" sz="2000" dirty="0" smtClean="0"/>
              <a:t>T3 </a:t>
            </a:r>
            <a:r>
              <a:rPr lang="zh-CN" altLang="en-US" sz="2000" dirty="0" smtClean="0"/>
              <a:t>的上升沿将数据总线上的数写入由</a:t>
            </a:r>
            <a:r>
              <a:rPr lang="en-US" altLang="zh-CN" sz="2000" dirty="0" smtClean="0"/>
              <a:t>RD1</a:t>
            </a:r>
            <a:r>
              <a:rPr lang="zh-CN" altLang="en-US" sz="2000" dirty="0" smtClean="0"/>
              <a:t>、</a:t>
            </a:r>
            <a:r>
              <a:rPr lang="en-US" altLang="zh-CN" sz="2000" dirty="0" smtClean="0"/>
              <a:t>RD0 </a:t>
            </a:r>
            <a:r>
              <a:rPr lang="zh-CN" altLang="en-US" sz="2000" dirty="0" smtClean="0"/>
              <a:t>选中的寄存器。</a:t>
            </a:r>
            <a:r>
              <a:rPr lang="en-US" altLang="zh-CN" sz="2000" dirty="0" smtClean="0"/>
              <a:t>ALU </a:t>
            </a:r>
            <a:r>
              <a:rPr lang="zh-CN" altLang="en-US" sz="2000" dirty="0" smtClean="0"/>
              <a:t>进行数据传送操作由一组特定的</a:t>
            </a:r>
            <a:r>
              <a:rPr lang="en-US" altLang="zh-CN" sz="2000" dirty="0" smtClean="0"/>
              <a:t>M</a:t>
            </a:r>
            <a:r>
              <a:rPr lang="zh-CN" altLang="en-US" sz="2000" dirty="0" smtClean="0"/>
              <a:t>、</a:t>
            </a:r>
            <a:r>
              <a:rPr lang="en-US" altLang="zh-CN" sz="2000" dirty="0" smtClean="0"/>
              <a:t>S3</a:t>
            </a:r>
            <a:r>
              <a:rPr lang="zh-CN" altLang="en-US" sz="2000" dirty="0" smtClean="0"/>
              <a:t>、</a:t>
            </a:r>
            <a:r>
              <a:rPr lang="en-US" altLang="zh-CN" sz="2000" dirty="0" smtClean="0"/>
              <a:t>S2</a:t>
            </a:r>
            <a:r>
              <a:rPr lang="zh-CN" altLang="en-US" sz="2000" dirty="0" smtClean="0"/>
              <a:t>、</a:t>
            </a:r>
            <a:r>
              <a:rPr lang="en-US" altLang="zh-CN" sz="2000" dirty="0" smtClean="0"/>
              <a:t>S1</a:t>
            </a:r>
            <a:r>
              <a:rPr lang="zh-CN" altLang="en-US" sz="2000" dirty="0" smtClean="0"/>
              <a:t>、</a:t>
            </a:r>
            <a:r>
              <a:rPr lang="en-US" altLang="zh-CN" sz="2000" dirty="0" smtClean="0"/>
              <a:t>S0</a:t>
            </a:r>
            <a:r>
              <a:rPr lang="zh-CN" altLang="en-US" sz="2000" dirty="0" smtClean="0"/>
              <a:t>、</a:t>
            </a:r>
            <a:r>
              <a:rPr lang="en-US" altLang="zh-CN" sz="2000" dirty="0" smtClean="0"/>
              <a:t>CIN </a:t>
            </a:r>
            <a:r>
              <a:rPr lang="zh-CN" altLang="en-US" sz="2000" dirty="0" smtClean="0"/>
              <a:t>的值确定。</a:t>
            </a:r>
            <a:endParaRPr lang="en-US" altLang="zh-CN" sz="4000" dirty="0" smtClean="0"/>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8</a:t>
            </a:fld>
            <a:endParaRPr lang="zh-CN" altLang="en-US"/>
          </a:p>
        </p:txBody>
      </p:sp>
      <p:sp>
        <p:nvSpPr>
          <p:cNvPr id="3" name="内容占位符 2"/>
          <p:cNvSpPr>
            <a:spLocks noGrp="1"/>
          </p:cNvSpPr>
          <p:nvPr>
            <p:ph sz="quarter" idx="13"/>
          </p:nvPr>
        </p:nvSpPr>
        <p:spPr/>
        <p:txBody>
          <a:bodyPr/>
          <a:lstStyle/>
          <a:p>
            <a:r>
              <a:rPr lang="en-US" altLang="zh-CN" sz="2000" dirty="0" smtClean="0"/>
              <a:t>(3)</a:t>
            </a:r>
            <a:r>
              <a:rPr lang="zh-CN" altLang="en-US" sz="2000" dirty="0" smtClean="0"/>
              <a:t> 从存储器中取数操作中，由地址</a:t>
            </a:r>
            <a:r>
              <a:rPr lang="en-US" altLang="zh-CN" sz="2000" dirty="0" smtClean="0"/>
              <a:t>AR7</a:t>
            </a:r>
            <a:r>
              <a:rPr lang="zh-CN" altLang="en-US" sz="2000" dirty="0" smtClean="0"/>
              <a:t>～</a:t>
            </a:r>
            <a:r>
              <a:rPr lang="en-US" altLang="zh-CN" sz="2000" dirty="0" smtClean="0"/>
              <a:t>AR0 </a:t>
            </a:r>
            <a:r>
              <a:rPr lang="zh-CN" altLang="en-US" sz="2000" dirty="0" smtClean="0"/>
              <a:t>指定的存储器单元中的数在信号</a:t>
            </a:r>
            <a:r>
              <a:rPr lang="en-US" altLang="zh-CN" sz="2000" dirty="0" smtClean="0"/>
              <a:t>MEMW </a:t>
            </a:r>
            <a:r>
              <a:rPr lang="zh-CN" altLang="en-US" sz="2000" dirty="0" smtClean="0"/>
              <a:t>为</a:t>
            </a:r>
            <a:r>
              <a:rPr lang="en-US" altLang="zh-CN" sz="2000" dirty="0" smtClean="0"/>
              <a:t>0 </a:t>
            </a:r>
            <a:r>
              <a:rPr lang="zh-CN" altLang="en-US" sz="2000" dirty="0" smtClean="0"/>
              <a:t>时被读出；在</a:t>
            </a:r>
            <a:r>
              <a:rPr lang="en-US" altLang="zh-CN" sz="2000" dirty="0" smtClean="0"/>
              <a:t>MBUS </a:t>
            </a:r>
            <a:r>
              <a:rPr lang="zh-CN" altLang="en-US" sz="2000" dirty="0" smtClean="0"/>
              <a:t>为</a:t>
            </a:r>
            <a:r>
              <a:rPr lang="en-US" altLang="zh-CN" sz="2000" dirty="0" smtClean="0"/>
              <a:t>1 </a:t>
            </a:r>
            <a:r>
              <a:rPr lang="zh-CN" altLang="en-US" sz="2000" dirty="0" smtClean="0"/>
              <a:t>时送数据总线</a:t>
            </a:r>
            <a:r>
              <a:rPr lang="en-US" altLang="zh-CN" sz="2000" dirty="0" smtClean="0"/>
              <a:t>DBUS</a:t>
            </a:r>
            <a:r>
              <a:rPr lang="zh-CN" altLang="en-US" sz="2000" dirty="0" smtClean="0"/>
              <a:t>；在</a:t>
            </a:r>
            <a:r>
              <a:rPr lang="en-US" altLang="zh-CN" sz="2000" dirty="0" smtClean="0"/>
              <a:t>T3 </a:t>
            </a:r>
            <a:r>
              <a:rPr lang="zh-CN" altLang="en-US" sz="2000" dirty="0" smtClean="0"/>
              <a:t>的上升沿写入由</a:t>
            </a:r>
            <a:r>
              <a:rPr lang="en-US" altLang="zh-CN" sz="2000" dirty="0" smtClean="0"/>
              <a:t>RD1</a:t>
            </a:r>
            <a:r>
              <a:rPr lang="zh-CN" altLang="en-US" sz="2000" dirty="0" smtClean="0"/>
              <a:t>、</a:t>
            </a:r>
            <a:r>
              <a:rPr lang="en-US" altLang="zh-CN" sz="2000" dirty="0" smtClean="0"/>
              <a:t>RD0 </a:t>
            </a:r>
            <a:r>
              <a:rPr lang="zh-CN" altLang="en-US" sz="2000" dirty="0" smtClean="0"/>
              <a:t>选中的寄存器。 </a:t>
            </a:r>
            <a:r>
              <a:rPr lang="en-US" altLang="zh-CN" sz="2000" dirty="0" smtClean="0"/>
              <a:t>(4)</a:t>
            </a:r>
            <a:r>
              <a:rPr lang="zh-CN" altLang="en-US" sz="2000" dirty="0" smtClean="0"/>
              <a:t>写存储器操作中，由</a:t>
            </a:r>
            <a:r>
              <a:rPr lang="en-US" altLang="zh-CN" sz="2000" dirty="0" smtClean="0"/>
              <a:t>RS1</a:t>
            </a:r>
            <a:r>
              <a:rPr lang="zh-CN" altLang="en-US" sz="2000" dirty="0" smtClean="0"/>
              <a:t>、</a:t>
            </a:r>
            <a:r>
              <a:rPr lang="en-US" altLang="zh-CN" sz="2000" dirty="0" smtClean="0"/>
              <a:t>RS0 </a:t>
            </a:r>
            <a:r>
              <a:rPr lang="zh-CN" altLang="en-US" sz="2000" dirty="0" smtClean="0"/>
              <a:t>选中的寄存器过</a:t>
            </a:r>
            <a:r>
              <a:rPr lang="en-US" altLang="zh-CN" sz="2000" dirty="0" smtClean="0"/>
              <a:t>4 </a:t>
            </a:r>
            <a:r>
              <a:rPr lang="zh-CN" altLang="en-US" sz="2000" dirty="0" smtClean="0"/>
              <a:t>选</a:t>
            </a:r>
            <a:r>
              <a:rPr lang="en-US" altLang="zh-CN" sz="2000" dirty="0" smtClean="0"/>
              <a:t>1 </a:t>
            </a:r>
            <a:r>
              <a:rPr lang="zh-CN" altLang="en-US" sz="2000" dirty="0" smtClean="0"/>
              <a:t>选择器</a:t>
            </a:r>
            <a:r>
              <a:rPr lang="en-US" altLang="zh-CN" sz="2000" dirty="0" smtClean="0"/>
              <a:t>B </a:t>
            </a:r>
            <a:r>
              <a:rPr lang="zh-CN" altLang="en-US" sz="2000" dirty="0" smtClean="0"/>
              <a:t>送</a:t>
            </a:r>
            <a:r>
              <a:rPr lang="en-US" altLang="zh-CN" sz="2000" dirty="0" smtClean="0"/>
              <a:t>ALU </a:t>
            </a:r>
            <a:r>
              <a:rPr lang="zh-CN" altLang="en-US" sz="2000" dirty="0" smtClean="0"/>
              <a:t>的</a:t>
            </a:r>
            <a:r>
              <a:rPr lang="en-US" altLang="zh-CN" sz="2000" dirty="0" smtClean="0"/>
              <a:t>B </a:t>
            </a:r>
            <a:r>
              <a:rPr lang="zh-CN" altLang="en-US" sz="2000" dirty="0" smtClean="0"/>
              <a:t>端口；</a:t>
            </a:r>
            <a:r>
              <a:rPr lang="en-US" altLang="zh-CN" sz="2000" dirty="0" smtClean="0"/>
              <a:t>ALU </a:t>
            </a:r>
            <a:r>
              <a:rPr lang="zh-CN" altLang="en-US" sz="2000" dirty="0" smtClean="0"/>
              <a:t>将</a:t>
            </a:r>
            <a:r>
              <a:rPr lang="en-US" altLang="zh-CN" sz="2000" dirty="0" smtClean="0"/>
              <a:t>B </a:t>
            </a:r>
            <a:r>
              <a:rPr lang="zh-CN" altLang="en-US" sz="2000" dirty="0" smtClean="0"/>
              <a:t>端口的数在信号</a:t>
            </a:r>
            <a:r>
              <a:rPr lang="en-US" altLang="zh-CN" sz="2000" dirty="0" smtClean="0"/>
              <a:t>ABUS </a:t>
            </a:r>
            <a:r>
              <a:rPr lang="zh-CN" altLang="en-US" sz="2000" dirty="0" smtClean="0"/>
              <a:t>为</a:t>
            </a:r>
            <a:r>
              <a:rPr lang="en-US" altLang="zh-CN" sz="2000" dirty="0" smtClean="0"/>
              <a:t>1 </a:t>
            </a:r>
            <a:r>
              <a:rPr lang="zh-CN" altLang="en-US" sz="2000" dirty="0" smtClean="0"/>
              <a:t>时送往数据总线</a:t>
            </a:r>
            <a:r>
              <a:rPr lang="en-US" altLang="zh-CN" sz="2000" dirty="0" smtClean="0"/>
              <a:t>DBUS</a:t>
            </a:r>
            <a:r>
              <a:rPr lang="zh-CN" altLang="en-US" sz="2000" dirty="0" smtClean="0"/>
              <a:t>；在</a:t>
            </a:r>
            <a:r>
              <a:rPr lang="en-US" altLang="zh-CN" sz="2000" dirty="0" smtClean="0"/>
              <a:t>MEMW </a:t>
            </a:r>
            <a:r>
              <a:rPr lang="zh-CN" altLang="en-US" sz="2000" dirty="0" smtClean="0"/>
              <a:t>为</a:t>
            </a:r>
            <a:r>
              <a:rPr lang="en-US" altLang="zh-CN" sz="2000" dirty="0" smtClean="0"/>
              <a:t>1 </a:t>
            </a:r>
            <a:r>
              <a:rPr lang="zh-CN" altLang="en-US" sz="2000" dirty="0" smtClean="0"/>
              <a:t>且</a:t>
            </a:r>
            <a:r>
              <a:rPr lang="en-US" altLang="zh-CN" sz="2000" dirty="0" smtClean="0"/>
              <a:t>MBUS </a:t>
            </a:r>
            <a:r>
              <a:rPr lang="zh-CN" altLang="en-US" sz="2000" dirty="0" smtClean="0"/>
              <a:t>为</a:t>
            </a:r>
            <a:r>
              <a:rPr lang="en-US" altLang="zh-CN" sz="2000" dirty="0" smtClean="0"/>
              <a:t>0 </a:t>
            </a:r>
            <a:r>
              <a:rPr lang="zh-CN" altLang="en-US" sz="2000" dirty="0" smtClean="0"/>
              <a:t>时，通过左端口将数据总线</a:t>
            </a:r>
            <a:r>
              <a:rPr lang="en-US" altLang="zh-CN" sz="2000" dirty="0" smtClean="0"/>
              <a:t>DBUS </a:t>
            </a:r>
            <a:r>
              <a:rPr lang="zh-CN" altLang="en-US" sz="2000" dirty="0" smtClean="0"/>
              <a:t>上的数在</a:t>
            </a:r>
            <a:r>
              <a:rPr lang="en-US" altLang="zh-CN" sz="2000" dirty="0" smtClean="0"/>
              <a:t>T2 </a:t>
            </a:r>
            <a:r>
              <a:rPr lang="zh-CN" altLang="en-US" sz="2000" dirty="0" smtClean="0"/>
              <a:t>为</a:t>
            </a:r>
            <a:r>
              <a:rPr lang="en-US" altLang="zh-CN" sz="2000" dirty="0" smtClean="0"/>
              <a:t>1 </a:t>
            </a:r>
            <a:r>
              <a:rPr lang="zh-CN" altLang="en-US" sz="2000" dirty="0" smtClean="0"/>
              <a:t>期间写入由</a:t>
            </a:r>
            <a:r>
              <a:rPr lang="en-US" altLang="zh-CN" sz="2000" dirty="0" smtClean="0"/>
              <a:t>AR7</a:t>
            </a:r>
            <a:r>
              <a:rPr lang="zh-CN" altLang="en-US" sz="2000" dirty="0" smtClean="0"/>
              <a:t>～</a:t>
            </a:r>
            <a:r>
              <a:rPr lang="en-US" altLang="zh-CN" sz="2000" dirty="0" smtClean="0"/>
              <a:t>AR0 </a:t>
            </a:r>
            <a:r>
              <a:rPr lang="zh-CN" altLang="en-US" sz="2000" dirty="0" smtClean="0"/>
              <a:t>指定的存储器单元。 </a:t>
            </a:r>
            <a:endParaRPr lang="en-US" altLang="zh-CN" sz="2000" dirty="0" smtClean="0"/>
          </a:p>
          <a:p>
            <a:r>
              <a:rPr lang="en-US" altLang="zh-CN" sz="2000" dirty="0" smtClean="0"/>
              <a:t>(5)</a:t>
            </a:r>
            <a:r>
              <a:rPr lang="zh-CN" altLang="en-US" sz="2000" dirty="0" smtClean="0"/>
              <a:t>在读指令操作时，通过存储器右端口读出由</a:t>
            </a:r>
            <a:r>
              <a:rPr lang="en-US" altLang="zh-CN" sz="2000" dirty="0" smtClean="0"/>
              <a:t>PC7</a:t>
            </a:r>
            <a:r>
              <a:rPr lang="zh-CN" altLang="en-US" sz="2000" dirty="0" smtClean="0"/>
              <a:t>～</a:t>
            </a:r>
            <a:r>
              <a:rPr lang="en-US" altLang="zh-CN" sz="2000" dirty="0" smtClean="0"/>
              <a:t>PC0 </a:t>
            </a:r>
            <a:r>
              <a:rPr lang="zh-CN" altLang="en-US" sz="2000" dirty="0" smtClean="0"/>
              <a:t>指定的存储器单元的内容送</a:t>
            </a:r>
            <a:r>
              <a:rPr lang="en-US" altLang="zh-CN" sz="2000" dirty="0" smtClean="0"/>
              <a:t>INS7</a:t>
            </a:r>
            <a:r>
              <a:rPr lang="zh-CN" altLang="en-US" sz="2000" dirty="0" smtClean="0"/>
              <a:t>～</a:t>
            </a:r>
            <a:r>
              <a:rPr lang="en-US" altLang="zh-CN" sz="2000" dirty="0" smtClean="0"/>
              <a:t>INS0</a:t>
            </a:r>
            <a:r>
              <a:rPr lang="zh-CN" altLang="en-US" sz="2000" dirty="0" smtClean="0"/>
              <a:t>，当信号</a:t>
            </a:r>
            <a:r>
              <a:rPr lang="en-US" altLang="zh-CN" sz="2000" dirty="0" smtClean="0"/>
              <a:t>LIR </a:t>
            </a:r>
            <a:r>
              <a:rPr lang="zh-CN" altLang="en-US" sz="2000" dirty="0" smtClean="0"/>
              <a:t>为</a:t>
            </a:r>
            <a:r>
              <a:rPr lang="en-US" altLang="zh-CN" sz="2000" dirty="0" smtClean="0"/>
              <a:t>1 </a:t>
            </a:r>
            <a:r>
              <a:rPr lang="zh-CN" altLang="en-US" sz="2000" dirty="0" smtClean="0"/>
              <a:t>时，在</a:t>
            </a:r>
            <a:r>
              <a:rPr lang="en-US" altLang="zh-CN" sz="2000" dirty="0" smtClean="0"/>
              <a:t>T3 </a:t>
            </a:r>
            <a:r>
              <a:rPr lang="zh-CN" altLang="en-US" sz="2000" dirty="0" smtClean="0"/>
              <a:t>的上升沿写入指令寄存器</a:t>
            </a:r>
            <a:r>
              <a:rPr lang="en-US" altLang="zh-CN" sz="2000" dirty="0" smtClean="0"/>
              <a:t>IR</a:t>
            </a:r>
            <a:r>
              <a:rPr lang="zh-CN" altLang="en-US" sz="2000" dirty="0" smtClean="0"/>
              <a:t>。</a:t>
            </a:r>
            <a:endParaRPr lang="en-US" altLang="zh-CN" sz="2000" dirty="0" smtClean="0"/>
          </a:p>
          <a:p>
            <a:r>
              <a:rPr lang="en-US" altLang="zh-CN" sz="2000" dirty="0" smtClean="0"/>
              <a:t>(6)</a:t>
            </a:r>
            <a:r>
              <a:rPr lang="zh-CN" altLang="en-US" sz="2000" dirty="0" smtClean="0"/>
              <a:t> 数据开关</a:t>
            </a:r>
            <a:r>
              <a:rPr lang="en-US" altLang="zh-CN" sz="2000" dirty="0" smtClean="0"/>
              <a:t>SD7</a:t>
            </a:r>
            <a:r>
              <a:rPr lang="zh-CN" altLang="en-US" sz="2000" dirty="0" smtClean="0"/>
              <a:t>～</a:t>
            </a:r>
            <a:r>
              <a:rPr lang="en-US" altLang="zh-CN" sz="2000" dirty="0" smtClean="0"/>
              <a:t>SD0 </a:t>
            </a:r>
            <a:r>
              <a:rPr lang="zh-CN" altLang="en-US" sz="2000" dirty="0" smtClean="0"/>
              <a:t>上的数在</a:t>
            </a:r>
            <a:r>
              <a:rPr lang="en-US" altLang="zh-CN" sz="2000" dirty="0" smtClean="0"/>
              <a:t>SBUS </a:t>
            </a:r>
            <a:r>
              <a:rPr lang="zh-CN" altLang="en-US" sz="2000" dirty="0" smtClean="0"/>
              <a:t>为</a:t>
            </a:r>
            <a:r>
              <a:rPr lang="en-US" altLang="zh-CN" sz="2000" dirty="0" smtClean="0"/>
              <a:t>1 </a:t>
            </a:r>
            <a:r>
              <a:rPr lang="zh-CN" altLang="en-US" sz="2000" dirty="0" smtClean="0"/>
              <a:t>时送到数据总线</a:t>
            </a:r>
            <a:r>
              <a:rPr lang="en-US" altLang="zh-CN" sz="2000" dirty="0" smtClean="0"/>
              <a:t>DBUS </a:t>
            </a:r>
            <a:r>
              <a:rPr lang="zh-CN" altLang="en-US" sz="2000" dirty="0" smtClean="0"/>
              <a:t>上，用于给寄存器</a:t>
            </a:r>
            <a:r>
              <a:rPr lang="en-US" altLang="zh-CN" sz="2000" dirty="0" smtClean="0"/>
              <a:t>R0</a:t>
            </a:r>
            <a:r>
              <a:rPr lang="zh-CN" altLang="en-US" sz="2000" dirty="0" smtClean="0"/>
              <a:t>、</a:t>
            </a:r>
            <a:r>
              <a:rPr lang="en-US" altLang="zh-CN" sz="2000" dirty="0" smtClean="0"/>
              <a:t>R1</a:t>
            </a:r>
            <a:r>
              <a:rPr lang="zh-CN" altLang="en-US" sz="2000" dirty="0" smtClean="0"/>
              <a:t>、</a:t>
            </a:r>
            <a:r>
              <a:rPr lang="en-US" altLang="zh-CN" sz="2000" dirty="0" smtClean="0"/>
              <a:t>R2 </a:t>
            </a:r>
            <a:r>
              <a:rPr lang="zh-CN" altLang="en-US" sz="2000" dirty="0" smtClean="0"/>
              <a:t>和</a:t>
            </a:r>
            <a:r>
              <a:rPr lang="en-US" altLang="zh-CN" sz="2000" dirty="0" smtClean="0"/>
              <a:t>R3</a:t>
            </a:r>
            <a:r>
              <a:rPr lang="zh-CN" altLang="en-US" sz="2000" dirty="0" smtClean="0"/>
              <a:t>，地址寄存器</a:t>
            </a:r>
            <a:r>
              <a:rPr lang="en-US" altLang="zh-CN" sz="2000" dirty="0" smtClean="0"/>
              <a:t>AR</a:t>
            </a:r>
            <a:r>
              <a:rPr lang="zh-CN" altLang="en-US" sz="2000" dirty="0" smtClean="0"/>
              <a:t>，程序计数器</a:t>
            </a:r>
            <a:r>
              <a:rPr lang="en-US" altLang="zh-CN" sz="2000" dirty="0" smtClean="0"/>
              <a:t>PC </a:t>
            </a:r>
            <a:r>
              <a:rPr lang="zh-CN" altLang="en-US" sz="2000" dirty="0" smtClean="0"/>
              <a:t>设置初值，用于通过存储器左端口向存储器写入测试程序。</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62" y="285729"/>
            <a:ext cx="3057247" cy="1015663"/>
          </a:xfrm>
          <a:prstGeom prst="rect">
            <a:avLst/>
          </a:prstGeom>
        </p:spPr>
        <p:txBody>
          <a:bodyPr wrap="none">
            <a:spAutoFit/>
          </a:bodyPr>
          <a:lstStyle/>
          <a:p>
            <a:r>
              <a:rPr lang="en-US" altLang="zh-CN" sz="3200" dirty="0" smtClean="0">
                <a:latin typeface="宋体" panose="02010600030101010101" pitchFamily="2" charset="-122"/>
                <a:ea typeface="宋体" panose="02010600030101010101" pitchFamily="2" charset="-122"/>
              </a:rPr>
              <a:t>5 </a:t>
            </a:r>
            <a:r>
              <a:rPr lang="zh-CN" altLang="en-US" sz="3200" dirty="0" smtClean="0">
                <a:latin typeface="宋体" panose="02010600030101010101" pitchFamily="2" charset="-122"/>
                <a:ea typeface="宋体" panose="02010600030101010101" pitchFamily="2" charset="-122"/>
              </a:rPr>
              <a:t>数据通路实验</a:t>
            </a:r>
            <a:endParaRPr lang="en-US" altLang="zh-CN" sz="32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5.1 </a:t>
            </a:r>
            <a:r>
              <a:rPr lang="zh-CN" altLang="en-US" sz="2800" dirty="0" smtClean="0">
                <a:latin typeface="宋体" panose="02010600030101010101" pitchFamily="2" charset="-122"/>
                <a:ea typeface="宋体" panose="02010600030101010101" pitchFamily="2" charset="-122"/>
              </a:rPr>
              <a:t>实验原理</a:t>
            </a:r>
            <a:endParaRPr lang="zh-CN" altLang="en-US" sz="2800" dirty="0">
              <a:latin typeface="宋体" panose="02010600030101010101" pitchFamily="2" charset="-122"/>
              <a:ea typeface="宋体" panose="02010600030101010101" pitchFamily="2" charset="-122"/>
            </a:endParaRPr>
          </a:p>
        </p:txBody>
      </p:sp>
      <p:sp>
        <p:nvSpPr>
          <p:cNvPr id="3" name="Rectangle 2"/>
          <p:cNvSpPr>
            <a:spLocks noChangeArrowheads="1"/>
          </p:cNvSpPr>
          <p:nvPr/>
        </p:nvSpPr>
        <p:spPr bwMode="auto">
          <a:xfrm>
            <a:off x="0"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3770283917"/>
              </p:ext>
            </p:extLst>
          </p:nvPr>
        </p:nvGraphicFramePr>
        <p:xfrm>
          <a:off x="431371" y="1301392"/>
          <a:ext cx="11329259" cy="5223953"/>
        </p:xfrm>
        <a:graphic>
          <a:graphicData uri="http://schemas.openxmlformats.org/presentationml/2006/ole">
            <mc:AlternateContent xmlns:mc="http://schemas.openxmlformats.org/markup-compatibility/2006">
              <mc:Choice xmlns:v="urn:schemas-microsoft-com:vml" Requires="v">
                <p:oleObj spid="_x0000_s89092" name="Visio" r:id="rId3" imgW="6653070" imgH="4132862" progId="Visio.Drawing.11">
                  <p:embed/>
                </p:oleObj>
              </mc:Choice>
              <mc:Fallback>
                <p:oleObj name="Visio" r:id="rId3" imgW="6653070" imgH="4132862"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71" y="1301392"/>
                        <a:ext cx="11329259" cy="5223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矩形 2"/>
</p:tagLst>
</file>

<file path=ppt/tags/tag10.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1213153337"/>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14.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文本框 20"/>
</p:tagLst>
</file>

<file path=ppt/tags/tag15.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直接连接符 22"/>
</p:tagLst>
</file>

<file path=ppt/tags/tag16.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Text Box 20"/>
</p:tagLst>
</file>

<file path=ppt/tags/tag17.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直接连接符 24"/>
</p:tagLst>
</file>

<file path=ppt/tags/tag18.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Lst>
</file>

<file path=ppt/tags/tag2.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文本框 4"/>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21.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2.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3.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26.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29.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文本框 6"/>
</p:tagLst>
</file>

<file path=ppt/tags/tag30.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33.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36.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39.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Shape"/>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42.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45.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48.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5.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Shape"/>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51.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53.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56.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59.xml><?xml version="1.0" encoding="utf-8"?>
<p:tagLst xmlns:a="http://schemas.openxmlformats.org/drawingml/2006/main" xmlns:r="http://schemas.openxmlformats.org/officeDocument/2006/relationships" xmlns:p="http://schemas.openxmlformats.org/presentationml/2006/main">
  <p:tag name="MH" val="20150911113144"/>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文本框 3"/>
</p:tagLst>
</file>

<file path=ppt/tags/tag60.xml><?xml version="1.0" encoding="utf-8"?>
<p:tagLst xmlns:a="http://schemas.openxmlformats.org/drawingml/2006/main" xmlns:r="http://schemas.openxmlformats.org/officeDocument/2006/relationships" xmlns:p="http://schemas.openxmlformats.org/presentationml/2006/main">
  <p:tag name="MH" val="20150911115354"/>
  <p:tag name="MH_LIBRARY" val="GRAPHIC"/>
  <p:tag name="MH_TYPE" val="Other"/>
  <p:tag name="MH_ORDER" val="3"/>
</p:tagLst>
</file>

<file path=ppt/tags/tag61.xml><?xml version="1.0" encoding="utf-8"?>
<p:tagLst xmlns:a="http://schemas.openxmlformats.org/drawingml/2006/main" xmlns:r="http://schemas.openxmlformats.org/officeDocument/2006/relationships" xmlns:p="http://schemas.openxmlformats.org/presentationml/2006/main">
  <p:tag name="MH" val="20150911115354"/>
  <p:tag name="MH_LIBRARY" val="GRAPHIC"/>
  <p:tag name="MH_TYPE" val="Sub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1213152808"/>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Pictur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Text"/>
  <p:tag name="MH_ORDER" val="1"/>
</p:tagLst>
</file>

<file path=ppt/theme/theme1.xml><?xml version="1.0" encoding="utf-8"?>
<a:theme xmlns:a="http://schemas.openxmlformats.org/drawingml/2006/main" name="1_A000120141119A01PPBG">
  <a:themeElements>
    <a:clrScheme name="自定义 49">
      <a:dk1>
        <a:srgbClr val="4D4D4D"/>
      </a:dk1>
      <a:lt1>
        <a:srgbClr val="FFFFFF"/>
      </a:lt1>
      <a:dk2>
        <a:srgbClr val="4D4D4D"/>
      </a:dk2>
      <a:lt2>
        <a:srgbClr val="FFFFFF"/>
      </a:lt2>
      <a:accent1>
        <a:srgbClr val="EF4150"/>
      </a:accent1>
      <a:accent2>
        <a:srgbClr val="FBAD24"/>
      </a:accent2>
      <a:accent3>
        <a:srgbClr val="58BDA8"/>
      </a:accent3>
      <a:accent4>
        <a:srgbClr val="E8766A"/>
      </a:accent4>
      <a:accent5>
        <a:srgbClr val="CCD373"/>
      </a:accent5>
      <a:accent6>
        <a:srgbClr val="E86ABB"/>
      </a:accent6>
      <a:hlink>
        <a:srgbClr val="447195"/>
      </a:hlink>
      <a:folHlink>
        <a:srgbClr val="7F7F7F"/>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68219338</TotalTime>
  <Words>5620</Words>
  <Application>Microsoft Office PowerPoint</Application>
  <PresentationFormat>宽屏</PresentationFormat>
  <Paragraphs>1723</Paragraphs>
  <Slides>55</Slides>
  <Notes>14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70" baseType="lpstr">
      <vt:lpstr>Arial Unicode MS</vt:lpstr>
      <vt:lpstr>黑体</vt:lpstr>
      <vt:lpstr>华文新魏</vt:lpstr>
      <vt:lpstr>宋体</vt:lpstr>
      <vt:lpstr>微软雅黑</vt:lpstr>
      <vt:lpstr>幼圆</vt:lpstr>
      <vt:lpstr>Arial</vt:lpstr>
      <vt:lpstr>Bell MT</vt:lpstr>
      <vt:lpstr>Britannic Bold</vt:lpstr>
      <vt:lpstr>Calibri</vt:lpstr>
      <vt:lpstr>Tempus Sans ITC</vt:lpstr>
      <vt:lpstr>Times New Roman</vt:lpstr>
      <vt:lpstr>Wingdings</vt:lpstr>
      <vt:lpstr>1_A000120141119A01PPBG</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ZYK</dc:creator>
  <cp:lastModifiedBy>206</cp:lastModifiedBy>
  <cp:revision>236</cp:revision>
  <dcterms:created xsi:type="dcterms:W3CDTF">2016-12-08T02:43:00Z</dcterms:created>
  <dcterms:modified xsi:type="dcterms:W3CDTF">2023-05-05T07:27:01Z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