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vsd" ContentType="application/vnd.visio"/>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9.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Default Extension="vml" ContentType="application/vnd.openxmlformats-officedocument.vmlDrawing"/>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57" r:id="rId2"/>
    <p:sldId id="358" r:id="rId3"/>
    <p:sldId id="359" r:id="rId4"/>
    <p:sldId id="260" r:id="rId5"/>
    <p:sldId id="360" r:id="rId6"/>
    <p:sldId id="1002" r:id="rId7"/>
    <p:sldId id="1073" r:id="rId8"/>
    <p:sldId id="263" r:id="rId9"/>
    <p:sldId id="988" r:id="rId10"/>
    <p:sldId id="995" r:id="rId11"/>
    <p:sldId id="1009" r:id="rId12"/>
    <p:sldId id="1036" r:id="rId13"/>
    <p:sldId id="1037" r:id="rId14"/>
    <p:sldId id="1007" r:id="rId15"/>
    <p:sldId id="1039" r:id="rId16"/>
    <p:sldId id="1043" r:id="rId17"/>
    <p:sldId id="1008" r:id="rId18"/>
    <p:sldId id="1011" r:id="rId19"/>
    <p:sldId id="1006" r:id="rId20"/>
    <p:sldId id="1071" r:id="rId21"/>
    <p:sldId id="1069" r:id="rId22"/>
    <p:sldId id="1047" r:id="rId23"/>
    <p:sldId id="1041" r:id="rId24"/>
    <p:sldId id="1048" r:id="rId25"/>
    <p:sldId id="1049" r:id="rId26"/>
    <p:sldId id="1050" r:id="rId27"/>
    <p:sldId id="1051" r:id="rId28"/>
    <p:sldId id="1052" r:id="rId29"/>
    <p:sldId id="1053" r:id="rId30"/>
    <p:sldId id="1054" r:id="rId31"/>
    <p:sldId id="1055" r:id="rId32"/>
    <p:sldId id="1056" r:id="rId33"/>
    <p:sldId id="1057" r:id="rId34"/>
    <p:sldId id="1058" r:id="rId35"/>
    <p:sldId id="1072" r:id="rId36"/>
    <p:sldId id="1059" r:id="rId37"/>
    <p:sldId id="1060" r:id="rId38"/>
    <p:sldId id="1061" r:id="rId39"/>
    <p:sldId id="1062" r:id="rId40"/>
    <p:sldId id="1063" r:id="rId41"/>
    <p:sldId id="1074" r:id="rId42"/>
    <p:sldId id="1075" r:id="rId43"/>
    <p:sldId id="1076" r:id="rId44"/>
    <p:sldId id="1078" r:id="rId45"/>
    <p:sldId id="1079" r:id="rId46"/>
    <p:sldId id="1080" r:id="rId47"/>
    <p:sldId id="1064" r:id="rId48"/>
    <p:sldId id="1065" r:id="rId49"/>
    <p:sldId id="1066" r:id="rId50"/>
    <p:sldId id="1067" r:id="rId51"/>
    <p:sldId id="980" r:id="rId52"/>
    <p:sldId id="979" r:id="rId53"/>
    <p:sldId id="800" r:id="rId54"/>
    <p:sldId id="898" r:id="rId55"/>
    <p:sldId id="733" r:id="rId56"/>
    <p:sldId id="734" r:id="rId57"/>
    <p:sldId id="814" r:id="rId5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4150"/>
    <a:srgbClr val="FF6600"/>
    <a:srgbClr val="FF9933"/>
    <a:srgbClr val="CC99FF"/>
    <a:srgbClr val="FDCE7B"/>
    <a:srgbClr val="1B84A5"/>
    <a:srgbClr val="2B9563"/>
    <a:srgbClr val="969696"/>
    <a:srgbClr val="CC3399"/>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868" autoAdjust="0"/>
    <p:restoredTop sz="94660"/>
  </p:normalViewPr>
  <p:slideViewPr>
    <p:cSldViewPr snapToGrid="0">
      <p:cViewPr>
        <p:scale>
          <a:sx n="98" d="100"/>
          <a:sy n="98" d="100"/>
        </p:scale>
        <p:origin x="60" y="504"/>
      </p:cViewPr>
      <p:guideLst>
        <p:guide orient="horz" pos="2324"/>
        <p:guide pos="382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2023/4/20</a:t>
            </a:fld>
            <a:endParaRPr lang="zh-CN" altLang="en-US"/>
          </a:p>
        </p:txBody>
      </p:sp>
      <p:sp>
        <p:nvSpPr>
          <p:cNvPr id="4" name="幻灯片图像占位符 3"/>
          <p:cNvSpPr>
            <a:spLocks noGrp="1" noRot="1" noChangeAspect="1"/>
          </p:cNvSpPr>
          <p:nvPr>
            <p:ph type="sldImg" idx="2"/>
          </p:nvPr>
        </p:nvSpPr>
        <p:spPr>
          <a:xfrm>
            <a:off x="481584" y="1279287"/>
            <a:ext cx="6140578"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481013" y="1279525"/>
            <a:ext cx="6140450" cy="3454400"/>
          </a:xfrm>
        </p:spPr>
      </p:sp>
      <p:sp>
        <p:nvSpPr>
          <p:cNvPr id="6147" name="备注占位符 2"/>
          <p:cNvSpPr>
            <a:spLocks noGrp="1"/>
          </p:cNvSpPr>
          <p:nvPr>
            <p:ph type="body" idx="1"/>
          </p:nvPr>
        </p:nvSpPr>
        <p:spPr>
          <a:noFill/>
        </p:spPr>
        <p:txBody>
          <a:bodyPr anchor="t"/>
          <a:lstStyle/>
          <a:p>
            <a:pPr eaLnBrk="1" hangingPunct="1">
              <a:spcBef>
                <a:spcPct val="0"/>
              </a:spcBef>
            </a:pPr>
            <a:r>
              <a:rPr lang="zh-CN" altLang="en-US" smtClean="0">
                <a:ea typeface="宋体" panose="02010600030101010101" pitchFamily="2" charset="-122"/>
              </a:rPr>
              <a:t>模板来自于 </a:t>
            </a:r>
            <a:r>
              <a:rPr lang="en-US" altLang="zh-CN" smtClean="0">
                <a:ea typeface="宋体" panose="02010600030101010101" pitchFamily="2" charset="-122"/>
              </a:rPr>
              <a:t>http://docer.wps.cn</a:t>
            </a:r>
            <a:endParaRPr lang="zh-CN" altLang="en-US" smtClean="0">
              <a:ea typeface="宋体" panose="02010600030101010101" pitchFamily="2" charset="-122"/>
            </a:endParaRPr>
          </a:p>
        </p:txBody>
      </p:sp>
      <p:sp>
        <p:nvSpPr>
          <p:cNvPr id="6148" name="灯片编号占位符 3"/>
          <p:cNvSpPr txBox="1">
            <a:spLocks noGrp="1" noChangeArrowheads="1"/>
          </p:cNvSpPr>
          <p:nvPr/>
        </p:nvSpPr>
        <p:spPr bwMode="auto">
          <a:xfrm>
            <a:off x="4023992" y="9721107"/>
            <a:ext cx="3078427" cy="513507"/>
          </a:xfrm>
          <a:prstGeom prst="rect">
            <a:avLst/>
          </a:prstGeom>
          <a:noFill/>
          <a:ln w="9525">
            <a:noFill/>
            <a:miter lim="800000"/>
          </a:ln>
        </p:spPr>
        <p:txBody>
          <a:bodyPr lIns="99075" tIns="49538" rIns="99075" bIns="49538" anchor="b"/>
          <a:lstStyle/>
          <a:p>
            <a:pPr algn="r" eaLnBrk="1" hangingPunct="1">
              <a:buFont typeface="Arial" panose="020B0604020202020204" pitchFamily="34" charset="0"/>
              <a:buNone/>
            </a:pPr>
            <a:fld id="{AAED0429-06AC-4391-B511-C2D4F3A38C12}" type="slidenum">
              <a:rPr lang="zh-CN" altLang="en-US" sz="1300">
                <a:latin typeface="Calibri" panose="020F0502020204030204" pitchFamily="34" charset="0"/>
                <a:ea typeface="宋体" panose="02010600030101010101" pitchFamily="2" charset="-122"/>
              </a:rPr>
              <a:pPr algn="r" eaLnBrk="1" hangingPunct="1">
                <a:buFont typeface="Arial" panose="020B0604020202020204" pitchFamily="34" charset="0"/>
                <a:buNone/>
              </a:pPr>
              <a:t>2</a:t>
            </a:fld>
            <a:endParaRPr lang="zh-CN" altLang="en-US" sz="1300" dirty="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32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33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40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47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48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49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50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54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29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30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pPr/>
              <a:t>31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6" name="矩形 5"/>
          <p:cNvSpPr/>
          <p:nvPr userDrawn="1"/>
        </p:nvSpPr>
        <p:spPr>
          <a:xfrm>
            <a:off x="635" y="6372860"/>
            <a:ext cx="12190730" cy="234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8" name="矩形 7"/>
          <p:cNvSpPr/>
          <p:nvPr userDrawn="1"/>
        </p:nvSpPr>
        <p:spPr>
          <a:xfrm>
            <a:off x="635" y="6372860"/>
            <a:ext cx="12190730" cy="234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4"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754063" y="261258"/>
            <a:ext cx="8415337" cy="855290"/>
          </a:xfrm>
          <a:prstGeom prst="rect">
            <a:avLst/>
          </a:prstGeom>
        </p:spPr>
        <p:txBody>
          <a:bodyPr/>
          <a:lstStyle>
            <a:lvl1pPr>
              <a:defRPr>
                <a:solidFill>
                  <a:srgbClr val="00B0F0"/>
                </a:solidFill>
              </a:defRPr>
            </a:lvl1pPr>
          </a:lstStyle>
          <a:p>
            <a:r>
              <a:rPr lang="zh-CN" altLang="en-US" smtClean="0"/>
              <a:t>单击此处编辑母版标题样式</a:t>
            </a:r>
            <a:endParaRPr lang="zh-CN" altLang="en-US"/>
          </a:p>
        </p:txBody>
      </p:sp>
      <p:sp>
        <p:nvSpPr>
          <p:cNvPr id="6" name="矩形 5"/>
          <p:cNvSpPr/>
          <p:nvPr userDrawn="1"/>
        </p:nvSpPr>
        <p:spPr>
          <a:xfrm>
            <a:off x="635" y="6372860"/>
            <a:ext cx="12190730" cy="234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754063" y="261258"/>
            <a:ext cx="8415337" cy="855290"/>
          </a:xfrm>
          <a:prstGeom prst="rect">
            <a:avLst/>
          </a:prstGeom>
        </p:spPr>
        <p:txBody>
          <a:bodyPr/>
          <a:lstStyle/>
          <a:p>
            <a:r>
              <a:rPr lang="zh-CN" altLang="en-US" smtClean="0"/>
              <a:t>单击此处编辑母版标题样式</a:t>
            </a:r>
            <a:endParaRPr lang="zh-CN" altLang="en-US"/>
          </a:p>
        </p:txBody>
      </p:sp>
      <p:grpSp>
        <p:nvGrpSpPr>
          <p:cNvPr id="17" name="组合 16"/>
          <p:cNvGrpSpPr/>
          <p:nvPr userDrawn="1"/>
        </p:nvGrpSpPr>
        <p:grpSpPr>
          <a:xfrm>
            <a:off x="523836" y="1214422"/>
            <a:ext cx="3357586" cy="755143"/>
            <a:chOff x="523836" y="1428736"/>
            <a:chExt cx="3357586" cy="755143"/>
          </a:xfrm>
        </p:grpSpPr>
        <p:sp>
          <p:nvSpPr>
            <p:cNvPr id="18" name="任意多边形 17"/>
            <p:cNvSpPr/>
            <p:nvPr/>
          </p:nvSpPr>
          <p:spPr>
            <a:xfrm>
              <a:off x="523836" y="1428736"/>
              <a:ext cx="714380" cy="642942"/>
            </a:xfrm>
            <a:custGeom>
              <a:avLst/>
              <a:gdLst>
                <a:gd name="connsiteX0" fmla="*/ 0 w 864000"/>
                <a:gd name="connsiteY0" fmla="*/ 0 h 864000"/>
                <a:gd name="connsiteX1" fmla="*/ 864000 w 864000"/>
                <a:gd name="connsiteY1" fmla="*/ 0 h 864000"/>
                <a:gd name="connsiteX2" fmla="*/ 864000 w 864000"/>
                <a:gd name="connsiteY2" fmla="*/ 261737 h 864000"/>
                <a:gd name="connsiteX3" fmla="*/ 751007 w 864000"/>
                <a:gd name="connsiteY3" fmla="*/ 261737 h 864000"/>
                <a:gd name="connsiteX4" fmla="*/ 751007 w 864000"/>
                <a:gd name="connsiteY4" fmla="*/ 112993 h 864000"/>
                <a:gd name="connsiteX5" fmla="*/ 112993 w 864000"/>
                <a:gd name="connsiteY5" fmla="*/ 112993 h 864000"/>
                <a:gd name="connsiteX6" fmla="*/ 112993 w 864000"/>
                <a:gd name="connsiteY6" fmla="*/ 751007 h 864000"/>
                <a:gd name="connsiteX7" fmla="*/ 246681 w 864000"/>
                <a:gd name="connsiteY7" fmla="*/ 751007 h 864000"/>
                <a:gd name="connsiteX8" fmla="*/ 246681 w 864000"/>
                <a:gd name="connsiteY8" fmla="*/ 864000 h 864000"/>
                <a:gd name="connsiteX9" fmla="*/ 0 w 864000"/>
                <a:gd name="connsiteY9" fmla="*/ 8640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000" h="864000">
                  <a:moveTo>
                    <a:pt x="0" y="0"/>
                  </a:moveTo>
                  <a:lnTo>
                    <a:pt x="864000" y="0"/>
                  </a:lnTo>
                  <a:lnTo>
                    <a:pt x="864000" y="261737"/>
                  </a:lnTo>
                  <a:lnTo>
                    <a:pt x="751007" y="261737"/>
                  </a:lnTo>
                  <a:lnTo>
                    <a:pt x="751007" y="112993"/>
                  </a:lnTo>
                  <a:lnTo>
                    <a:pt x="112993" y="112993"/>
                  </a:lnTo>
                  <a:lnTo>
                    <a:pt x="112993" y="751007"/>
                  </a:lnTo>
                  <a:lnTo>
                    <a:pt x="246681" y="751007"/>
                  </a:lnTo>
                  <a:lnTo>
                    <a:pt x="246681" y="864000"/>
                  </a:lnTo>
                  <a:lnTo>
                    <a:pt x="0" y="8640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
            <p:cNvSpPr txBox="1"/>
            <p:nvPr/>
          </p:nvSpPr>
          <p:spPr>
            <a:xfrm>
              <a:off x="809588" y="1617459"/>
              <a:ext cx="3071834" cy="566420"/>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charset="-122"/>
                  <a:ea typeface="微软雅黑" panose="020B0503020204020204" charset="-122"/>
                </a:defRPr>
              </a:lvl1pPr>
            </a:lstStyle>
            <a:p>
              <a:endParaRPr lang="zh-CN" altLang="zh-CN" sz="2400" dirty="0">
                <a:solidFill>
                  <a:schemeClr val="tx1"/>
                </a:solidFill>
              </a:endParaRPr>
            </a:p>
          </p:txBody>
        </p:sp>
      </p:grpSp>
      <p:sp>
        <p:nvSpPr>
          <p:cNvPr id="7" name="矩形 6"/>
          <p:cNvSpPr/>
          <p:nvPr userDrawn="1"/>
        </p:nvSpPr>
        <p:spPr>
          <a:xfrm>
            <a:off x="635" y="6372860"/>
            <a:ext cx="12190730" cy="2343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11"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7"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754063" y="6373017"/>
            <a:ext cx="2743200" cy="365125"/>
          </a:xfrm>
          <a:prstGeom prst="rect">
            <a:avLst/>
          </a:prstGeom>
        </p:spPr>
        <p:txBody>
          <a:bodyPr/>
          <a:lstStyle/>
          <a:p>
            <a:fld id="{13D0CE79-49FB-443D-BEF8-6B709DE8FD0C}" type="datetimeFigureOut">
              <a:rPr lang="zh-CN" altLang="en-US" smtClean="0"/>
              <a:pPr/>
              <a:t>2023/4/20</a:t>
            </a:fld>
            <a:endParaRPr lang="zh-CN" altLang="en-US"/>
          </a:p>
        </p:txBody>
      </p:sp>
      <p:sp>
        <p:nvSpPr>
          <p:cNvPr id="4" name="页脚占位符 3"/>
          <p:cNvSpPr>
            <a:spLocks noGrp="1"/>
          </p:cNvSpPr>
          <p:nvPr>
            <p:ph type="ftr" sz="quarter" idx="11"/>
          </p:nvPr>
        </p:nvSpPr>
        <p:spPr>
          <a:xfrm>
            <a:off x="4037013" y="6373017"/>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91563" y="6373017"/>
            <a:ext cx="2743200" cy="365125"/>
          </a:xfrm>
          <a:prstGeom prst="rect">
            <a:avLst/>
          </a:prstGeom>
        </p:spPr>
        <p:txBody>
          <a:bodyPr/>
          <a:lstStyle/>
          <a:p>
            <a:fld id="{EF906490-237C-474C-BA2E-D98840BC1F8F}" type="slidenum">
              <a:rPr lang="zh-CN" altLang="en-US" smtClean="0"/>
              <a:pPr/>
              <a:t>‹#›</a:t>
            </a:fld>
            <a:endParaRPr lang="zh-CN" altLang="en-US"/>
          </a:p>
        </p:txBody>
      </p:sp>
      <p:sp>
        <p:nvSpPr>
          <p:cNvPr id="7" name="内容占位符 6"/>
          <p:cNvSpPr>
            <a:spLocks noGrp="1"/>
          </p:cNvSpPr>
          <p:nvPr>
            <p:ph sz="quarter" idx="13"/>
          </p:nvPr>
        </p:nvSpPr>
        <p:spPr>
          <a:xfrm>
            <a:off x="754063" y="477520"/>
            <a:ext cx="10680700" cy="5635413"/>
          </a:xfrm>
          <a:prstGeom prst="rect">
            <a:avLst/>
          </a:prstGeom>
        </p:spPr>
        <p:txBody>
          <a:bodyPr/>
          <a:lstStyle>
            <a:lvl1pPr marL="0" indent="0">
              <a:buNone/>
              <a:defRPr/>
            </a:lvl1pPr>
          </a:lstStyle>
          <a:p>
            <a:pPr lvl="0"/>
            <a:r>
              <a:rPr lang="zh-CN" altLang="en-US" dirty="0" smtClean="0"/>
              <a:t>单击此处编辑母版文本样式</a:t>
            </a:r>
          </a:p>
          <a:p>
            <a:pPr lvl="4"/>
            <a:r>
              <a:rPr lang="zh-CN" altLang="en-US" dirty="0" smtClean="0"/>
              <a:t>第二级</a:t>
            </a:r>
          </a:p>
          <a:p>
            <a:pPr lvl="6"/>
            <a:r>
              <a:rPr lang="zh-CN" altLang="en-US" dirty="0" smtClean="0"/>
              <a:t>第三级</a:t>
            </a:r>
          </a:p>
          <a:p>
            <a:pPr lvl="7"/>
            <a:r>
              <a:rPr lang="zh-CN" altLang="en-US" dirty="0" smtClean="0"/>
              <a:t>第四级</a:t>
            </a:r>
          </a:p>
          <a:p>
            <a:pPr lvl="8"/>
            <a:r>
              <a:rPr lang="zh-CN" altLang="en-US" dirty="0" smtClean="0"/>
              <a:t>第五级</a:t>
            </a:r>
          </a:p>
        </p:txBody>
      </p:sp>
      <p:sp>
        <p:nvSpPr>
          <p:cNvPr id="6" name="Freeform 133"/>
          <p:cNvSpPr/>
          <p:nvPr userDrawn="1"/>
        </p:nvSpPr>
        <p:spPr bwMode="auto">
          <a:xfrm>
            <a:off x="11125200" y="5809765"/>
            <a:ext cx="781050" cy="585788"/>
          </a:xfrm>
          <a:prstGeom prst="flowChartDecision">
            <a:avLst/>
          </a:prstGeom>
          <a:solidFill>
            <a:schemeClr val="accent2"/>
          </a:solidFill>
          <a:ln>
            <a:noFill/>
          </a:ln>
          <a:extLst>
            <a:ext uri="{91240B29-F687-4F45-9708-019B960494DF}">
              <a14:hiddenLine xmlns:a14="http://schemas.microsoft.com/office/drawing/2010/main" xmlns=""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mn-lt"/>
              <a:ea typeface="+mn-ea"/>
              <a:cs typeface="+mn-cs"/>
            </a:endParaRPr>
          </a:p>
        </p:txBody>
      </p:sp>
      <p:sp>
        <p:nvSpPr>
          <p:cNvPr id="9" name="TextBox 15"/>
          <p:cNvSpPr txBox="1"/>
          <p:nvPr userDrawn="1"/>
        </p:nvSpPr>
        <p:spPr>
          <a:xfrm>
            <a:off x="11198831" y="5919328"/>
            <a:ext cx="637824" cy="338552"/>
          </a:xfrm>
          <a:prstGeom prst="rect">
            <a:avLst/>
          </a:prstGeom>
          <a:noFill/>
        </p:spPr>
        <p:txBody>
          <a:bodyPr wrap="square" lIns="91434" tIns="45718" rIns="91434" bIns="45718" rtlCol="0">
            <a:spAutoFit/>
          </a:bodyPr>
          <a:lstStyle/>
          <a:p>
            <a:pPr algn="ctr"/>
            <a:fld id="{2EEF1883-7A0E-4F66-9932-E581691AD397}" type="slidenum">
              <a:rPr lang="zh-CN" altLang="en-US" sz="160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600" b="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首页">
    <p:bg>
      <p:bgPr>
        <a:solidFill>
          <a:schemeClr val="bg1"/>
        </a:solidFill>
        <a:effectLst/>
      </p:bgPr>
    </p:bg>
    <p:spTree>
      <p:nvGrpSpPr>
        <p:cNvPr id="1" name=""/>
        <p:cNvGrpSpPr/>
        <p:nvPr/>
      </p:nvGrpSpPr>
      <p:grpSpPr>
        <a:xfrm>
          <a:off x="0" y="0"/>
          <a:ext cx="0" cy="0"/>
          <a:chOff x="0" y="0"/>
          <a:chExt cx="0" cy="0"/>
        </a:xfrm>
      </p:grpSpPr>
      <p:sp>
        <p:nvSpPr>
          <p:cNvPr id="31" name="矩形 30"/>
          <p:cNvSpPr/>
          <p:nvPr userDrawn="1">
            <p:custDataLst>
              <p:tags r:id="rId1"/>
            </p:custDataLst>
          </p:nvPr>
        </p:nvSpPr>
        <p:spPr>
          <a:xfrm>
            <a:off x="0" y="-1"/>
            <a:ext cx="12192000" cy="355282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4"/>
          <p:cNvSpPr txBox="1"/>
          <p:nvPr userDrawn="1">
            <p:custDataLst>
              <p:tags r:id="rId2"/>
            </p:custDataLst>
          </p:nvPr>
        </p:nvSpPr>
        <p:spPr>
          <a:xfrm>
            <a:off x="6296025" y="4052893"/>
            <a:ext cx="3841792" cy="447968"/>
          </a:xfrm>
          <a:prstGeom prst="rect">
            <a:avLst/>
          </a:prstGeom>
          <a:noFill/>
        </p:spPr>
        <p:txBody>
          <a:bodyPr wrap="none" rtlCol="0" anchor="ctr" anchorCtr="0">
            <a:noAutofit/>
          </a:bodyPr>
          <a:lstStyle/>
          <a:p>
            <a:r>
              <a:rPr lang="zh-CN" altLang="en-US" sz="2400" b="1" dirty="0" smtClean="0">
                <a:solidFill>
                  <a:schemeClr val="accent3">
                    <a:lumMod val="50000"/>
                  </a:schemeClr>
                </a:solidFill>
                <a:latin typeface="Bell MT" panose="02020503060305020303" pitchFamily="18" charset="0"/>
                <a:ea typeface="微软雅黑" panose="020B0503020204020204" charset="-122"/>
                <a:cs typeface="Arial" panose="020B0604020202020204" pitchFamily="34" charset="0"/>
              </a:rPr>
              <a:t>北京金企鹅文化发展中心</a:t>
            </a:r>
            <a:endParaRPr lang="zh-CN" altLang="en-US" sz="2400" b="1" dirty="0">
              <a:solidFill>
                <a:schemeClr val="accent3">
                  <a:lumMod val="50000"/>
                </a:schemeClr>
              </a:solidFill>
              <a:latin typeface="Bell MT" panose="02020503060305020303" pitchFamily="18" charset="0"/>
              <a:ea typeface="微软雅黑" panose="020B0503020204020204" charset="-122"/>
              <a:cs typeface="Arial" panose="020B0604020202020204" pitchFamily="34" charset="0"/>
            </a:endParaRPr>
          </a:p>
        </p:txBody>
      </p:sp>
      <p:sp>
        <p:nvSpPr>
          <p:cNvPr id="34" name="文本框 6"/>
          <p:cNvSpPr txBox="1"/>
          <p:nvPr userDrawn="1">
            <p:custDataLst>
              <p:tags r:id="rId3"/>
            </p:custDataLst>
          </p:nvPr>
        </p:nvSpPr>
        <p:spPr>
          <a:xfrm>
            <a:off x="6339912" y="4606987"/>
            <a:ext cx="3826480" cy="447968"/>
          </a:xfrm>
          <a:prstGeom prst="rect">
            <a:avLst/>
          </a:prstGeom>
          <a:noFill/>
        </p:spPr>
        <p:txBody>
          <a:bodyPr wrap="none" rtlCol="0" anchor="ctr" anchorCtr="0">
            <a:noAutofit/>
          </a:bodyPr>
          <a:lstStyle/>
          <a:p>
            <a:r>
              <a:rPr lang="en-US" altLang="zh-CN" sz="2400" b="1" dirty="0" smtClean="0">
                <a:solidFill>
                  <a:schemeClr val="accent3">
                    <a:lumMod val="50000"/>
                  </a:schemeClr>
                </a:solidFill>
                <a:latin typeface="Bell MT" panose="02020503060305020303" pitchFamily="18" charset="0"/>
                <a:ea typeface="微软雅黑" panose="020B0503020204020204" charset="-122"/>
                <a:cs typeface="Arial" panose="020B0604020202020204" pitchFamily="34" charset="0"/>
              </a:rPr>
              <a:t>http://www.bjjqe.com</a:t>
            </a:r>
            <a:endParaRPr lang="zh-CN" altLang="en-US" sz="2400" b="1" dirty="0">
              <a:solidFill>
                <a:schemeClr val="accent3">
                  <a:lumMod val="50000"/>
                </a:schemeClr>
              </a:solidFill>
              <a:latin typeface="Bell MT" panose="02020503060305020303" pitchFamily="18" charset="0"/>
              <a:ea typeface="微软雅黑" panose="020B0503020204020204" charset="-122"/>
              <a:cs typeface="Arial" panose="020B0604020202020204" pitchFamily="34" charset="0"/>
            </a:endParaRPr>
          </a:p>
        </p:txBody>
      </p:sp>
      <p:sp>
        <p:nvSpPr>
          <p:cNvPr id="35" name="KSO_Shape"/>
          <p:cNvSpPr/>
          <p:nvPr userDrawn="1">
            <p:custDataLst>
              <p:tags r:id="rId4"/>
            </p:custDataLst>
          </p:nvPr>
        </p:nvSpPr>
        <p:spPr>
          <a:xfrm>
            <a:off x="5743652" y="4723721"/>
            <a:ext cx="399973" cy="200703"/>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a:solidFill>
                <a:schemeClr val="bg1">
                  <a:lumMod val="65000"/>
                </a:schemeClr>
              </a:solidFill>
            </a:endParaRPr>
          </a:p>
        </p:txBody>
      </p:sp>
      <p:sp>
        <p:nvSpPr>
          <p:cNvPr id="36" name="KSO_Shape"/>
          <p:cNvSpPr/>
          <p:nvPr userDrawn="1">
            <p:custDataLst>
              <p:tags r:id="rId5"/>
            </p:custDataLst>
          </p:nvPr>
        </p:nvSpPr>
        <p:spPr>
          <a:xfrm>
            <a:off x="5640344" y="4008003"/>
            <a:ext cx="614100" cy="347060"/>
          </a:xfrm>
          <a:custGeom>
            <a:avLst/>
            <a:gdLst/>
            <a:ahLst/>
            <a:cxnLst/>
            <a:rect l="l" t="t" r="r" b="b"/>
            <a:pathLst>
              <a:path w="648072" h="400516">
                <a:moveTo>
                  <a:pt x="324036" y="0"/>
                </a:moveTo>
                <a:lnTo>
                  <a:pt x="648072" y="216024"/>
                </a:lnTo>
                <a:lnTo>
                  <a:pt x="520183" y="216024"/>
                </a:lnTo>
                <a:cubicBezTo>
                  <a:pt x="521934" y="217353"/>
                  <a:pt x="522036" y="218913"/>
                  <a:pt x="522036" y="220497"/>
                </a:cubicBezTo>
                <a:lnTo>
                  <a:pt x="522036" y="364511"/>
                </a:lnTo>
                <a:cubicBezTo>
                  <a:pt x="522036" y="384396"/>
                  <a:pt x="505916" y="400516"/>
                  <a:pt x="486031" y="400516"/>
                </a:cubicBezTo>
                <a:lnTo>
                  <a:pt x="378042" y="400516"/>
                </a:lnTo>
                <a:lnTo>
                  <a:pt x="378042" y="256516"/>
                </a:lnTo>
                <a:lnTo>
                  <a:pt x="270030" y="256516"/>
                </a:lnTo>
                <a:lnTo>
                  <a:pt x="270030" y="400516"/>
                </a:lnTo>
                <a:lnTo>
                  <a:pt x="162041" y="400516"/>
                </a:lnTo>
                <a:cubicBezTo>
                  <a:pt x="142156" y="400516"/>
                  <a:pt x="126036" y="384396"/>
                  <a:pt x="126036" y="364511"/>
                </a:cubicBezTo>
                <a:lnTo>
                  <a:pt x="126036" y="220497"/>
                </a:lnTo>
                <a:lnTo>
                  <a:pt x="127889" y="216024"/>
                </a:lnTo>
                <a:lnTo>
                  <a:pt x="0" y="2160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p>
        </p:txBody>
      </p:sp>
      <p:sp>
        <p:nvSpPr>
          <p:cNvPr id="37" name="文本框 3"/>
          <p:cNvSpPr txBox="1">
            <a:spLocks noChangeArrowheads="1"/>
          </p:cNvSpPr>
          <p:nvPr userDrawn="1">
            <p:custDataLst>
              <p:tags r:id="rId6"/>
            </p:custDataLst>
          </p:nvPr>
        </p:nvSpPr>
        <p:spPr bwMode="auto">
          <a:xfrm>
            <a:off x="4133850" y="2214554"/>
            <a:ext cx="8058150" cy="10174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ctr" eaLnBrk="1" hangingPunct="1">
              <a:spcBef>
                <a:spcPct val="0"/>
              </a:spcBef>
              <a:buFontTx/>
              <a:buNone/>
            </a:pPr>
            <a:r>
              <a:rPr lang="zh-CN" altLang="en-US" sz="6600" b="1" dirty="0" smtClean="0">
                <a:solidFill>
                  <a:srgbClr val="FFFFFF"/>
                </a:solidFill>
                <a:latin typeface="Britannic Bold" panose="020B0903060703020204" pitchFamily="34" charset="0"/>
              </a:rPr>
              <a:t>谢谢观看！</a:t>
            </a:r>
            <a:endParaRPr lang="zh-CN" altLang="en-US" sz="6600" b="1" dirty="0">
              <a:solidFill>
                <a:srgbClr val="FFFFFF"/>
              </a:solidFill>
              <a:latin typeface="Britannic Bold" panose="020B0903060703020204" pitchFamily="34" charset="0"/>
            </a:endParaRPr>
          </a:p>
        </p:txBody>
      </p:sp>
      <p:pic>
        <p:nvPicPr>
          <p:cNvPr id="9" name="图片 8" descr="LOGO（黑色）.png"/>
          <p:cNvPicPr>
            <a:picLocks noChangeAspect="1"/>
          </p:cNvPicPr>
          <p:nvPr userDrawn="1"/>
        </p:nvPicPr>
        <p:blipFill>
          <a:blip r:embed="rId8" cstate="print"/>
          <a:stretch>
            <a:fillRect/>
          </a:stretch>
        </p:blipFill>
        <p:spPr>
          <a:xfrm>
            <a:off x="2480684" y="2290946"/>
            <a:ext cx="2281816" cy="1895749"/>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9" cstate="print"/>
          <a:srcRect l="20452" r="17427" b="5390"/>
          <a:stretch>
            <a:fillRect/>
          </a:stretch>
        </p:blipFill>
        <p:spPr>
          <a:xfrm rot="16200000" flipV="1">
            <a:off x="-100248" y="100244"/>
            <a:ext cx="863601" cy="663109"/>
          </a:xfrm>
          <a:custGeom>
            <a:avLst/>
            <a:gdLst>
              <a:gd name="connsiteX0" fmla="*/ 1007279 w 1007279"/>
              <a:gd name="connsiteY0" fmla="*/ 773431 h 773431"/>
              <a:gd name="connsiteX1" fmla="*/ 1007279 w 1007279"/>
              <a:gd name="connsiteY1" fmla="*/ 0 h 773431"/>
              <a:gd name="connsiteX2" fmla="*/ 404691 w 1007279"/>
              <a:gd name="connsiteY2" fmla="*/ 0 h 773431"/>
              <a:gd name="connsiteX3" fmla="*/ 473879 w 1007279"/>
              <a:gd name="connsiteY3" fmla="*/ 45011 h 773431"/>
              <a:gd name="connsiteX4" fmla="*/ 0 w 1007279"/>
              <a:gd name="connsiteY4" fmla="*/ 773431 h 773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79" h="773431">
                <a:moveTo>
                  <a:pt x="1007279" y="773431"/>
                </a:moveTo>
                <a:lnTo>
                  <a:pt x="1007279" y="0"/>
                </a:lnTo>
                <a:lnTo>
                  <a:pt x="404691" y="0"/>
                </a:lnTo>
                <a:lnTo>
                  <a:pt x="473879" y="45011"/>
                </a:lnTo>
                <a:lnTo>
                  <a:pt x="0" y="773431"/>
                </a:lnTo>
                <a:close/>
              </a:path>
            </a:pathLst>
          </a:custGeom>
        </p:spPr>
      </p:pic>
      <p:sp>
        <p:nvSpPr>
          <p:cNvPr id="9" name="灯片编号占位符 8"/>
          <p:cNvSpPr txBox="1"/>
          <p:nvPr userDrawn="1"/>
        </p:nvSpPr>
        <p:spPr>
          <a:xfrm>
            <a:off x="8795068" y="5897402"/>
            <a:ext cx="2743200" cy="365125"/>
          </a:xfrm>
          <a:prstGeom prst="rect">
            <a:avLst/>
          </a:prstGeom>
        </p:spPr>
        <p:txBody>
          <a:bodyPr/>
          <a:lstStyle>
            <a:lvl1pPr>
              <a:defRPr b="1">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F906490-237C-474C-BA2E-D98840BC1F8F}" type="slidenum">
              <a:rPr kumimoji="0" lang="zh-CN" altLang="en-US" sz="1800" b="1"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a:t>
            </a:fld>
            <a:endParaRPr kumimoji="0" lang="zh-CN" altLang="en-US" sz="1800" b="1" i="0" u="none" strike="noStrike" kern="1200" cap="none" spc="0" normalizeH="0" baseline="0" noProof="0">
              <a:ln>
                <a:noFill/>
              </a:ln>
              <a:solidFill>
                <a:schemeClr val="bg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hf hdr="0" ftr="0" dt="0"/>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0" indent="-179705" algn="l" rtl="0" eaLnBrk="1" fontAlgn="base" hangingPunct="1">
        <a:lnSpc>
          <a:spcPct val="150000"/>
        </a:lnSpc>
        <a:spcBef>
          <a:spcPts val="1800"/>
        </a:spcBef>
        <a:spcAft>
          <a:spcPct val="0"/>
        </a:spcAft>
        <a:buClr>
          <a:schemeClr val="tx1"/>
        </a:buClr>
        <a:buSzPct val="80000"/>
        <a:buFont typeface="Wingdings" panose="05000000000000000000" pitchFamily="2" charset="2"/>
        <a:buChar char="ü"/>
        <a:defRPr sz="2400" kern="1200">
          <a:solidFill>
            <a:schemeClr val="tx1"/>
          </a:solidFill>
          <a:latin typeface="+mn-lt"/>
          <a:ea typeface="+mn-ea"/>
          <a:cs typeface="+mn-cs"/>
        </a:defRPr>
      </a:lvl1pPr>
      <a:lvl2pPr marL="0" indent="0" algn="l" rtl="0" eaLnBrk="1" fontAlgn="base" hangingPunct="1">
        <a:lnSpc>
          <a:spcPct val="130000"/>
        </a:lnSpc>
        <a:spcBef>
          <a:spcPct val="0"/>
        </a:spcBef>
        <a:spcAft>
          <a:spcPct val="0"/>
        </a:spcAft>
        <a:buClr>
          <a:schemeClr val="tx1"/>
        </a:buClr>
        <a:buSzPct val="80000"/>
        <a:buFont typeface="Wingdings" panose="05000000000000000000" pitchFamily="2" charset="2"/>
        <a:buChar char="ü"/>
        <a:defRPr sz="2000" kern="1200">
          <a:solidFill>
            <a:schemeClr val="tx1"/>
          </a:solidFill>
          <a:latin typeface="+mn-lt"/>
          <a:ea typeface="+mn-ea"/>
          <a:cs typeface="+mn-cs"/>
        </a:defRPr>
      </a:lvl2pPr>
      <a:lvl3pPr marL="0" indent="0" algn="l" rtl="0" eaLnBrk="1" fontAlgn="base" hangingPunct="1">
        <a:spcBef>
          <a:spcPts val="500"/>
        </a:spcBef>
        <a:spcAft>
          <a:spcPct val="0"/>
        </a:spcAft>
        <a:buClr>
          <a:schemeClr val="tx1"/>
        </a:buClr>
        <a:buSzPct val="80000"/>
        <a:buFont typeface="Wingdings" panose="05000000000000000000" pitchFamily="2" charset="2"/>
        <a:buChar char="ü"/>
        <a:defRPr sz="1800" kern="1200">
          <a:solidFill>
            <a:srgbClr val="262626"/>
          </a:solidFill>
          <a:latin typeface="+mn-lt"/>
          <a:ea typeface="+mn-ea"/>
          <a:cs typeface="+mn-cs"/>
        </a:defRPr>
      </a:lvl3pPr>
      <a:lvl4pPr marL="0" indent="0" algn="l" rtl="0" eaLnBrk="1" fontAlgn="base" hangingPunct="1">
        <a:spcBef>
          <a:spcPts val="500"/>
        </a:spcBef>
        <a:spcAft>
          <a:spcPct val="0"/>
        </a:spcAft>
        <a:buClr>
          <a:schemeClr val="tx1"/>
        </a:buClr>
        <a:buSzPct val="80000"/>
        <a:buFont typeface="Wingdings" panose="05000000000000000000" pitchFamily="2" charset="2"/>
        <a:buChar char="ü"/>
        <a:defRPr sz="1800" kern="1200">
          <a:solidFill>
            <a:srgbClr val="262626"/>
          </a:solidFill>
          <a:latin typeface="+mn-lt"/>
          <a:ea typeface="+mn-ea"/>
          <a:cs typeface="+mn-cs"/>
        </a:defRPr>
      </a:lvl4pPr>
      <a:lvl5pPr marL="360045" indent="-179705" algn="l" rtl="0" eaLnBrk="1" fontAlgn="base" hangingPunct="1">
        <a:lnSpc>
          <a:spcPct val="150000"/>
        </a:lnSpc>
        <a:spcBef>
          <a:spcPts val="500"/>
        </a:spcBef>
        <a:spcAft>
          <a:spcPct val="0"/>
        </a:spcAft>
        <a:buClr>
          <a:schemeClr val="tx1"/>
        </a:buClr>
        <a:buSzPct val="80000"/>
        <a:buFont typeface="Wingdings" panose="05000000000000000000" pitchFamily="2" charset="2"/>
        <a:buChar char="ü"/>
        <a:defRPr kern="1200">
          <a:solidFill>
            <a:schemeClr val="tx1"/>
          </a:solidFill>
          <a:latin typeface="+mn-lt"/>
          <a:ea typeface="+mn-ea"/>
          <a:cs typeface="+mn-cs"/>
        </a:defRPr>
      </a:lvl5pPr>
      <a:lvl6pPr marL="0" indent="0" algn="l" defTabSz="914400" rtl="0" eaLnBrk="1" latinLnBrk="0" hangingPunct="1">
        <a:lnSpc>
          <a:spcPct val="90000"/>
        </a:lnSpc>
        <a:spcBef>
          <a:spcPts val="500"/>
        </a:spcBef>
        <a:buClr>
          <a:schemeClr val="tx1"/>
        </a:buClr>
        <a:buSzPct val="80000"/>
        <a:buFont typeface="Wingdings" panose="05000000000000000000" pitchFamily="2" charset="2"/>
        <a:buChar char="ü"/>
        <a:defRPr sz="1800" kern="1200">
          <a:solidFill>
            <a:schemeClr val="tx1"/>
          </a:solidFill>
          <a:latin typeface="+mn-lt"/>
          <a:ea typeface="+mn-ea"/>
          <a:cs typeface="+mn-cs"/>
        </a:defRPr>
      </a:lvl6pPr>
      <a:lvl7pPr marL="720090" indent="-179705" algn="l" defTabSz="914400" rtl="0" eaLnBrk="1" latinLnBrk="0" hangingPunct="1">
        <a:lnSpc>
          <a:spcPct val="150000"/>
        </a:lnSpc>
        <a:spcBef>
          <a:spcPts val="500"/>
        </a:spcBef>
        <a:buClr>
          <a:schemeClr val="tx1"/>
        </a:buClr>
        <a:buSzPct val="80000"/>
        <a:buFont typeface="Wingdings" panose="05000000000000000000" pitchFamily="2" charset="2"/>
        <a:buChar char="ü"/>
        <a:defRPr sz="1800" kern="1200">
          <a:solidFill>
            <a:schemeClr val="tx1"/>
          </a:solidFill>
          <a:latin typeface="+mn-lt"/>
          <a:ea typeface="+mn-ea"/>
          <a:cs typeface="+mn-cs"/>
        </a:defRPr>
      </a:lvl7pPr>
      <a:lvl8pPr marL="1080135" indent="-179705" algn="l" defTabSz="914400" rtl="0" eaLnBrk="1" latinLnBrk="0" hangingPunct="1">
        <a:lnSpc>
          <a:spcPct val="150000"/>
        </a:lnSpc>
        <a:spcBef>
          <a:spcPts val="500"/>
        </a:spcBef>
        <a:buClr>
          <a:schemeClr val="tx1"/>
        </a:buClr>
        <a:buSzPct val="80000"/>
        <a:buFont typeface="Wingdings" panose="05000000000000000000" pitchFamily="2" charset="2"/>
        <a:buChar char="ü"/>
        <a:defRPr sz="1800" kern="1200">
          <a:solidFill>
            <a:schemeClr val="tx1"/>
          </a:solidFill>
          <a:latin typeface="+mn-lt"/>
          <a:ea typeface="+mn-ea"/>
          <a:cs typeface="+mn-cs"/>
        </a:defRPr>
      </a:lvl8pPr>
      <a:lvl9pPr marL="1440180" indent="-179705" algn="l" defTabSz="914400" rtl="0" eaLnBrk="1" latinLnBrk="0" hangingPunct="1">
        <a:lnSpc>
          <a:spcPct val="150000"/>
        </a:lnSpc>
        <a:spcBef>
          <a:spcPts val="500"/>
        </a:spcBef>
        <a:buClr>
          <a:schemeClr val="tx1"/>
        </a:buClr>
        <a:buSzPct val="80000"/>
        <a:buFont typeface="Wingdings" panose="05000000000000000000" pitchFamily="2" charset="2"/>
        <a:buChar char="ü"/>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Visio_2003-2010___1.vsd"/><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14.xml"/><Relationship Id="rId7"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png"/><Relationship Id="rId5" Type="http://schemas.openxmlformats.org/officeDocument/2006/relationships/tags" Target="../tags/tag16.xml"/><Relationship Id="rId10" Type="http://schemas.openxmlformats.org/officeDocument/2006/relationships/image" Target="../media/image5.png"/><Relationship Id="rId4" Type="http://schemas.openxmlformats.org/officeDocument/2006/relationships/tags" Target="../tags/tag15.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2.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1.jpeg"/><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2.jpe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12.jpe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1.jpeg"/><Relationship Id="rId5" Type="http://schemas.openxmlformats.org/officeDocument/2006/relationships/notesSlide" Target="../notesSlides/notesSlide5.xml"/><Relationship Id="rId4"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2.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1.jpeg"/><Relationship Id="rId5" Type="http://schemas.openxmlformats.org/officeDocument/2006/relationships/notesSlide" Target="../notesSlides/notesSlide6.xml"/><Relationship Id="rId4"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2.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1.jpeg"/><Relationship Id="rId5" Type="http://schemas.openxmlformats.org/officeDocument/2006/relationships/notesSlide" Target="../notesSlides/notesSlide7.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12.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1.jpeg"/><Relationship Id="rId5" Type="http://schemas.openxmlformats.org/officeDocument/2006/relationships/notesSlide" Target="../notesSlides/notesSlide8.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12.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1.jpeg"/><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12.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1.jpeg"/><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12.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1.jpe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4.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1.jpeg"/><Relationship Id="rId5" Type="http://schemas.openxmlformats.org/officeDocument/2006/relationships/notesSlide" Target="../notesSlides/notesSlide12.xml"/><Relationship Id="rId4"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2.jpeg"/><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1.jpeg"/><Relationship Id="rId5" Type="http://schemas.openxmlformats.org/officeDocument/2006/relationships/notesSlide" Target="../notesSlides/notesSlide13.xml"/><Relationship Id="rId4"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15.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1.jpeg"/><Relationship Id="rId5" Type="http://schemas.openxmlformats.org/officeDocument/2006/relationships/notesSlide" Target="../notesSlides/notesSlide14.xml"/><Relationship Id="rId4"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5.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1.jpeg"/><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50.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5.jpe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1.jpeg"/><Relationship Id="rId5" Type="http://schemas.openxmlformats.org/officeDocument/2006/relationships/notesSlide" Target="../notesSlides/notesSlide16.xml"/><Relationship Id="rId4"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5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79.xml"/><Relationship Id="rId7" Type="http://schemas.openxmlformats.org/officeDocument/2006/relationships/notesSlide" Target="../notesSlides/notesSlide1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1.xml"/><Relationship Id="rId5" Type="http://schemas.openxmlformats.org/officeDocument/2006/relationships/tags" Target="../tags/tag81.xml"/><Relationship Id="rId4" Type="http://schemas.openxmlformats.org/officeDocument/2006/relationships/tags" Target="../tags/tag8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2.xml"/></Relationships>
</file>

<file path=ppt/slides/_rels/slide5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5.xml"/><Relationship Id="rId7" Type="http://schemas.openxmlformats.org/officeDocument/2006/relationships/image" Target="../media/image21.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19.xml"/><Relationship Id="rId9" Type="http://schemas.openxmlformats.org/officeDocument/2006/relationships/image" Target="../media/image23.png"/></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MH_Picture_1"/>
          <p:cNvSpPr/>
          <p:nvPr>
            <p:custDataLst>
              <p:tags r:id="rId2"/>
            </p:custDataLst>
          </p:nvPr>
        </p:nvSpPr>
        <p:spPr>
          <a:xfrm>
            <a:off x="2397843" y="1061577"/>
            <a:ext cx="9794157" cy="4218037"/>
          </a:xfrm>
          <a:custGeom>
            <a:avLst/>
            <a:gdLst>
              <a:gd name="connsiteX0" fmla="*/ 0 w 7345618"/>
              <a:gd name="connsiteY0" fmla="*/ 0 h 4218037"/>
              <a:gd name="connsiteX1" fmla="*/ 7345618 w 7345618"/>
              <a:gd name="connsiteY1" fmla="*/ 0 h 4218037"/>
              <a:gd name="connsiteX2" fmla="*/ 7345618 w 7345618"/>
              <a:gd name="connsiteY2" fmla="*/ 4218037 h 4218037"/>
              <a:gd name="connsiteX3" fmla="*/ 2604652 w 7345618"/>
              <a:gd name="connsiteY3" fmla="*/ 4218037 h 4218037"/>
            </a:gdLst>
            <a:ahLst/>
            <a:cxnLst>
              <a:cxn ang="0">
                <a:pos x="connsiteX0" y="connsiteY0"/>
              </a:cxn>
              <a:cxn ang="0">
                <a:pos x="connsiteX1" y="connsiteY1"/>
              </a:cxn>
              <a:cxn ang="0">
                <a:pos x="connsiteX2" y="connsiteY2"/>
              </a:cxn>
              <a:cxn ang="0">
                <a:pos x="connsiteX3" y="connsiteY3"/>
              </a:cxn>
            </a:cxnLst>
            <a:rect l="l" t="t" r="r" b="b"/>
            <a:pathLst>
              <a:path w="7345618" h="4218037">
                <a:moveTo>
                  <a:pt x="0" y="0"/>
                </a:moveTo>
                <a:lnTo>
                  <a:pt x="7345618" y="0"/>
                </a:lnTo>
                <a:lnTo>
                  <a:pt x="7345618" y="4218037"/>
                </a:lnTo>
                <a:lnTo>
                  <a:pt x="2604652" y="4218037"/>
                </a:lnTo>
                <a:close/>
              </a:path>
            </a:pathLst>
          </a:custGeom>
          <a:blipFill dpi="0" rotWithShape="1">
            <a:blip r:embed="rId7" cstate="print">
              <a:alphaModFix amt="80000"/>
            </a:blip>
            <a:srcRect/>
            <a:stretch>
              <a:fillRect t="-3066" b="-283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MH_Text_1"/>
          <p:cNvSpPr/>
          <p:nvPr>
            <p:custDataLst>
              <p:tags r:id="rId3"/>
            </p:custDataLst>
          </p:nvPr>
        </p:nvSpPr>
        <p:spPr>
          <a:xfrm>
            <a:off x="14168" y="1060521"/>
            <a:ext cx="5308601" cy="4234460"/>
          </a:xfrm>
          <a:custGeom>
            <a:avLst/>
            <a:gdLst>
              <a:gd name="connsiteX0" fmla="*/ 0 w 3905250"/>
              <a:gd name="connsiteY0" fmla="*/ 0 h 4204068"/>
              <a:gd name="connsiteX1" fmla="*/ 1314884 w 3905250"/>
              <a:gd name="connsiteY1" fmla="*/ 0 h 4204068"/>
              <a:gd name="connsiteX2" fmla="*/ 3905250 w 3905250"/>
              <a:gd name="connsiteY2" fmla="*/ 4204068 h 4204068"/>
              <a:gd name="connsiteX3" fmla="*/ 0 w 3905250"/>
              <a:gd name="connsiteY3" fmla="*/ 4204068 h 4204068"/>
            </a:gdLst>
            <a:ahLst/>
            <a:cxnLst>
              <a:cxn ang="0">
                <a:pos x="connsiteX0" y="connsiteY0"/>
              </a:cxn>
              <a:cxn ang="0">
                <a:pos x="connsiteX1" y="connsiteY1"/>
              </a:cxn>
              <a:cxn ang="0">
                <a:pos x="connsiteX2" y="connsiteY2"/>
              </a:cxn>
              <a:cxn ang="0">
                <a:pos x="connsiteX3" y="connsiteY3"/>
              </a:cxn>
            </a:cxnLst>
            <a:rect l="l" t="t" r="r" b="b"/>
            <a:pathLst>
              <a:path w="3905250" h="4204068">
                <a:moveTo>
                  <a:pt x="0" y="0"/>
                </a:moveTo>
                <a:lnTo>
                  <a:pt x="1314884" y="0"/>
                </a:lnTo>
                <a:lnTo>
                  <a:pt x="3905250" y="4204068"/>
                </a:lnTo>
                <a:lnTo>
                  <a:pt x="0" y="42040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144000" rtlCol="0" anchor="b" anchorCtr="0">
            <a:normAutofit/>
          </a:bodyPr>
          <a:lstStyle/>
          <a:p>
            <a:pPr>
              <a:lnSpc>
                <a:spcPct val="120000"/>
              </a:lnSpc>
            </a:pPr>
            <a:endParaRPr lang="en-US" altLang="zh-CN" sz="2000" dirty="0" smtClean="0">
              <a:solidFill>
                <a:srgbClr val="292929"/>
              </a:solidFill>
              <a:latin typeface="Calibri" panose="020F0502020204030204" pitchFamily="34" charset="0"/>
            </a:endParaRPr>
          </a:p>
        </p:txBody>
      </p:sp>
      <p:cxnSp>
        <p:nvCxnSpPr>
          <p:cNvPr id="9" name="MH_Other_2"/>
          <p:cNvCxnSpPr/>
          <p:nvPr>
            <p:custDataLst>
              <p:tags r:id="rId4"/>
            </p:custDataLst>
          </p:nvPr>
        </p:nvCxnSpPr>
        <p:spPr>
          <a:xfrm>
            <a:off x="1200897" y="0"/>
            <a:ext cx="5683044" cy="6858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MH_Other_3"/>
          <p:cNvSpPr/>
          <p:nvPr>
            <p:custDataLst>
              <p:tags r:id="rId5"/>
            </p:custDataLst>
          </p:nvPr>
        </p:nvSpPr>
        <p:spPr>
          <a:xfrm>
            <a:off x="5404987" y="4717307"/>
            <a:ext cx="6787015" cy="385547"/>
          </a:xfrm>
          <a:custGeom>
            <a:avLst/>
            <a:gdLst>
              <a:gd name="connsiteX0" fmla="*/ 0 w 5090261"/>
              <a:gd name="connsiteY0" fmla="*/ 0 h 385547"/>
              <a:gd name="connsiteX1" fmla="*/ 5090261 w 5090261"/>
              <a:gd name="connsiteY1" fmla="*/ 0 h 385547"/>
              <a:gd name="connsiteX2" fmla="*/ 5090261 w 5090261"/>
              <a:gd name="connsiteY2" fmla="*/ 385547 h 385547"/>
              <a:gd name="connsiteX3" fmla="*/ 240311 w 5090261"/>
              <a:gd name="connsiteY3" fmla="*/ 385547 h 385547"/>
            </a:gdLst>
            <a:ahLst/>
            <a:cxnLst>
              <a:cxn ang="0">
                <a:pos x="connsiteX0" y="connsiteY0"/>
              </a:cxn>
              <a:cxn ang="0">
                <a:pos x="connsiteX1" y="connsiteY1"/>
              </a:cxn>
              <a:cxn ang="0">
                <a:pos x="connsiteX2" y="connsiteY2"/>
              </a:cxn>
              <a:cxn ang="0">
                <a:pos x="connsiteX3" y="connsiteY3"/>
              </a:cxn>
            </a:cxnLst>
            <a:rect l="l" t="t" r="r" b="b"/>
            <a:pathLst>
              <a:path w="5090261" h="385547">
                <a:moveTo>
                  <a:pt x="0" y="0"/>
                </a:moveTo>
                <a:lnTo>
                  <a:pt x="5090261" y="0"/>
                </a:lnTo>
                <a:lnTo>
                  <a:pt x="5090261" y="385547"/>
                </a:lnTo>
                <a:lnTo>
                  <a:pt x="240311" y="385547"/>
                </a:lnTo>
                <a:close/>
              </a:path>
            </a:pathLst>
          </a:custGeom>
          <a:solidFill>
            <a:srgbClr val="66CC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pPr algn="r"/>
            <a:endParaRPr lang="zh-CN" altLang="en-US" dirty="0">
              <a:solidFill>
                <a:srgbClr val="292929"/>
              </a:solidFill>
            </a:endParaRPr>
          </a:p>
        </p:txBody>
      </p:sp>
      <p:sp>
        <p:nvSpPr>
          <p:cNvPr id="10" name="TextBox 9"/>
          <p:cNvSpPr txBox="1"/>
          <p:nvPr/>
        </p:nvSpPr>
        <p:spPr>
          <a:xfrm>
            <a:off x="13970" y="1440180"/>
            <a:ext cx="3879215" cy="3046988"/>
          </a:xfrm>
          <a:prstGeom prst="rect">
            <a:avLst/>
          </a:prstGeom>
          <a:noFill/>
        </p:spPr>
        <p:txBody>
          <a:bodyPr wrap="square" rtlCol="0">
            <a:spAutoFit/>
          </a:bodyPr>
          <a:lstStyle/>
          <a:p>
            <a:r>
              <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实验</a:t>
            </a:r>
            <a:r>
              <a:rPr lang="en-US" altLang="zh-CN"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 </a:t>
            </a:r>
            <a:r>
              <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三</a:t>
            </a:r>
            <a:r>
              <a:rPr lang="zh-CN" altLang="en-US" sz="4800" b="1" spc="5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  </a:t>
            </a:r>
            <a:endPar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endParaRPr>
          </a:p>
          <a:p>
            <a:endPar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endParaRPr>
          </a:p>
          <a:p>
            <a:r>
              <a:rPr lang="en-US" altLang="zh-CN"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TEC-8</a:t>
            </a:r>
            <a:r>
              <a:rPr lang="zh-CN" altLang="en-US" sz="4800" b="1" spc="50" dirty="0" smtClean="0">
                <a:solidFill>
                  <a:schemeClr val="bg2"/>
                </a:solidFill>
                <a:effectLst>
                  <a:glow rad="101600">
                    <a:schemeClr val="tx2">
                      <a:alpha val="60000"/>
                    </a:schemeClr>
                  </a:glow>
                  <a:outerShdw blurRad="50800" dist="38100" dir="2700000" algn="tl" rotWithShape="0">
                    <a:prstClr val="black">
                      <a:alpha val="40000"/>
                    </a:prstClr>
                  </a:outerShdw>
                </a:effectLst>
                <a:latin typeface="Times New Roman" panose="02020603050405020304" pitchFamily="18" charset="0"/>
                <a:ea typeface="微软雅黑" panose="020B0503020204020204" charset="-122"/>
              </a:rPr>
              <a:t>计算机的运算器实验</a:t>
            </a:r>
          </a:p>
        </p:txBody>
      </p:sp>
    </p:spTree>
    <p:custDataLst>
      <p:tags r:id="rId1"/>
    </p:custDataLst>
  </p:cSld>
  <p:clrMapOvr>
    <a:masterClrMapping/>
  </p:clrMapOvr>
  <p:transition>
    <p:random/>
  </p:transition>
  <p:timing>
    <p:tnLst>
      <p:par>
        <p:cTn id="1" dur="indefinite" restart="never" nodeType="tmRoot"/>
      </p:par>
    </p:tnLst>
    <p:bldLst>
      <p:bldP spid="10" grpId="1"/>
      <p:bldP spid="10" grpId="2"/>
      <p:bldP spid="10" grpId="3"/>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1462" y="285729"/>
            <a:ext cx="9623147" cy="1015663"/>
          </a:xfrm>
          <a:prstGeom prst="rect">
            <a:avLst/>
          </a:prstGeom>
        </p:spPr>
        <p:txBody>
          <a:bodyPr wrap="none">
            <a:spAutoFit/>
          </a:bodyPr>
          <a:lstStyle/>
          <a:p>
            <a:r>
              <a:rPr lang="en-US" altLang="zh-CN" sz="3200" dirty="0" smtClean="0">
                <a:latin typeface="宋体" panose="02010600030101010101" pitchFamily="2" charset="-122"/>
                <a:ea typeface="宋体" panose="02010600030101010101" pitchFamily="2" charset="-122"/>
              </a:rPr>
              <a:t> TEC-8</a:t>
            </a:r>
            <a:r>
              <a:rPr lang="zh-CN" altLang="en-US" sz="3200" dirty="0" smtClean="0">
                <a:latin typeface="宋体" panose="02010600030101010101" pitchFamily="2" charset="-122"/>
                <a:ea typeface="宋体" panose="02010600030101010101" pitchFamily="2" charset="-122"/>
              </a:rPr>
              <a:t>模型计算机机器周期与</a:t>
            </a:r>
            <a:r>
              <a:rPr lang="en-US" altLang="zh-CN" sz="3200" dirty="0" smtClean="0">
                <a:latin typeface="宋体" panose="02010600030101010101" pitchFamily="2" charset="-122"/>
                <a:ea typeface="宋体" panose="02010600030101010101" pitchFamily="2" charset="-122"/>
              </a:rPr>
              <a:t>T1</a:t>
            </a:r>
            <a:r>
              <a:rPr lang="zh-CN" altLang="en-US" sz="3200" dirty="0" smtClean="0">
                <a:latin typeface="宋体" panose="02010600030101010101" pitchFamily="2" charset="-122"/>
                <a:ea typeface="宋体" panose="02010600030101010101" pitchFamily="2" charset="-122"/>
              </a:rPr>
              <a:t>、</a:t>
            </a:r>
            <a:r>
              <a:rPr lang="en-US" altLang="zh-CN" sz="3200" dirty="0" smtClean="0">
                <a:latin typeface="宋体" panose="02010600030101010101" pitchFamily="2" charset="-122"/>
                <a:ea typeface="宋体" panose="02010600030101010101" pitchFamily="2" charset="-122"/>
              </a:rPr>
              <a:t>T2</a:t>
            </a:r>
            <a:r>
              <a:rPr lang="zh-CN" altLang="en-US" sz="3200" dirty="0" smtClean="0">
                <a:latin typeface="宋体" panose="02010600030101010101" pitchFamily="2" charset="-122"/>
                <a:ea typeface="宋体" panose="02010600030101010101" pitchFamily="2" charset="-122"/>
              </a:rPr>
              <a:t>、</a:t>
            </a:r>
            <a:r>
              <a:rPr lang="en-US" altLang="zh-CN" sz="3200" dirty="0" smtClean="0">
                <a:latin typeface="宋体" panose="02010600030101010101" pitchFamily="2" charset="-122"/>
                <a:ea typeface="宋体" panose="02010600030101010101" pitchFamily="2" charset="-122"/>
              </a:rPr>
              <a:t>T3</a:t>
            </a:r>
            <a:r>
              <a:rPr lang="zh-CN" altLang="en-US" sz="3200" dirty="0" smtClean="0">
                <a:latin typeface="宋体" panose="02010600030101010101" pitchFamily="2" charset="-122"/>
                <a:ea typeface="宋体" panose="02010600030101010101" pitchFamily="2" charset="-122"/>
              </a:rPr>
              <a:t>时序关系图</a:t>
            </a:r>
            <a:endParaRPr lang="en-US" altLang="zh-CN" sz="3200" dirty="0" smtClean="0">
              <a:latin typeface="宋体" panose="02010600030101010101" pitchFamily="2" charset="-122"/>
              <a:ea typeface="宋体" panose="02010600030101010101" pitchFamily="2" charset="-122"/>
            </a:endParaRPr>
          </a:p>
          <a:p>
            <a:r>
              <a:rPr lang="en-US" altLang="zh-CN" sz="2800" dirty="0" smtClean="0">
                <a:latin typeface="宋体" panose="02010600030101010101" pitchFamily="2" charset="-122"/>
                <a:ea typeface="宋体" panose="02010600030101010101" pitchFamily="2" charset="-122"/>
              </a:rPr>
              <a:t> </a:t>
            </a:r>
            <a:endParaRPr lang="zh-CN" altLang="en-US" sz="2800" dirty="0">
              <a:latin typeface="宋体" panose="02010600030101010101" pitchFamily="2" charset="-122"/>
              <a:ea typeface="宋体" panose="02010600030101010101" pitchFamily="2" charset="-122"/>
            </a:endParaRPr>
          </a:p>
        </p:txBody>
      </p:sp>
      <p:pic>
        <p:nvPicPr>
          <p:cNvPr id="3" name="Picture 2"/>
          <p:cNvPicPr>
            <a:picLocks noChangeAspect="1" noChangeArrowheads="1"/>
          </p:cNvPicPr>
          <p:nvPr/>
        </p:nvPicPr>
        <p:blipFill>
          <a:blip r:embed="rId2" cstate="print"/>
          <a:srcRect/>
          <a:stretch>
            <a:fillRect/>
          </a:stretch>
        </p:blipFill>
        <p:spPr bwMode="auto">
          <a:xfrm>
            <a:off x="1730207" y="1633386"/>
            <a:ext cx="8572560" cy="4286280"/>
          </a:xfrm>
          <a:prstGeom prst="rect">
            <a:avLst/>
          </a:prstGeom>
          <a:noFill/>
          <a:ln w="9525">
            <a:noFill/>
            <a:miter lim="800000"/>
            <a:headEnd/>
            <a:tailEnd/>
          </a:ln>
          <a:effectLst/>
        </p:spPr>
      </p:pic>
      <p:sp>
        <p:nvSpPr>
          <p:cNvPr id="5" name="矩形 4"/>
          <p:cNvSpPr/>
          <p:nvPr/>
        </p:nvSpPr>
        <p:spPr>
          <a:xfrm>
            <a:off x="380960" y="5715016"/>
            <a:ext cx="364202" cy="523220"/>
          </a:xfrm>
          <a:prstGeom prst="rect">
            <a:avLst/>
          </a:prstGeom>
        </p:spPr>
        <p:txBody>
          <a:bodyPr wrap="none">
            <a:spAutoFit/>
          </a:bodyPr>
          <a:lstStyle/>
          <a:p>
            <a:r>
              <a:rPr lang="en-US" altLang="zh-CN" sz="2800" dirty="0" smtClean="0">
                <a:latin typeface="宋体" panose="02010600030101010101" pitchFamily="2" charset="-122"/>
                <a:ea typeface="宋体" panose="02010600030101010101" pitchFamily="2" charset="-122"/>
              </a:rPr>
              <a:t> </a:t>
            </a:r>
            <a:endParaRPr lang="zh-CN" altLang="en-US" sz="2800" dirty="0">
              <a:latin typeface="宋体" panose="02010600030101010101" pitchFamily="2" charset="-122"/>
              <a:ea typeface="宋体" panose="02010600030101010101" pitchFamily="2" charset="-122"/>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890510" cy="1894205"/>
            <a:chOff x="5872" y="4037"/>
            <a:chExt cx="12426" cy="2983"/>
          </a:xfrm>
        </p:grpSpPr>
        <p:sp>
          <p:nvSpPr>
            <p:cNvPr id="17" name="文本框 39"/>
            <p:cNvSpPr txBox="1"/>
            <p:nvPr/>
          </p:nvSpPr>
          <p:spPr>
            <a:xfrm>
              <a:off x="6277" y="4548"/>
              <a:ext cx="12021" cy="2472"/>
            </a:xfrm>
            <a:prstGeom prst="rect">
              <a:avLst/>
            </a:prstGeom>
            <a:noFill/>
          </p:spPr>
          <p:txBody>
            <a:bodyPr wrap="square">
              <a:spAutoFit/>
            </a:bodyPr>
            <a:lstStyle/>
            <a:p>
              <a:pPr lvl="0">
                <a:defRPr/>
              </a:pPr>
              <a:r>
                <a:rPr kumimoji="0" lang="en-US" altLang="zh-CN"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2</a:t>
              </a:r>
              <a:r>
                <a:rPr kumimoji="0" lang="zh-CN" altLang="en-US"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、运算器组成实验的</a:t>
              </a:r>
              <a:endParaRPr kumimoji="0" lang="en-US" altLang="zh-CN"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a:p>
              <a:pPr lvl="0">
                <a:defRPr/>
              </a:pPr>
              <a:r>
                <a:rPr kumimoji="0" lang="zh-CN" altLang="en-US"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电路图</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xmlns="" val="1113996146"/>
              </p:ext>
            </p:extLst>
          </p:nvPr>
        </p:nvGraphicFramePr>
        <p:xfrm>
          <a:off x="335361" y="332656"/>
          <a:ext cx="11329257" cy="6186140"/>
        </p:xfrm>
        <a:graphic>
          <a:graphicData uri="http://schemas.openxmlformats.org/presentationml/2006/ole">
            <p:oleObj spid="_x0000_s1026" name="Visio" r:id="rId3" imgW="4732830" imgH="4139331" progId="Visio.Drawing.11">
              <p:embed/>
            </p:oleObj>
          </a:graphicData>
        </a:graphic>
      </p:graphicFrame>
      <p:sp>
        <p:nvSpPr>
          <p:cNvPr id="4" name="矩形 3"/>
          <p:cNvSpPr/>
          <p:nvPr/>
        </p:nvSpPr>
        <p:spPr>
          <a:xfrm>
            <a:off x="527382" y="404664"/>
            <a:ext cx="1800493" cy="369332"/>
          </a:xfrm>
          <a:prstGeom prst="rect">
            <a:avLst/>
          </a:prstGeom>
        </p:spPr>
        <p:txBody>
          <a:bodyPr wrap="none">
            <a:spAutoFit/>
          </a:bodyPr>
          <a:lstStyle/>
          <a:p>
            <a:r>
              <a:rPr lang="zh-CN" altLang="en-US" dirty="0" smtClean="0">
                <a:latin typeface="宋体" panose="02010600030101010101" pitchFamily="2" charset="-122"/>
                <a:ea typeface="宋体" panose="02010600030101010101" pitchFamily="2" charset="-122"/>
              </a:rPr>
              <a:t>运算器组成实验</a:t>
            </a:r>
            <a:endParaRPr lang="zh-CN" alt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686051" y="2238372"/>
          <a:ext cx="6315073" cy="2872747"/>
        </p:xfrm>
        <a:graphic>
          <a:graphicData uri="http://schemas.openxmlformats.org/drawingml/2006/table">
            <a:tbl>
              <a:tblPr/>
              <a:tblGrid>
                <a:gridCol w="1678273"/>
                <a:gridCol w="1678273"/>
                <a:gridCol w="1678273"/>
                <a:gridCol w="1280254"/>
              </a:tblGrid>
              <a:tr h="481464">
                <a:tc>
                  <a:txBody>
                    <a:bodyPr/>
                    <a:lstStyle/>
                    <a:p>
                      <a:pPr algn="ctr">
                        <a:spcAft>
                          <a:spcPts val="0"/>
                        </a:spcAft>
                      </a:pPr>
                      <a:r>
                        <a:rPr lang="zh-CN" sz="1800" b="1" kern="100" dirty="0">
                          <a:latin typeface="Times New Roman"/>
                          <a:ea typeface="宋体"/>
                          <a:cs typeface="Times New Roman"/>
                        </a:rPr>
                        <a:t>运算方式选择</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ctr">
                        <a:spcAft>
                          <a:spcPts val="0"/>
                        </a:spcAft>
                      </a:pPr>
                      <a:r>
                        <a:rPr lang="en-US" sz="1800" b="1" kern="100" dirty="0">
                          <a:latin typeface="Calibri"/>
                          <a:ea typeface="宋体"/>
                          <a:cs typeface="Times New Roman"/>
                        </a:rPr>
                        <a:t>M=H</a:t>
                      </a:r>
                      <a:endParaRPr lang="zh-CN" sz="1800" b="1" kern="100" dirty="0">
                        <a:latin typeface="Calibri"/>
                        <a:ea typeface="宋体"/>
                        <a:cs typeface="Times New Roman"/>
                      </a:endParaRPr>
                    </a:p>
                    <a:p>
                      <a:pPr algn="ctr">
                        <a:spcAft>
                          <a:spcPts val="0"/>
                        </a:spcAft>
                      </a:pPr>
                      <a:r>
                        <a:rPr lang="zh-CN" sz="1800" b="1" kern="100" dirty="0">
                          <a:latin typeface="Times New Roman"/>
                          <a:ea typeface="宋体"/>
                          <a:cs typeface="Times New Roman"/>
                        </a:rPr>
                        <a:t>逻辑运算</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spcAft>
                          <a:spcPts val="0"/>
                        </a:spcAft>
                      </a:pPr>
                      <a:r>
                        <a:rPr lang="en-US" sz="1800" b="1" kern="100" dirty="0">
                          <a:latin typeface="Calibri"/>
                          <a:ea typeface="宋体"/>
                          <a:cs typeface="Times New Roman"/>
                        </a:rPr>
                        <a:t>M=L </a:t>
                      </a:r>
                      <a:r>
                        <a:rPr lang="zh-CN" sz="1800" b="1" kern="100" dirty="0">
                          <a:latin typeface="Times New Roman"/>
                          <a:ea typeface="宋体"/>
                          <a:cs typeface="Times New Roman"/>
                        </a:rPr>
                        <a:t>算术运算</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r>
              <a:tr h="471043">
                <a:tc>
                  <a:txBody>
                    <a:bodyPr/>
                    <a:lstStyle/>
                    <a:p>
                      <a:pPr algn="ctr">
                        <a:spcAft>
                          <a:spcPts val="0"/>
                        </a:spcAft>
                      </a:pPr>
                      <a:r>
                        <a:rPr lang="en-US" sz="1800" b="1" kern="100" dirty="0">
                          <a:latin typeface="Calibri"/>
                          <a:ea typeface="宋体"/>
                          <a:cs typeface="Times New Roman"/>
                        </a:rPr>
                        <a:t>S3 S2 S1 S0</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CN" altLang="en-US"/>
                    </a:p>
                  </a:txBody>
                  <a:tcPr/>
                </a:tc>
                <a:tc>
                  <a:txBody>
                    <a:bodyPr/>
                    <a:lstStyle/>
                    <a:p>
                      <a:pPr algn="ctr">
                        <a:spcAft>
                          <a:spcPts val="0"/>
                        </a:spcAft>
                      </a:pPr>
                      <a:r>
                        <a:rPr lang="en-US" sz="1800" b="1" kern="100" dirty="0">
                          <a:latin typeface="Calibri"/>
                          <a:ea typeface="宋体"/>
                          <a:cs typeface="Times New Roman"/>
                        </a:rPr>
                        <a:t>C</a:t>
                      </a:r>
                      <a:r>
                        <a:rPr lang="en-US" sz="1800" b="1" kern="100" baseline="-25000" dirty="0">
                          <a:latin typeface="Calibri"/>
                          <a:ea typeface="宋体"/>
                          <a:cs typeface="Times New Roman"/>
                        </a:rPr>
                        <a:t>IN</a:t>
                      </a:r>
                      <a:r>
                        <a:rPr lang="en-US" sz="1800" b="1" kern="100" dirty="0">
                          <a:latin typeface="Calibri"/>
                          <a:ea typeface="宋体"/>
                          <a:cs typeface="Times New Roman"/>
                        </a:rPr>
                        <a:t>=1</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dirty="0">
                          <a:latin typeface="Calibri"/>
                          <a:ea typeface="宋体"/>
                          <a:cs typeface="Times New Roman"/>
                        </a:rPr>
                        <a:t>C</a:t>
                      </a:r>
                      <a:r>
                        <a:rPr lang="en-US" sz="1800" b="1" kern="100" baseline="-25000" dirty="0">
                          <a:latin typeface="Calibri"/>
                          <a:ea typeface="宋体"/>
                          <a:cs typeface="Times New Roman"/>
                        </a:rPr>
                        <a:t>IN</a:t>
                      </a:r>
                      <a:r>
                        <a:rPr lang="en-US" sz="1800" b="1" kern="100" dirty="0">
                          <a:latin typeface="Calibri"/>
                          <a:ea typeface="宋体"/>
                          <a:cs typeface="Times New Roman"/>
                        </a:rPr>
                        <a:t>=0</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17">
                <a:tc>
                  <a:txBody>
                    <a:bodyPr/>
                    <a:lstStyle/>
                    <a:p>
                      <a:pPr algn="ctr">
                        <a:spcAft>
                          <a:spcPts val="0"/>
                        </a:spcAft>
                      </a:pPr>
                      <a:r>
                        <a:rPr lang="en-US" sz="1800" b="1" kern="100" dirty="0">
                          <a:latin typeface="Calibri"/>
                          <a:ea typeface="宋体"/>
                          <a:cs typeface="Times New Roman"/>
                        </a:rPr>
                        <a:t>0 0 0 0</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dirty="0">
                          <a:latin typeface="Calibri"/>
                          <a:ea typeface="宋体"/>
                          <a:cs typeface="Times New Roman"/>
                        </a:rPr>
                        <a:t>A </a:t>
                      </a:r>
                      <a:r>
                        <a:rPr lang="zh-CN" sz="1800" b="1" kern="100" dirty="0">
                          <a:latin typeface="Times New Roman"/>
                          <a:ea typeface="宋体"/>
                          <a:cs typeface="Times New Roman"/>
                        </a:rPr>
                        <a:t>（</a:t>
                      </a:r>
                      <a:r>
                        <a:rPr lang="en-US" sz="1800" b="1" kern="100" dirty="0">
                          <a:latin typeface="Calibri"/>
                          <a:ea typeface="宋体"/>
                          <a:cs typeface="Times New Roman"/>
                        </a:rPr>
                        <a:t>F=A</a:t>
                      </a:r>
                      <a:r>
                        <a:rPr lang="zh-CN" sz="1800" b="1" kern="100" dirty="0">
                          <a:latin typeface="Times New Roman"/>
                          <a:ea typeface="宋体"/>
                          <a:cs typeface="Times New Roman"/>
                        </a:rPr>
                        <a:t>）</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dirty="0">
                          <a:latin typeface="Calibri"/>
                          <a:ea typeface="宋体"/>
                          <a:cs typeface="Times New Roman"/>
                        </a:rPr>
                        <a:t>A</a:t>
                      </a:r>
                      <a:r>
                        <a:rPr lang="zh-CN" sz="1800" b="1" kern="100" dirty="0">
                          <a:latin typeface="Times New Roman"/>
                          <a:ea typeface="宋体"/>
                          <a:cs typeface="Times New Roman"/>
                        </a:rPr>
                        <a:t>加</a:t>
                      </a:r>
                      <a:r>
                        <a:rPr lang="en-US" sz="1800" b="1" kern="100" dirty="0">
                          <a:latin typeface="Calibri"/>
                          <a:ea typeface="宋体"/>
                          <a:cs typeface="Times New Roman"/>
                        </a:rPr>
                        <a:t>1</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17">
                <a:tc>
                  <a:txBody>
                    <a:bodyPr/>
                    <a:lstStyle/>
                    <a:p>
                      <a:pPr algn="ctr">
                        <a:spcAft>
                          <a:spcPts val="0"/>
                        </a:spcAft>
                      </a:pPr>
                      <a:r>
                        <a:rPr lang="en-US" sz="1800" b="1" kern="100" dirty="0">
                          <a:latin typeface="Calibri"/>
                          <a:ea typeface="宋体"/>
                          <a:cs typeface="Times New Roman"/>
                        </a:rPr>
                        <a:t>0 1 1 0</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solidFill>
                          <a:srgbClr val="7030A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dirty="0">
                          <a:latin typeface="Calibri"/>
                          <a:ea typeface="宋体"/>
                          <a:cs typeface="Times New Roman"/>
                        </a:rPr>
                        <a:t>A</a:t>
                      </a:r>
                      <a:r>
                        <a:rPr lang="zh-CN" sz="1800" b="1" kern="100" dirty="0">
                          <a:latin typeface="Times New Roman"/>
                          <a:ea typeface="宋体"/>
                          <a:cs typeface="Times New Roman"/>
                        </a:rPr>
                        <a:t>减</a:t>
                      </a:r>
                      <a:r>
                        <a:rPr lang="en-US" sz="1800" b="1" kern="100" dirty="0">
                          <a:latin typeface="Calibri"/>
                          <a:ea typeface="宋体"/>
                          <a:cs typeface="Times New Roman"/>
                        </a:rPr>
                        <a:t>B</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17">
                <a:tc>
                  <a:txBody>
                    <a:bodyPr/>
                    <a:lstStyle/>
                    <a:p>
                      <a:pPr algn="ctr">
                        <a:spcAft>
                          <a:spcPts val="0"/>
                        </a:spcAft>
                      </a:pPr>
                      <a:r>
                        <a:rPr lang="en-US" sz="1800" b="1" kern="100" dirty="0">
                          <a:latin typeface="Calibri"/>
                          <a:ea typeface="宋体"/>
                          <a:cs typeface="Times New Roman"/>
                        </a:rPr>
                        <a:t>1 0 0 1</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solidFill>
                          <a:srgbClr val="7030A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a:latin typeface="Calibri"/>
                          <a:ea typeface="宋体"/>
                          <a:cs typeface="Times New Roman"/>
                        </a:rPr>
                        <a:t>A</a:t>
                      </a:r>
                      <a:r>
                        <a:rPr lang="zh-CN" sz="1800" b="1" kern="100">
                          <a:latin typeface="Times New Roman"/>
                          <a:ea typeface="宋体"/>
                          <a:cs typeface="Times New Roman"/>
                        </a:rPr>
                        <a:t>加</a:t>
                      </a:r>
                      <a:r>
                        <a:rPr lang="en-US" sz="1800" b="1" kern="100">
                          <a:latin typeface="Calibri"/>
                          <a:ea typeface="宋体"/>
                          <a:cs typeface="Times New Roman"/>
                        </a:rPr>
                        <a:t>B</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17">
                <a:tc>
                  <a:txBody>
                    <a:bodyPr/>
                    <a:lstStyle/>
                    <a:p>
                      <a:pPr algn="ctr">
                        <a:spcAft>
                          <a:spcPts val="0"/>
                        </a:spcAft>
                      </a:pPr>
                      <a:r>
                        <a:rPr lang="en-US" sz="1800" b="1" kern="100" dirty="0">
                          <a:latin typeface="Calibri"/>
                          <a:ea typeface="宋体"/>
                          <a:cs typeface="Times New Roman"/>
                        </a:rPr>
                        <a:t>1 0 1 0</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dirty="0">
                          <a:latin typeface="Calibri"/>
                          <a:ea typeface="宋体"/>
                          <a:cs typeface="Times New Roman"/>
                        </a:rPr>
                        <a:t>B  </a:t>
                      </a:r>
                      <a:r>
                        <a:rPr lang="zh-CN" sz="1800" b="1" kern="100" dirty="0">
                          <a:latin typeface="Times New Roman"/>
                          <a:ea typeface="宋体"/>
                          <a:cs typeface="Times New Roman"/>
                        </a:rPr>
                        <a:t>（</a:t>
                      </a:r>
                      <a:r>
                        <a:rPr lang="en-US" sz="1800" b="1" kern="100" dirty="0">
                          <a:latin typeface="Calibri"/>
                          <a:ea typeface="宋体"/>
                          <a:cs typeface="Times New Roman"/>
                        </a:rPr>
                        <a:t>F=B</a:t>
                      </a:r>
                      <a:r>
                        <a:rPr lang="zh-CN" sz="1800" b="1" kern="100" dirty="0">
                          <a:latin typeface="Times New Roman"/>
                          <a:ea typeface="宋体"/>
                          <a:cs typeface="Times New Roman"/>
                        </a:rPr>
                        <a:t>）</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17">
                <a:tc>
                  <a:txBody>
                    <a:bodyPr/>
                    <a:lstStyle/>
                    <a:p>
                      <a:pPr algn="ctr">
                        <a:spcAft>
                          <a:spcPts val="0"/>
                        </a:spcAft>
                      </a:pPr>
                      <a:r>
                        <a:rPr lang="en-US" sz="1800" b="1" kern="100" dirty="0">
                          <a:solidFill>
                            <a:srgbClr val="000000"/>
                          </a:solidFill>
                          <a:latin typeface="Calibri"/>
                          <a:ea typeface="宋体"/>
                          <a:cs typeface="Times New Roman"/>
                        </a:rPr>
                        <a:t>1 0 1 1</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dirty="0">
                          <a:solidFill>
                            <a:srgbClr val="000000"/>
                          </a:solidFill>
                          <a:latin typeface="Calibri"/>
                          <a:ea typeface="宋体"/>
                          <a:cs typeface="Times New Roman"/>
                        </a:rPr>
                        <a:t>A·B</a:t>
                      </a:r>
                      <a:r>
                        <a:rPr lang="zh-CN" sz="1800" b="1" kern="100" dirty="0">
                          <a:solidFill>
                            <a:srgbClr val="000000"/>
                          </a:solidFill>
                          <a:latin typeface="Times New Roman"/>
                          <a:ea typeface="宋体"/>
                          <a:cs typeface="Times New Roman"/>
                        </a:rPr>
                        <a:t>（</a:t>
                      </a:r>
                      <a:r>
                        <a:rPr lang="en-US" sz="1800" b="1" kern="100" dirty="0">
                          <a:solidFill>
                            <a:srgbClr val="000000"/>
                          </a:solidFill>
                          <a:latin typeface="Calibri"/>
                          <a:ea typeface="宋体"/>
                          <a:cs typeface="Times New Roman"/>
                        </a:rPr>
                        <a:t>A and B</a:t>
                      </a:r>
                      <a:r>
                        <a:rPr lang="zh-CN" sz="1800" b="1" kern="100" dirty="0">
                          <a:solidFill>
                            <a:srgbClr val="000000"/>
                          </a:solidFill>
                          <a:latin typeface="Times New Roman"/>
                          <a:ea typeface="宋体"/>
                          <a:cs typeface="Times New Roman"/>
                        </a:rPr>
                        <a:t>）</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17">
                <a:tc>
                  <a:txBody>
                    <a:bodyPr/>
                    <a:lstStyle/>
                    <a:p>
                      <a:pPr algn="ctr">
                        <a:spcAft>
                          <a:spcPts val="0"/>
                        </a:spcAft>
                      </a:pPr>
                      <a:r>
                        <a:rPr lang="en-US" sz="1800" b="1" kern="100" dirty="0">
                          <a:solidFill>
                            <a:srgbClr val="000000"/>
                          </a:solidFill>
                          <a:latin typeface="Calibri"/>
                          <a:ea typeface="宋体"/>
                          <a:cs typeface="Times New Roman"/>
                        </a:rPr>
                        <a:t>1 1 1 0</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dirty="0">
                          <a:solidFill>
                            <a:srgbClr val="000000"/>
                          </a:solidFill>
                          <a:latin typeface="Calibri"/>
                          <a:ea typeface="宋体"/>
                          <a:cs typeface="Times New Roman"/>
                        </a:rPr>
                        <a:t>A+B </a:t>
                      </a:r>
                      <a:r>
                        <a:rPr lang="zh-CN" sz="1800" b="1" kern="100" dirty="0">
                          <a:solidFill>
                            <a:srgbClr val="000000"/>
                          </a:solidFill>
                          <a:latin typeface="Times New Roman"/>
                          <a:ea typeface="宋体"/>
                          <a:cs typeface="Times New Roman"/>
                        </a:rPr>
                        <a:t>（</a:t>
                      </a:r>
                      <a:r>
                        <a:rPr lang="en-US" sz="1800" b="1" kern="100" dirty="0">
                          <a:solidFill>
                            <a:srgbClr val="000000"/>
                          </a:solidFill>
                          <a:latin typeface="Calibri"/>
                          <a:ea typeface="宋体"/>
                          <a:cs typeface="Times New Roman"/>
                        </a:rPr>
                        <a:t>A or B</a:t>
                      </a:r>
                      <a:r>
                        <a:rPr lang="zh-CN" sz="1800" b="1" kern="100" dirty="0">
                          <a:solidFill>
                            <a:srgbClr val="000000"/>
                          </a:solidFill>
                          <a:latin typeface="Times New Roman"/>
                          <a:ea typeface="宋体"/>
                          <a:cs typeface="Times New Roman"/>
                        </a:rPr>
                        <a:t>）</a:t>
                      </a:r>
                      <a:endParaRPr lang="zh-CN" sz="1800" b="1"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62617">
                <a:tc>
                  <a:txBody>
                    <a:bodyPr/>
                    <a:lstStyle/>
                    <a:p>
                      <a:pPr algn="ctr">
                        <a:spcAft>
                          <a:spcPts val="0"/>
                        </a:spcAft>
                      </a:pPr>
                      <a:r>
                        <a:rPr lang="en-US" sz="1800" b="1" kern="100" dirty="0">
                          <a:solidFill>
                            <a:srgbClr val="000000"/>
                          </a:solidFill>
                          <a:latin typeface="Calibri"/>
                          <a:ea typeface="宋体"/>
                          <a:cs typeface="Times New Roman"/>
                        </a:rPr>
                        <a:t>1 1 1 1</a:t>
                      </a:r>
                      <a:endParaRPr lang="zh-CN" sz="18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800" b="1" kern="100">
                          <a:solidFill>
                            <a:srgbClr val="000000"/>
                          </a:solidFill>
                          <a:latin typeface="Calibri"/>
                          <a:ea typeface="宋体"/>
                          <a:cs typeface="Times New Roman"/>
                        </a:rPr>
                        <a:t>A  </a:t>
                      </a:r>
                      <a:r>
                        <a:rPr lang="zh-CN" sz="1800" b="1" kern="100">
                          <a:latin typeface="Times New Roman"/>
                          <a:ea typeface="宋体"/>
                          <a:cs typeface="Times New Roman"/>
                        </a:rPr>
                        <a:t>（</a:t>
                      </a:r>
                      <a:r>
                        <a:rPr lang="en-US" sz="1800" b="1" kern="100">
                          <a:latin typeface="Calibri"/>
                          <a:ea typeface="宋体"/>
                          <a:cs typeface="Times New Roman"/>
                        </a:rPr>
                        <a:t>F=A</a:t>
                      </a:r>
                      <a:r>
                        <a:rPr lang="zh-CN" sz="1800" b="1" kern="100">
                          <a:latin typeface="Times New Roman"/>
                          <a:ea typeface="宋体"/>
                          <a:cs typeface="Times New Roman"/>
                        </a:rPr>
                        <a:t>）</a:t>
                      </a:r>
                      <a:endParaRPr lang="zh-CN" sz="1800" b="1"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en-US" sz="1800" b="1" kern="100" dirty="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049" name="Rectangle 1"/>
          <p:cNvSpPr>
            <a:spLocks noChangeArrowheads="1"/>
          </p:cNvSpPr>
          <p:nvPr/>
        </p:nvSpPr>
        <p:spPr bwMode="auto">
          <a:xfrm>
            <a:off x="0" y="0"/>
            <a:ext cx="607859"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11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8" name="TextBox 7"/>
          <p:cNvSpPr txBox="1"/>
          <p:nvPr/>
        </p:nvSpPr>
        <p:spPr>
          <a:xfrm>
            <a:off x="2990849" y="1238250"/>
            <a:ext cx="5886451" cy="461665"/>
          </a:xfrm>
          <a:prstGeom prst="rect">
            <a:avLst/>
          </a:prstGeom>
          <a:noFill/>
        </p:spPr>
        <p:txBody>
          <a:bodyPr wrap="square" rtlCol="0">
            <a:spAutoFit/>
          </a:bodyPr>
          <a:lstStyle/>
          <a:p>
            <a:r>
              <a:rPr lang="en-US" altLang="zh-CN" sz="2400" dirty="0" smtClean="0"/>
              <a:t>74181</a:t>
            </a:r>
            <a:r>
              <a:rPr lang="zh-CN" altLang="en-US" sz="2400" dirty="0" smtClean="0"/>
              <a:t>算术</a:t>
            </a:r>
            <a:r>
              <a:rPr lang="en-US" altLang="zh-CN" sz="2400" dirty="0" smtClean="0"/>
              <a:t>/</a:t>
            </a:r>
            <a:r>
              <a:rPr lang="zh-CN" altLang="en-US" sz="2400" dirty="0" smtClean="0"/>
              <a:t>逻辑运算功能表</a:t>
            </a:r>
            <a:r>
              <a:rPr lang="en-US" altLang="zh-CN" sz="2400" dirty="0" smtClean="0"/>
              <a:t>(</a:t>
            </a:r>
            <a:r>
              <a:rPr lang="zh-CN" altLang="en-US" sz="2400" dirty="0" smtClean="0"/>
              <a:t>本实验用到的</a:t>
            </a:r>
            <a:r>
              <a:rPr lang="en-US" altLang="zh-CN" sz="2400" dirty="0" smtClean="0"/>
              <a:t>)</a:t>
            </a:r>
            <a:endParaRPr lang="zh-CN" altLang="en-US" sz="2400" dirty="0"/>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0" y="2275264"/>
            <a:ext cx="8025949" cy="1894205"/>
            <a:chOff x="5872" y="4037"/>
            <a:chExt cx="12426" cy="2983"/>
          </a:xfrm>
        </p:grpSpPr>
        <p:sp>
          <p:nvSpPr>
            <p:cNvPr id="17" name="文本框 39"/>
            <p:cNvSpPr txBox="1"/>
            <p:nvPr/>
          </p:nvSpPr>
          <p:spPr>
            <a:xfrm>
              <a:off x="6277" y="4548"/>
              <a:ext cx="12021" cy="2472"/>
            </a:xfrm>
            <a:prstGeom prst="rect">
              <a:avLst/>
            </a:prstGeom>
            <a:noFill/>
          </p:spPr>
          <p:txBody>
            <a:bodyPr wrap="square">
              <a:spAutoFit/>
            </a:bodyPr>
            <a:lstStyle/>
            <a:p>
              <a:pPr lvl="0">
                <a:defRPr/>
              </a:pPr>
              <a:r>
                <a:rPr kumimoji="0" lang="en-US" altLang="zh-CN"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3</a:t>
              </a:r>
              <a:r>
                <a:rPr kumimoji="0" lang="zh-CN" altLang="en-US"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、运算器组成实验用到的信号</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xmlns="" val="1238523401"/>
              </p:ext>
            </p:extLst>
          </p:nvPr>
        </p:nvGraphicFramePr>
        <p:xfrm>
          <a:off x="431371" y="332658"/>
          <a:ext cx="11329259" cy="5870201"/>
        </p:xfrm>
        <a:graphic>
          <a:graphicData uri="http://schemas.openxmlformats.org/drawingml/2006/table">
            <a:tbl>
              <a:tblPr firstRow="1" firstCol="1" bandRow="1">
                <a:tableStyleId>{5C22544A-7EE6-4342-B048-85BDC9FD1C3A}</a:tableStyleId>
              </a:tblPr>
              <a:tblGrid>
                <a:gridCol w="658055">
                  <a:extLst>
                    <a:ext uri="{9D8B030D-6E8A-4147-A177-3AD203B41FA5}">
                      <a16:colId xmlns:a16="http://schemas.microsoft.com/office/drawing/2014/main" xmlns="" val="20000"/>
                    </a:ext>
                  </a:extLst>
                </a:gridCol>
                <a:gridCol w="2254887">
                  <a:extLst>
                    <a:ext uri="{9D8B030D-6E8A-4147-A177-3AD203B41FA5}">
                      <a16:colId xmlns:a16="http://schemas.microsoft.com/office/drawing/2014/main" xmlns="" val="20001"/>
                    </a:ext>
                  </a:extLst>
                </a:gridCol>
                <a:gridCol w="8416317">
                  <a:extLst>
                    <a:ext uri="{9D8B030D-6E8A-4147-A177-3AD203B41FA5}">
                      <a16:colId xmlns:a16="http://schemas.microsoft.com/office/drawing/2014/main" xmlns="" val="20002"/>
                    </a:ext>
                  </a:extLst>
                </a:gridCol>
              </a:tblGrid>
              <a:tr h="445069">
                <a:tc>
                  <a:txBody>
                    <a:bodyPr/>
                    <a:lstStyle/>
                    <a:p>
                      <a:pPr algn="ctr">
                        <a:spcAft>
                          <a:spcPts val="0"/>
                        </a:spcAft>
                      </a:pPr>
                      <a:r>
                        <a:rPr lang="zh-CN" altLang="en-US" sz="1200" kern="100" dirty="0" smtClean="0">
                          <a:effectLst/>
                          <a:latin typeface="宋体" panose="02010600030101010101" pitchFamily="2" charset="-122"/>
                          <a:ea typeface="宋体" panose="02010600030101010101" pitchFamily="2" charset="-122"/>
                        </a:rPr>
                        <a:t>序</a:t>
                      </a:r>
                      <a:r>
                        <a:rPr lang="zh-CN" sz="1200" kern="100" dirty="0" smtClean="0">
                          <a:effectLst/>
                          <a:latin typeface="宋体" panose="02010600030101010101" pitchFamily="2" charset="-122"/>
                          <a:ea typeface="宋体" panose="02010600030101010101" pitchFamily="2" charset="-122"/>
                        </a:rPr>
                        <a:t>号</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ctr">
                        <a:spcAft>
                          <a:spcPts val="0"/>
                        </a:spcAft>
                      </a:pPr>
                      <a:r>
                        <a:rPr lang="zh-CN" sz="1200" kern="100" dirty="0">
                          <a:effectLst/>
                          <a:latin typeface="宋体" panose="02010600030101010101" pitchFamily="2" charset="-122"/>
                          <a:ea typeface="宋体" panose="02010600030101010101" pitchFamily="2" charset="-122"/>
                        </a:rPr>
                        <a:t>信号名</a:t>
                      </a:r>
                    </a:p>
                  </a:txBody>
                  <a:tcPr marL="74029" marR="74029" marT="0" marB="0"/>
                </a:tc>
                <a:tc>
                  <a:txBody>
                    <a:bodyPr/>
                    <a:lstStyle/>
                    <a:p>
                      <a:pPr algn="ctr">
                        <a:spcAft>
                          <a:spcPts val="0"/>
                        </a:spcAft>
                      </a:pPr>
                      <a:r>
                        <a:rPr lang="zh-CN" sz="1200" kern="100" dirty="0">
                          <a:effectLst/>
                          <a:latin typeface="宋体" panose="02010600030101010101" pitchFamily="2" charset="-122"/>
                          <a:ea typeface="宋体" panose="02010600030101010101" pitchFamily="2" charset="-122"/>
                        </a:rPr>
                        <a:t>功能说明</a:t>
                      </a:r>
                    </a:p>
                  </a:txBody>
                  <a:tcPr marL="74029" marR="74029" marT="0" marB="0"/>
                </a:tc>
                <a:extLst>
                  <a:ext uri="{0D108BD9-81ED-4DB2-BD59-A6C34878D82A}">
                    <a16:rowId xmlns:a16="http://schemas.microsoft.com/office/drawing/2014/main" xmlns="" val="10000"/>
                  </a:ext>
                </a:extLst>
              </a:tr>
              <a:tr h="255344">
                <a:tc>
                  <a:txBody>
                    <a:bodyPr/>
                    <a:lstStyle/>
                    <a:p>
                      <a:pPr algn="ctr">
                        <a:spcAft>
                          <a:spcPts val="0"/>
                        </a:spcAft>
                      </a:pPr>
                      <a:r>
                        <a:rPr lang="en-US" sz="1200" kern="100">
                          <a:effectLst/>
                          <a:latin typeface="宋体" panose="02010600030101010101" pitchFamily="2" charset="-122"/>
                          <a:ea typeface="宋体" panose="02010600030101010101" pitchFamily="2" charset="-122"/>
                        </a:rPr>
                        <a:t>1</a:t>
                      </a:r>
                      <a:endParaRPr lang="zh-CN" sz="1200" kern="100">
                        <a:effectLst/>
                        <a:latin typeface="宋体" panose="02010600030101010101" pitchFamily="2" charset="-122"/>
                        <a:ea typeface="宋体" panose="02010600030101010101" pitchFamily="2" charset="-122"/>
                      </a:endParaRPr>
                    </a:p>
                  </a:txBody>
                  <a:tcPr marL="74029" marR="74029" marT="0" marB="0"/>
                </a:tc>
                <a:tc>
                  <a:txBody>
                    <a:bodyPr/>
                    <a:lstStyle/>
                    <a:p>
                      <a:pPr algn="l">
                        <a:spcAft>
                          <a:spcPts val="0"/>
                        </a:spcAft>
                      </a:pPr>
                      <a:r>
                        <a:rPr lang="en-US" altLang="zh-CN" sz="1200" kern="100" dirty="0" smtClean="0">
                          <a:effectLst/>
                          <a:latin typeface="宋体" panose="02010600030101010101" pitchFamily="2" charset="-122"/>
                          <a:ea typeface="宋体" panose="02010600030101010101" pitchFamily="2" charset="-122"/>
                        </a:rPr>
                        <a:t>M,</a:t>
                      </a:r>
                      <a:r>
                        <a:rPr lang="en-US" sz="1200" kern="100" dirty="0" smtClean="0">
                          <a:effectLst/>
                          <a:latin typeface="宋体" panose="02010600030101010101" pitchFamily="2" charset="-122"/>
                          <a:ea typeface="宋体" panose="02010600030101010101" pitchFamily="2" charset="-122"/>
                        </a:rPr>
                        <a:t>S3</a:t>
                      </a:r>
                      <a:r>
                        <a:rPr lang="zh-CN" sz="1200" kern="100" dirty="0">
                          <a:effectLst/>
                          <a:latin typeface="宋体" panose="02010600030101010101" pitchFamily="2" charset="-122"/>
                          <a:ea typeface="宋体" panose="02010600030101010101" pitchFamily="2" charset="-122"/>
                        </a:rPr>
                        <a:t>、</a:t>
                      </a:r>
                      <a:r>
                        <a:rPr lang="en-US" sz="1200" kern="100" dirty="0">
                          <a:effectLst/>
                          <a:latin typeface="宋体" panose="02010600030101010101" pitchFamily="2" charset="-122"/>
                          <a:ea typeface="宋体" panose="02010600030101010101" pitchFamily="2" charset="-122"/>
                        </a:rPr>
                        <a:t>S2</a:t>
                      </a:r>
                      <a:r>
                        <a:rPr lang="zh-CN" sz="1200" kern="100" dirty="0">
                          <a:effectLst/>
                          <a:latin typeface="宋体" panose="02010600030101010101" pitchFamily="2" charset="-122"/>
                          <a:ea typeface="宋体" panose="02010600030101010101" pitchFamily="2" charset="-122"/>
                        </a:rPr>
                        <a:t>、</a:t>
                      </a:r>
                      <a:r>
                        <a:rPr lang="en-US" sz="1200" kern="100" dirty="0">
                          <a:effectLst/>
                          <a:latin typeface="宋体" panose="02010600030101010101" pitchFamily="2" charset="-122"/>
                          <a:ea typeface="宋体" panose="02010600030101010101" pitchFamily="2" charset="-122"/>
                        </a:rPr>
                        <a:t>S1</a:t>
                      </a:r>
                      <a:r>
                        <a:rPr lang="zh-CN" sz="1200" kern="100" dirty="0">
                          <a:effectLst/>
                          <a:latin typeface="宋体" panose="02010600030101010101" pitchFamily="2" charset="-122"/>
                          <a:ea typeface="宋体" panose="02010600030101010101" pitchFamily="2" charset="-122"/>
                        </a:rPr>
                        <a:t>、</a:t>
                      </a:r>
                      <a:r>
                        <a:rPr lang="en-US" sz="1200" kern="100" dirty="0">
                          <a:effectLst/>
                          <a:latin typeface="宋体" panose="02010600030101010101" pitchFamily="2" charset="-122"/>
                          <a:ea typeface="宋体" panose="02010600030101010101" pitchFamily="2" charset="-122"/>
                        </a:rPr>
                        <a:t>S0</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just">
                        <a:spcAft>
                          <a:spcPts val="0"/>
                        </a:spcAft>
                      </a:pPr>
                      <a:r>
                        <a:rPr lang="zh-CN" sz="1200" kern="100">
                          <a:effectLst/>
                          <a:latin typeface="宋体" panose="02010600030101010101" pitchFamily="2" charset="-122"/>
                          <a:ea typeface="宋体" panose="02010600030101010101" pitchFamily="2" charset="-122"/>
                        </a:rPr>
                        <a:t>控制</a:t>
                      </a:r>
                      <a:r>
                        <a:rPr lang="en-US" sz="1200" kern="100">
                          <a:effectLst/>
                          <a:latin typeface="宋体" panose="02010600030101010101" pitchFamily="2" charset="-122"/>
                          <a:ea typeface="宋体" panose="02010600030101010101" pitchFamily="2" charset="-122"/>
                        </a:rPr>
                        <a:t>74LS181</a:t>
                      </a:r>
                      <a:r>
                        <a:rPr lang="zh-CN" sz="1200" kern="100">
                          <a:effectLst/>
                          <a:latin typeface="宋体" panose="02010600030101010101" pitchFamily="2" charset="-122"/>
                          <a:ea typeface="宋体" panose="02010600030101010101" pitchFamily="2" charset="-122"/>
                        </a:rPr>
                        <a:t>的运算类型</a:t>
                      </a:r>
                    </a:p>
                  </a:txBody>
                  <a:tcPr marL="74029" marR="74029" marT="0" marB="0"/>
                </a:tc>
                <a:extLst>
                  <a:ext uri="{0D108BD9-81ED-4DB2-BD59-A6C34878D82A}">
                    <a16:rowId xmlns:a16="http://schemas.microsoft.com/office/drawing/2014/main" xmlns="" val="10001"/>
                  </a:ext>
                </a:extLst>
              </a:tr>
              <a:tr h="255344">
                <a:tc>
                  <a:txBody>
                    <a:bodyPr/>
                    <a:lstStyle/>
                    <a:p>
                      <a:pPr algn="ctr">
                        <a:spcAft>
                          <a:spcPts val="0"/>
                        </a:spcAft>
                      </a:pPr>
                      <a:r>
                        <a:rPr lang="en-US" sz="1200" kern="100">
                          <a:effectLst/>
                          <a:latin typeface="宋体" panose="02010600030101010101" pitchFamily="2" charset="-122"/>
                          <a:ea typeface="宋体" panose="02010600030101010101" pitchFamily="2" charset="-122"/>
                        </a:rPr>
                        <a:t>2</a:t>
                      </a:r>
                      <a:endParaRPr lang="zh-CN" sz="1200" kern="100">
                        <a:effectLst/>
                        <a:latin typeface="宋体" panose="02010600030101010101" pitchFamily="2" charset="-122"/>
                        <a:ea typeface="宋体" panose="02010600030101010101" pitchFamily="2" charset="-122"/>
                      </a:endParaRPr>
                    </a:p>
                  </a:txBody>
                  <a:tcPr marL="74029" marR="74029" marT="0" marB="0"/>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CIN</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just">
                        <a:spcAft>
                          <a:spcPts val="0"/>
                        </a:spcAft>
                      </a:pPr>
                      <a:r>
                        <a:rPr lang="zh-CN" sz="1200" kern="100">
                          <a:effectLst/>
                          <a:latin typeface="宋体" panose="02010600030101010101" pitchFamily="2" charset="-122"/>
                          <a:ea typeface="宋体" panose="02010600030101010101" pitchFamily="2" charset="-122"/>
                        </a:rPr>
                        <a:t>低位</a:t>
                      </a:r>
                      <a:r>
                        <a:rPr lang="en-US" sz="1200" kern="100">
                          <a:effectLst/>
                          <a:latin typeface="宋体" panose="02010600030101010101" pitchFamily="2" charset="-122"/>
                          <a:ea typeface="宋体" panose="02010600030101010101" pitchFamily="2" charset="-122"/>
                        </a:rPr>
                        <a:t>74LS181</a:t>
                      </a:r>
                      <a:r>
                        <a:rPr lang="zh-CN" sz="1200" kern="100">
                          <a:effectLst/>
                          <a:latin typeface="宋体" panose="02010600030101010101" pitchFamily="2" charset="-122"/>
                          <a:ea typeface="宋体" panose="02010600030101010101" pitchFamily="2" charset="-122"/>
                        </a:rPr>
                        <a:t>的进位输入</a:t>
                      </a:r>
                    </a:p>
                  </a:txBody>
                  <a:tcPr marL="74029" marR="74029" marT="0" marB="0"/>
                </a:tc>
                <a:extLst>
                  <a:ext uri="{0D108BD9-81ED-4DB2-BD59-A6C34878D82A}">
                    <a16:rowId xmlns:a16="http://schemas.microsoft.com/office/drawing/2014/main" xmlns="" val="10002"/>
                  </a:ext>
                </a:extLst>
              </a:tr>
              <a:tr h="285429">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3</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SEL3</a:t>
                      </a:r>
                      <a:r>
                        <a:rPr lang="zh-CN" sz="1200" kern="100" dirty="0">
                          <a:effectLst/>
                          <a:latin typeface="宋体" panose="02010600030101010101" pitchFamily="2" charset="-122"/>
                          <a:ea typeface="宋体" panose="02010600030101010101" pitchFamily="2" charset="-122"/>
                        </a:rPr>
                        <a:t>、</a:t>
                      </a:r>
                      <a:r>
                        <a:rPr lang="en-US" sz="1200" kern="100" dirty="0">
                          <a:effectLst/>
                          <a:latin typeface="宋体" panose="02010600030101010101" pitchFamily="2" charset="-122"/>
                          <a:ea typeface="宋体" panose="02010600030101010101" pitchFamily="2" charset="-122"/>
                        </a:rPr>
                        <a:t>SEL2(RD1</a:t>
                      </a:r>
                      <a:r>
                        <a:rPr lang="zh-CN" sz="1200" kern="100" dirty="0">
                          <a:effectLst/>
                          <a:latin typeface="宋体" panose="02010600030101010101" pitchFamily="2" charset="-122"/>
                          <a:ea typeface="宋体" panose="02010600030101010101" pitchFamily="2" charset="-122"/>
                        </a:rPr>
                        <a:t>、</a:t>
                      </a:r>
                      <a:r>
                        <a:rPr lang="en-US" sz="1200" kern="100" dirty="0">
                          <a:effectLst/>
                          <a:latin typeface="宋体" panose="02010600030101010101" pitchFamily="2" charset="-122"/>
                          <a:ea typeface="宋体" panose="02010600030101010101" pitchFamily="2" charset="-122"/>
                        </a:rPr>
                        <a:t>RD0)</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just">
                        <a:spcAft>
                          <a:spcPts val="0"/>
                        </a:spcAft>
                      </a:pPr>
                      <a:r>
                        <a:rPr lang="zh-CN" sz="1200" kern="100" dirty="0">
                          <a:effectLst/>
                          <a:latin typeface="宋体" panose="02010600030101010101" pitchFamily="2" charset="-122"/>
                          <a:ea typeface="宋体" panose="02010600030101010101" pitchFamily="2" charset="-122"/>
                        </a:rPr>
                        <a:t>选择送</a:t>
                      </a:r>
                      <a:r>
                        <a:rPr lang="en-US" sz="1200" kern="100" dirty="0">
                          <a:effectLst/>
                          <a:latin typeface="宋体" panose="02010600030101010101" pitchFamily="2" charset="-122"/>
                          <a:ea typeface="宋体" panose="02010600030101010101" pitchFamily="2" charset="-122"/>
                        </a:rPr>
                        <a:t>ALU</a:t>
                      </a:r>
                      <a:r>
                        <a:rPr lang="zh-CN" sz="1200" kern="100" dirty="0">
                          <a:effectLst/>
                          <a:latin typeface="宋体" panose="02010600030101010101" pitchFamily="2" charset="-122"/>
                          <a:ea typeface="宋体" panose="02010600030101010101" pitchFamily="2" charset="-122"/>
                        </a:rPr>
                        <a:t>的</a:t>
                      </a:r>
                      <a:r>
                        <a:rPr lang="en-US" sz="1200" kern="100" dirty="0">
                          <a:effectLst/>
                          <a:latin typeface="宋体" panose="02010600030101010101" pitchFamily="2" charset="-122"/>
                          <a:ea typeface="宋体" panose="02010600030101010101" pitchFamily="2" charset="-122"/>
                        </a:rPr>
                        <a:t>A</a:t>
                      </a:r>
                      <a:r>
                        <a:rPr lang="zh-CN" sz="1200" kern="100" dirty="0">
                          <a:effectLst/>
                          <a:latin typeface="宋体" panose="02010600030101010101" pitchFamily="2" charset="-122"/>
                          <a:ea typeface="宋体" panose="02010600030101010101" pitchFamily="2" charset="-122"/>
                        </a:rPr>
                        <a:t>端口的寄存器</a:t>
                      </a:r>
                    </a:p>
                  </a:txBody>
                  <a:tcPr marL="74029" marR="74029" marT="0" marB="0"/>
                </a:tc>
                <a:extLst>
                  <a:ext uri="{0D108BD9-81ED-4DB2-BD59-A6C34878D82A}">
                    <a16:rowId xmlns:a16="http://schemas.microsoft.com/office/drawing/2014/main" xmlns="" val="10003"/>
                  </a:ext>
                </a:extLst>
              </a:tr>
              <a:tr h="354959">
                <a:tc>
                  <a:txBody>
                    <a:bodyPr/>
                    <a:lstStyle/>
                    <a:p>
                      <a:pPr algn="ctr">
                        <a:spcAft>
                          <a:spcPts val="0"/>
                        </a:spcAft>
                      </a:pPr>
                      <a:r>
                        <a:rPr lang="en-US" sz="1200" kern="100">
                          <a:effectLst/>
                          <a:latin typeface="宋体" panose="02010600030101010101" pitchFamily="2" charset="-122"/>
                          <a:ea typeface="宋体" panose="02010600030101010101" pitchFamily="2" charset="-122"/>
                        </a:rPr>
                        <a:t>4</a:t>
                      </a:r>
                      <a:endParaRPr lang="zh-CN" sz="1200" kern="10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SEL1</a:t>
                      </a:r>
                      <a:r>
                        <a:rPr lang="zh-CN" sz="1200" kern="100" dirty="0">
                          <a:effectLst/>
                          <a:latin typeface="宋体" panose="02010600030101010101" pitchFamily="2" charset="-122"/>
                          <a:ea typeface="宋体" panose="02010600030101010101" pitchFamily="2" charset="-122"/>
                        </a:rPr>
                        <a:t>、</a:t>
                      </a:r>
                      <a:r>
                        <a:rPr lang="en-US" sz="1200" kern="100" dirty="0">
                          <a:effectLst/>
                          <a:latin typeface="宋体" panose="02010600030101010101" pitchFamily="2" charset="-122"/>
                          <a:ea typeface="宋体" panose="02010600030101010101" pitchFamily="2" charset="-122"/>
                        </a:rPr>
                        <a:t>SEL0(RS1</a:t>
                      </a:r>
                      <a:r>
                        <a:rPr lang="zh-CN" sz="1200" kern="100" dirty="0">
                          <a:effectLst/>
                          <a:latin typeface="宋体" panose="02010600030101010101" pitchFamily="2" charset="-122"/>
                          <a:ea typeface="宋体" panose="02010600030101010101" pitchFamily="2" charset="-122"/>
                        </a:rPr>
                        <a:t>、</a:t>
                      </a:r>
                      <a:r>
                        <a:rPr lang="en-US" sz="1200" kern="100" dirty="0">
                          <a:effectLst/>
                          <a:latin typeface="宋体" panose="02010600030101010101" pitchFamily="2" charset="-122"/>
                          <a:ea typeface="宋体" panose="02010600030101010101" pitchFamily="2" charset="-122"/>
                        </a:rPr>
                        <a:t>RS0)</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zh-CN" sz="1200" kern="100" dirty="0">
                          <a:effectLst/>
                          <a:latin typeface="宋体" panose="02010600030101010101" pitchFamily="2" charset="-122"/>
                          <a:ea typeface="宋体" panose="02010600030101010101" pitchFamily="2" charset="-122"/>
                        </a:rPr>
                        <a:t>选择送</a:t>
                      </a:r>
                      <a:r>
                        <a:rPr lang="en-US" sz="1200" kern="100" dirty="0">
                          <a:effectLst/>
                          <a:latin typeface="宋体" panose="02010600030101010101" pitchFamily="2" charset="-122"/>
                          <a:ea typeface="宋体" panose="02010600030101010101" pitchFamily="2" charset="-122"/>
                        </a:rPr>
                        <a:t>ALU</a:t>
                      </a:r>
                      <a:r>
                        <a:rPr lang="zh-CN" sz="1200" kern="100" dirty="0">
                          <a:effectLst/>
                          <a:latin typeface="宋体" panose="02010600030101010101" pitchFamily="2" charset="-122"/>
                          <a:ea typeface="宋体" panose="02010600030101010101" pitchFamily="2" charset="-122"/>
                        </a:rPr>
                        <a:t>的</a:t>
                      </a:r>
                      <a:r>
                        <a:rPr lang="en-US" sz="1200" kern="100" dirty="0">
                          <a:effectLst/>
                          <a:latin typeface="宋体" panose="02010600030101010101" pitchFamily="2" charset="-122"/>
                          <a:ea typeface="宋体" panose="02010600030101010101" pitchFamily="2" charset="-122"/>
                        </a:rPr>
                        <a:t>B</a:t>
                      </a:r>
                      <a:r>
                        <a:rPr lang="zh-CN" sz="1200" kern="100" dirty="0">
                          <a:effectLst/>
                          <a:latin typeface="宋体" panose="02010600030101010101" pitchFamily="2" charset="-122"/>
                          <a:ea typeface="宋体" panose="02010600030101010101" pitchFamily="2" charset="-122"/>
                        </a:rPr>
                        <a:t>端口的寄存器</a:t>
                      </a:r>
                    </a:p>
                  </a:txBody>
                  <a:tcPr marL="74029" marR="74029" marT="0" marB="0"/>
                </a:tc>
                <a:extLst>
                  <a:ext uri="{0D108BD9-81ED-4DB2-BD59-A6C34878D82A}">
                    <a16:rowId xmlns:a16="http://schemas.microsoft.com/office/drawing/2014/main" xmlns="" val="10004"/>
                  </a:ext>
                </a:extLst>
              </a:tr>
              <a:tr h="490755">
                <a:tc>
                  <a:txBody>
                    <a:bodyPr/>
                    <a:lstStyle/>
                    <a:p>
                      <a:pPr algn="ctr">
                        <a:spcAft>
                          <a:spcPts val="0"/>
                        </a:spcAft>
                      </a:pPr>
                      <a:r>
                        <a:rPr lang="en-US" sz="1200" kern="100">
                          <a:effectLst/>
                          <a:latin typeface="宋体" panose="02010600030101010101" pitchFamily="2" charset="-122"/>
                          <a:ea typeface="宋体" panose="02010600030101010101" pitchFamily="2" charset="-122"/>
                        </a:rPr>
                        <a:t>5</a:t>
                      </a:r>
                      <a:endParaRPr lang="zh-CN" sz="1200" kern="10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DRW</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en-US" sz="1200" kern="100" dirty="0">
                          <a:effectLst/>
                          <a:latin typeface="宋体" panose="02010600030101010101" pitchFamily="2" charset="-122"/>
                          <a:ea typeface="宋体" panose="02010600030101010101" pitchFamily="2" charset="-122"/>
                        </a:rPr>
                        <a:t>=1</a:t>
                      </a:r>
                      <a:r>
                        <a:rPr lang="zh-CN" sz="1200" kern="100" dirty="0">
                          <a:effectLst/>
                          <a:latin typeface="宋体" panose="02010600030101010101" pitchFamily="2" charset="-122"/>
                          <a:ea typeface="宋体" panose="02010600030101010101" pitchFamily="2" charset="-122"/>
                        </a:rPr>
                        <a:t>时，在</a:t>
                      </a:r>
                      <a:r>
                        <a:rPr lang="en-US" sz="1200" kern="100" dirty="0">
                          <a:effectLst/>
                          <a:latin typeface="宋体" panose="02010600030101010101" pitchFamily="2" charset="-122"/>
                          <a:ea typeface="宋体" panose="02010600030101010101" pitchFamily="2" charset="-122"/>
                        </a:rPr>
                        <a:t>T3</a:t>
                      </a:r>
                      <a:r>
                        <a:rPr lang="zh-CN" sz="1200" kern="100" dirty="0">
                          <a:effectLst/>
                          <a:latin typeface="宋体" panose="02010600030101010101" pitchFamily="2" charset="-122"/>
                          <a:ea typeface="宋体" panose="02010600030101010101" pitchFamily="2" charset="-122"/>
                        </a:rPr>
                        <a:t>上升沿对</a:t>
                      </a:r>
                      <a:r>
                        <a:rPr lang="en-US" sz="1200" kern="100" dirty="0">
                          <a:effectLst/>
                          <a:latin typeface="宋体" panose="02010600030101010101" pitchFamily="2" charset="-122"/>
                          <a:ea typeface="宋体" panose="02010600030101010101" pitchFamily="2" charset="-122"/>
                        </a:rPr>
                        <a:t>RD1</a:t>
                      </a:r>
                      <a:r>
                        <a:rPr lang="zh-CN" sz="1200" kern="100" dirty="0">
                          <a:effectLst/>
                          <a:latin typeface="宋体" panose="02010600030101010101" pitchFamily="2" charset="-122"/>
                          <a:ea typeface="宋体" panose="02010600030101010101" pitchFamily="2" charset="-122"/>
                        </a:rPr>
                        <a:t>、</a:t>
                      </a:r>
                      <a:r>
                        <a:rPr lang="en-US" sz="1200" kern="100" dirty="0">
                          <a:effectLst/>
                          <a:latin typeface="宋体" panose="02010600030101010101" pitchFamily="2" charset="-122"/>
                          <a:ea typeface="宋体" panose="02010600030101010101" pitchFamily="2" charset="-122"/>
                        </a:rPr>
                        <a:t>RD0</a:t>
                      </a:r>
                      <a:r>
                        <a:rPr lang="zh-CN" sz="1200" kern="100" dirty="0">
                          <a:effectLst/>
                          <a:latin typeface="宋体" panose="02010600030101010101" pitchFamily="2" charset="-122"/>
                          <a:ea typeface="宋体" panose="02010600030101010101" pitchFamily="2" charset="-122"/>
                        </a:rPr>
                        <a:t>选中的寄存器进行写操作，将数据总线</a:t>
                      </a:r>
                      <a:r>
                        <a:rPr lang="en-US" sz="1200" kern="100" dirty="0">
                          <a:effectLst/>
                          <a:latin typeface="宋体" panose="02010600030101010101" pitchFamily="2" charset="-122"/>
                          <a:ea typeface="宋体" panose="02010600030101010101" pitchFamily="2" charset="-122"/>
                        </a:rPr>
                        <a:t>DBUS</a:t>
                      </a:r>
                      <a:r>
                        <a:rPr lang="zh-CN" sz="1200" kern="100" dirty="0">
                          <a:effectLst/>
                          <a:latin typeface="宋体" panose="02010600030101010101" pitchFamily="2" charset="-122"/>
                          <a:ea typeface="宋体" panose="02010600030101010101" pitchFamily="2" charset="-122"/>
                        </a:rPr>
                        <a:t>上的数</a:t>
                      </a:r>
                      <a:r>
                        <a:rPr lang="en-US" sz="1200" kern="100" dirty="0" smtClean="0">
                          <a:effectLst/>
                          <a:latin typeface="宋体" panose="02010600030101010101" pitchFamily="2" charset="-122"/>
                          <a:ea typeface="宋体" panose="02010600030101010101" pitchFamily="2" charset="-122"/>
                        </a:rPr>
                        <a:t>D7～D0</a:t>
                      </a:r>
                    </a:p>
                    <a:p>
                      <a:pPr algn="just">
                        <a:spcAft>
                          <a:spcPts val="0"/>
                        </a:spcAft>
                      </a:pPr>
                      <a:r>
                        <a:rPr lang="zh-CN" sz="1200" kern="100" dirty="0" smtClean="0">
                          <a:effectLst/>
                          <a:latin typeface="宋体" panose="02010600030101010101" pitchFamily="2" charset="-122"/>
                          <a:ea typeface="宋体" panose="02010600030101010101" pitchFamily="2" charset="-122"/>
                        </a:rPr>
                        <a:t>写入</a:t>
                      </a:r>
                      <a:r>
                        <a:rPr lang="zh-CN" sz="1200" kern="100" dirty="0">
                          <a:effectLst/>
                          <a:latin typeface="宋体" panose="02010600030101010101" pitchFamily="2" charset="-122"/>
                          <a:ea typeface="宋体" panose="02010600030101010101" pitchFamily="2" charset="-122"/>
                        </a:rPr>
                        <a:t>选定的寄存器</a:t>
                      </a:r>
                    </a:p>
                  </a:txBody>
                  <a:tcPr marL="74029" marR="74029" marT="0" marB="0"/>
                </a:tc>
                <a:extLst>
                  <a:ext uri="{0D108BD9-81ED-4DB2-BD59-A6C34878D82A}">
                    <a16:rowId xmlns:a16="http://schemas.microsoft.com/office/drawing/2014/main" xmlns="" val="10005"/>
                  </a:ext>
                </a:extLst>
              </a:tr>
              <a:tr h="466517">
                <a:tc>
                  <a:txBody>
                    <a:bodyPr/>
                    <a:lstStyle/>
                    <a:p>
                      <a:pPr algn="ctr">
                        <a:spcAft>
                          <a:spcPts val="0"/>
                        </a:spcAft>
                      </a:pPr>
                      <a:r>
                        <a:rPr lang="en-US" sz="1200" kern="100">
                          <a:effectLst/>
                          <a:latin typeface="宋体" panose="02010600030101010101" pitchFamily="2" charset="-122"/>
                          <a:ea typeface="宋体" panose="02010600030101010101" pitchFamily="2" charset="-122"/>
                        </a:rPr>
                        <a:t>6</a:t>
                      </a:r>
                      <a:endParaRPr lang="zh-CN" sz="1200" kern="10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SETCTL</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en-US" sz="1200" kern="100" dirty="0">
                          <a:effectLst/>
                          <a:latin typeface="宋体" panose="02010600030101010101" pitchFamily="2" charset="-122"/>
                          <a:ea typeface="宋体" panose="02010600030101010101" pitchFamily="2" charset="-122"/>
                        </a:rPr>
                        <a:t>=1</a:t>
                      </a:r>
                      <a:r>
                        <a:rPr lang="zh-CN" sz="1200" kern="100" dirty="0">
                          <a:effectLst/>
                          <a:latin typeface="宋体" panose="02010600030101010101" pitchFamily="2" charset="-122"/>
                          <a:ea typeface="宋体" panose="02010600030101010101" pitchFamily="2" charset="-122"/>
                        </a:rPr>
                        <a:t>时，实验系统</a:t>
                      </a:r>
                      <a:r>
                        <a:rPr lang="zh-CN" sz="1200" kern="100" dirty="0" smtClean="0">
                          <a:effectLst/>
                          <a:latin typeface="宋体" panose="02010600030101010101" pitchFamily="2" charset="-122"/>
                          <a:ea typeface="宋体" panose="02010600030101010101" pitchFamily="2" charset="-122"/>
                        </a:rPr>
                        <a:t>处于</a:t>
                      </a:r>
                      <a:r>
                        <a:rPr lang="zh-CN" altLang="en-US" sz="1200" kern="100" dirty="0" smtClean="0">
                          <a:effectLst/>
                          <a:latin typeface="宋体" panose="02010600030101010101" pitchFamily="2" charset="-122"/>
                          <a:ea typeface="宋体" panose="02010600030101010101" pitchFamily="2" charset="-122"/>
                        </a:rPr>
                        <a:t>控制</a:t>
                      </a:r>
                      <a:r>
                        <a:rPr lang="zh-CN" sz="1200" kern="100" dirty="0" smtClean="0">
                          <a:effectLst/>
                          <a:latin typeface="宋体" panose="02010600030101010101" pitchFamily="2" charset="-122"/>
                          <a:ea typeface="宋体" panose="02010600030101010101" pitchFamily="2" charset="-122"/>
                        </a:rPr>
                        <a:t>台</a:t>
                      </a:r>
                      <a:r>
                        <a:rPr lang="zh-CN" sz="1200" kern="100" dirty="0">
                          <a:effectLst/>
                          <a:latin typeface="宋体" panose="02010600030101010101" pitchFamily="2" charset="-122"/>
                          <a:ea typeface="宋体" panose="02010600030101010101" pitchFamily="2" charset="-122"/>
                        </a:rPr>
                        <a:t>状态。</a:t>
                      </a:r>
                    </a:p>
                    <a:p>
                      <a:pPr algn="just">
                        <a:spcAft>
                          <a:spcPts val="0"/>
                        </a:spcAft>
                      </a:pPr>
                      <a:r>
                        <a:rPr lang="en-US" sz="1200" kern="100" dirty="0">
                          <a:effectLst/>
                          <a:latin typeface="宋体" panose="02010600030101010101" pitchFamily="2" charset="-122"/>
                          <a:ea typeface="宋体" panose="02010600030101010101" pitchFamily="2" charset="-122"/>
                        </a:rPr>
                        <a:t>=0</a:t>
                      </a:r>
                      <a:r>
                        <a:rPr lang="zh-CN" sz="1200" kern="100" dirty="0">
                          <a:effectLst/>
                          <a:latin typeface="宋体" panose="02010600030101010101" pitchFamily="2" charset="-122"/>
                          <a:ea typeface="宋体" panose="02010600030101010101" pitchFamily="2" charset="-122"/>
                        </a:rPr>
                        <a:t>时，实验系统处于运行程序状态</a:t>
                      </a:r>
                    </a:p>
                  </a:txBody>
                  <a:tcPr marL="74029" marR="74029" marT="0" marB="0"/>
                </a:tc>
                <a:extLst>
                  <a:ext uri="{0D108BD9-81ED-4DB2-BD59-A6C34878D82A}">
                    <a16:rowId xmlns:a16="http://schemas.microsoft.com/office/drawing/2014/main" xmlns="" val="10006"/>
                  </a:ext>
                </a:extLst>
              </a:tr>
              <a:tr h="255344">
                <a:tc rowSpan="2">
                  <a:txBody>
                    <a:bodyPr/>
                    <a:lstStyle/>
                    <a:p>
                      <a:pPr algn="ctr">
                        <a:spcAft>
                          <a:spcPts val="0"/>
                        </a:spcAft>
                      </a:pPr>
                      <a:r>
                        <a:rPr lang="en-US" sz="1200" kern="100">
                          <a:effectLst/>
                          <a:latin typeface="宋体" panose="02010600030101010101" pitchFamily="2" charset="-122"/>
                          <a:ea typeface="宋体" panose="02010600030101010101" pitchFamily="2" charset="-122"/>
                        </a:rPr>
                        <a:t>7</a:t>
                      </a:r>
                      <a:endParaRPr lang="zh-CN" sz="1200" kern="100">
                        <a:effectLst/>
                        <a:latin typeface="宋体" panose="02010600030101010101" pitchFamily="2" charset="-122"/>
                        <a:ea typeface="宋体" panose="02010600030101010101" pitchFamily="2" charset="-122"/>
                      </a:endParaRPr>
                    </a:p>
                  </a:txBody>
                  <a:tcPr marL="74029" marR="74029" marT="0" marB="0" anchor="ctr"/>
                </a:tc>
                <a:tc rowSpan="2">
                  <a:txBody>
                    <a:bodyPr/>
                    <a:lstStyle/>
                    <a:p>
                      <a:pPr algn="l">
                        <a:spcAft>
                          <a:spcPts val="0"/>
                        </a:spcAft>
                      </a:pPr>
                      <a:r>
                        <a:rPr lang="en-US" sz="1200" kern="100" dirty="0">
                          <a:effectLst/>
                          <a:latin typeface="宋体" panose="02010600030101010101" pitchFamily="2" charset="-122"/>
                          <a:ea typeface="宋体" panose="02010600030101010101" pitchFamily="2" charset="-122"/>
                        </a:rPr>
                        <a:t>SBUS</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just">
                        <a:spcAft>
                          <a:spcPts val="0"/>
                        </a:spcAft>
                      </a:pPr>
                      <a:r>
                        <a:rPr lang="en-US" sz="1200" kern="100" dirty="0">
                          <a:effectLst/>
                          <a:latin typeface="宋体" panose="02010600030101010101" pitchFamily="2" charset="-122"/>
                          <a:ea typeface="宋体" panose="02010600030101010101" pitchFamily="2" charset="-122"/>
                        </a:rPr>
                        <a:t>=1</a:t>
                      </a:r>
                      <a:r>
                        <a:rPr lang="zh-CN" sz="1200" kern="100" dirty="0">
                          <a:effectLst/>
                          <a:latin typeface="宋体" panose="02010600030101010101" pitchFamily="2" charset="-122"/>
                          <a:ea typeface="宋体" panose="02010600030101010101" pitchFamily="2" charset="-122"/>
                        </a:rPr>
                        <a:t>时，</a:t>
                      </a:r>
                      <a:r>
                        <a:rPr lang="zh-CN" sz="1200" kern="100" dirty="0" smtClean="0">
                          <a:effectLst/>
                          <a:latin typeface="宋体" panose="02010600030101010101" pitchFamily="2" charset="-122"/>
                          <a:ea typeface="宋体" panose="02010600030101010101" pitchFamily="2" charset="-122"/>
                        </a:rPr>
                        <a:t>将</a:t>
                      </a:r>
                      <a:r>
                        <a:rPr lang="zh-CN" altLang="en-US" sz="1200" kern="100" dirty="0" smtClean="0">
                          <a:effectLst/>
                          <a:latin typeface="宋体" panose="02010600030101010101" pitchFamily="2" charset="-122"/>
                          <a:ea typeface="宋体" panose="02010600030101010101" pitchFamily="2" charset="-122"/>
                        </a:rPr>
                        <a:t>数据开关的值</a:t>
                      </a:r>
                      <a:r>
                        <a:rPr lang="zh-CN" sz="1200" kern="100" dirty="0" smtClean="0">
                          <a:effectLst/>
                          <a:latin typeface="宋体" panose="02010600030101010101" pitchFamily="2" charset="-122"/>
                          <a:ea typeface="宋体" panose="02010600030101010101" pitchFamily="2" charset="-122"/>
                        </a:rPr>
                        <a:t>送</a:t>
                      </a:r>
                      <a:r>
                        <a:rPr lang="zh-CN" altLang="en-US" sz="1200" kern="100" dirty="0" smtClean="0">
                          <a:effectLst/>
                          <a:latin typeface="宋体" panose="02010600030101010101" pitchFamily="2" charset="-122"/>
                          <a:ea typeface="宋体" panose="02010600030101010101" pitchFamily="2" charset="-122"/>
                        </a:rPr>
                        <a:t>往</a:t>
                      </a:r>
                      <a:r>
                        <a:rPr lang="zh-CN" sz="1200" kern="100" dirty="0" smtClean="0">
                          <a:effectLst/>
                          <a:latin typeface="宋体" panose="02010600030101010101" pitchFamily="2" charset="-122"/>
                          <a:ea typeface="宋体" panose="02010600030101010101" pitchFamily="2" charset="-122"/>
                        </a:rPr>
                        <a:t>数据总线</a:t>
                      </a:r>
                      <a:r>
                        <a:rPr lang="en-US" sz="1200" kern="100" dirty="0">
                          <a:effectLst/>
                          <a:latin typeface="宋体" panose="02010600030101010101" pitchFamily="2" charset="-122"/>
                          <a:ea typeface="宋体" panose="02010600030101010101" pitchFamily="2" charset="-122"/>
                        </a:rPr>
                        <a:t>DBUS</a:t>
                      </a:r>
                      <a:endParaRPr lang="zh-CN" sz="1200" kern="100" dirty="0">
                        <a:effectLst/>
                        <a:latin typeface="宋体" panose="02010600030101010101" pitchFamily="2" charset="-122"/>
                        <a:ea typeface="宋体" panose="02010600030101010101" pitchFamily="2" charset="-122"/>
                      </a:endParaRPr>
                    </a:p>
                  </a:txBody>
                  <a:tcPr marL="74029" marR="74029" marT="0" marB="0"/>
                </a:tc>
                <a:extLst>
                  <a:ext uri="{0D108BD9-81ED-4DB2-BD59-A6C34878D82A}">
                    <a16:rowId xmlns:a16="http://schemas.microsoft.com/office/drawing/2014/main" xmlns="" val="10007"/>
                  </a:ext>
                </a:extLst>
              </a:tr>
              <a:tr h="255344">
                <a:tc vMerge="1">
                  <a:txBody>
                    <a:bodyPr/>
                    <a:lstStyle/>
                    <a:p>
                      <a:endParaRPr lang="zh-CN" altLang="en-US"/>
                    </a:p>
                  </a:txBody>
                  <a:tcPr/>
                </a:tc>
                <a:tc vMerge="1">
                  <a:txBody>
                    <a:bodyPr/>
                    <a:lstStyle/>
                    <a:p>
                      <a:endParaRPr lang="zh-CN" altLang="en-US"/>
                    </a:p>
                  </a:txBody>
                  <a:tcPr/>
                </a:tc>
                <a:tc>
                  <a:txBody>
                    <a:bodyPr/>
                    <a:lstStyle/>
                    <a:p>
                      <a:pPr algn="just">
                        <a:spcAft>
                          <a:spcPts val="0"/>
                        </a:spcAft>
                      </a:pPr>
                      <a:r>
                        <a:rPr lang="en-US" sz="1200" kern="100" dirty="0">
                          <a:effectLst/>
                          <a:latin typeface="宋体" panose="02010600030101010101" pitchFamily="2" charset="-122"/>
                          <a:ea typeface="宋体" panose="02010600030101010101" pitchFamily="2" charset="-122"/>
                        </a:rPr>
                        <a:t>=0</a:t>
                      </a:r>
                      <a:r>
                        <a:rPr lang="zh-CN" sz="1200" kern="100" dirty="0">
                          <a:effectLst/>
                          <a:latin typeface="宋体" panose="02010600030101010101" pitchFamily="2" charset="-122"/>
                          <a:ea typeface="宋体" panose="02010600030101010101" pitchFamily="2" charset="-122"/>
                        </a:rPr>
                        <a:t>时</a:t>
                      </a:r>
                      <a:r>
                        <a:rPr lang="zh-CN" altLang="en-US" sz="1200" kern="100" dirty="0" smtClean="0">
                          <a:effectLst/>
                          <a:latin typeface="宋体" panose="02010600030101010101" pitchFamily="2" charset="-122"/>
                          <a:ea typeface="宋体" panose="02010600030101010101" pitchFamily="2" charset="-122"/>
                        </a:rPr>
                        <a:t>，禁止将数据开关的值送往数据总线</a:t>
                      </a:r>
                      <a:r>
                        <a:rPr lang="en-US" sz="1200" kern="100" dirty="0" smtClean="0">
                          <a:effectLst/>
                          <a:latin typeface="宋体" panose="02010600030101010101" pitchFamily="2" charset="-122"/>
                          <a:ea typeface="宋体" panose="02010600030101010101" pitchFamily="2" charset="-122"/>
                        </a:rPr>
                        <a:t>DBUS</a:t>
                      </a:r>
                      <a:endParaRPr lang="zh-CN" sz="1200" kern="100" dirty="0">
                        <a:effectLst/>
                        <a:latin typeface="宋体" panose="02010600030101010101" pitchFamily="2" charset="-122"/>
                        <a:ea typeface="宋体" panose="02010600030101010101" pitchFamily="2" charset="-122"/>
                      </a:endParaRPr>
                    </a:p>
                  </a:txBody>
                  <a:tcPr marL="74029" marR="74029" marT="0" marB="0"/>
                </a:tc>
                <a:extLst>
                  <a:ext uri="{0D108BD9-81ED-4DB2-BD59-A6C34878D82A}">
                    <a16:rowId xmlns:a16="http://schemas.microsoft.com/office/drawing/2014/main" xmlns="" val="10008"/>
                  </a:ext>
                </a:extLst>
              </a:tr>
              <a:tr h="255344">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8</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ABUS</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en-US" sz="1200" kern="100" dirty="0">
                          <a:effectLst/>
                          <a:latin typeface="宋体" panose="02010600030101010101" pitchFamily="2" charset="-122"/>
                          <a:ea typeface="宋体" panose="02010600030101010101" pitchFamily="2" charset="-122"/>
                        </a:rPr>
                        <a:t>=1</a:t>
                      </a:r>
                      <a:r>
                        <a:rPr lang="zh-CN" sz="1200" kern="100" dirty="0">
                          <a:effectLst/>
                          <a:latin typeface="宋体" panose="02010600030101010101" pitchFamily="2" charset="-122"/>
                          <a:ea typeface="宋体" panose="02010600030101010101" pitchFamily="2" charset="-122"/>
                        </a:rPr>
                        <a:t>时，</a:t>
                      </a:r>
                      <a:r>
                        <a:rPr lang="zh-CN" sz="1200" kern="100" dirty="0" smtClean="0">
                          <a:effectLst/>
                          <a:latin typeface="宋体" panose="02010600030101010101" pitchFamily="2" charset="-122"/>
                          <a:ea typeface="宋体" panose="02010600030101010101" pitchFamily="2" charset="-122"/>
                        </a:rPr>
                        <a:t>将</a:t>
                      </a:r>
                      <a:r>
                        <a:rPr lang="en-US" altLang="zh-CN" sz="1200" kern="100" dirty="0" smtClean="0">
                          <a:effectLst/>
                          <a:latin typeface="宋体" panose="02010600030101010101" pitchFamily="2" charset="-122"/>
                          <a:ea typeface="宋体" panose="02010600030101010101" pitchFamily="2" charset="-122"/>
                        </a:rPr>
                        <a:t>ALU</a:t>
                      </a:r>
                      <a:r>
                        <a:rPr lang="zh-CN" sz="1200" kern="100" dirty="0" smtClean="0">
                          <a:effectLst/>
                          <a:latin typeface="宋体" panose="02010600030101010101" pitchFamily="2" charset="-122"/>
                          <a:ea typeface="宋体" panose="02010600030101010101" pitchFamily="2" charset="-122"/>
                        </a:rPr>
                        <a:t>运算</a:t>
                      </a:r>
                      <a:r>
                        <a:rPr lang="zh-CN" sz="1200" kern="100" dirty="0">
                          <a:effectLst/>
                          <a:latin typeface="宋体" panose="02010600030101010101" pitchFamily="2" charset="-122"/>
                          <a:ea typeface="宋体" panose="02010600030101010101" pitchFamily="2" charset="-122"/>
                        </a:rPr>
                        <a:t>结果送数据总线</a:t>
                      </a:r>
                      <a:r>
                        <a:rPr lang="en-US" sz="1200" kern="100" dirty="0">
                          <a:effectLst/>
                          <a:latin typeface="宋体" panose="02010600030101010101" pitchFamily="2" charset="-122"/>
                          <a:ea typeface="宋体" panose="02010600030101010101" pitchFamily="2" charset="-122"/>
                        </a:rPr>
                        <a:t>DBUS</a:t>
                      </a:r>
                      <a:endParaRPr lang="zh-CN" sz="1200" kern="100" dirty="0">
                        <a:effectLst/>
                        <a:latin typeface="宋体" panose="02010600030101010101" pitchFamily="2" charset="-122"/>
                        <a:ea typeface="宋体" panose="02010600030101010101" pitchFamily="2" charset="-122"/>
                      </a:endParaRPr>
                    </a:p>
                  </a:txBody>
                  <a:tcPr marL="74029" marR="74029" marT="0" marB="0"/>
                </a:tc>
                <a:extLst>
                  <a:ext uri="{0D108BD9-81ED-4DB2-BD59-A6C34878D82A}">
                    <a16:rowId xmlns:a16="http://schemas.microsoft.com/office/drawing/2014/main" xmlns="" val="10009"/>
                  </a:ext>
                </a:extLst>
              </a:tr>
              <a:tr h="255344">
                <a:tc>
                  <a:txBody>
                    <a:bodyPr/>
                    <a:lstStyle/>
                    <a:p>
                      <a:pPr algn="ctr">
                        <a:spcAft>
                          <a:spcPts val="0"/>
                        </a:spcAft>
                      </a:pPr>
                      <a:r>
                        <a:rPr lang="en-US" sz="1200" kern="100">
                          <a:effectLst/>
                          <a:latin typeface="宋体" panose="02010600030101010101" pitchFamily="2" charset="-122"/>
                          <a:ea typeface="宋体" panose="02010600030101010101" pitchFamily="2" charset="-122"/>
                        </a:rPr>
                        <a:t>9</a:t>
                      </a:r>
                      <a:endParaRPr lang="zh-CN" sz="1200" kern="10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 </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en-US" sz="1200" kern="100" dirty="0">
                          <a:effectLst/>
                          <a:latin typeface="宋体" panose="02010600030101010101" pitchFamily="2" charset="-122"/>
                          <a:ea typeface="宋体" panose="02010600030101010101" pitchFamily="2" charset="-122"/>
                        </a:rPr>
                        <a:t>=0</a:t>
                      </a:r>
                      <a:r>
                        <a:rPr lang="zh-CN" sz="1200" kern="100" dirty="0">
                          <a:effectLst/>
                          <a:latin typeface="宋体" panose="02010600030101010101" pitchFamily="2" charset="-122"/>
                          <a:ea typeface="宋体" panose="02010600030101010101" pitchFamily="2" charset="-122"/>
                        </a:rPr>
                        <a:t>时，</a:t>
                      </a:r>
                      <a:r>
                        <a:rPr lang="zh-CN" sz="1200" kern="100" dirty="0" smtClean="0">
                          <a:effectLst/>
                          <a:latin typeface="宋体" panose="02010600030101010101" pitchFamily="2" charset="-122"/>
                          <a:ea typeface="宋体" panose="02010600030101010101" pitchFamily="2" charset="-122"/>
                        </a:rPr>
                        <a:t>禁止</a:t>
                      </a:r>
                      <a:r>
                        <a:rPr lang="zh-CN" altLang="en-US" sz="1200" kern="100" dirty="0" smtClean="0">
                          <a:effectLst/>
                          <a:latin typeface="宋体" panose="02010600030101010101" pitchFamily="2" charset="-122"/>
                          <a:ea typeface="宋体" panose="02010600030101010101" pitchFamily="2" charset="-122"/>
                        </a:rPr>
                        <a:t>将</a:t>
                      </a:r>
                      <a:r>
                        <a:rPr lang="en-US" altLang="zh-CN" sz="1200" kern="100" dirty="0" smtClean="0">
                          <a:effectLst/>
                          <a:latin typeface="宋体" panose="02010600030101010101" pitchFamily="2" charset="-122"/>
                          <a:ea typeface="宋体" panose="02010600030101010101" pitchFamily="2" charset="-122"/>
                        </a:rPr>
                        <a:t>ALU</a:t>
                      </a:r>
                      <a:r>
                        <a:rPr lang="zh-CN" sz="1200" kern="100" dirty="0" smtClean="0">
                          <a:effectLst/>
                          <a:latin typeface="宋体" panose="02010600030101010101" pitchFamily="2" charset="-122"/>
                          <a:ea typeface="宋体" panose="02010600030101010101" pitchFamily="2" charset="-122"/>
                        </a:rPr>
                        <a:t>运算</a:t>
                      </a:r>
                      <a:r>
                        <a:rPr lang="zh-CN" sz="1200" kern="100" dirty="0">
                          <a:effectLst/>
                          <a:latin typeface="宋体" panose="02010600030101010101" pitchFamily="2" charset="-122"/>
                          <a:ea typeface="宋体" panose="02010600030101010101" pitchFamily="2" charset="-122"/>
                        </a:rPr>
                        <a:t>结果送数据总线</a:t>
                      </a:r>
                      <a:r>
                        <a:rPr lang="en-US" sz="1200" kern="100" dirty="0">
                          <a:effectLst/>
                          <a:latin typeface="宋体" panose="02010600030101010101" pitchFamily="2" charset="-122"/>
                          <a:ea typeface="宋体" panose="02010600030101010101" pitchFamily="2" charset="-122"/>
                        </a:rPr>
                        <a:t>DBUS</a:t>
                      </a:r>
                      <a:endParaRPr lang="zh-CN" sz="1200" kern="100" dirty="0">
                        <a:effectLst/>
                        <a:latin typeface="宋体" panose="02010600030101010101" pitchFamily="2" charset="-122"/>
                        <a:ea typeface="宋体" panose="02010600030101010101" pitchFamily="2" charset="-122"/>
                      </a:endParaRPr>
                    </a:p>
                  </a:txBody>
                  <a:tcPr marL="74029" marR="74029" marT="0" marB="0"/>
                </a:tc>
                <a:extLst>
                  <a:ext uri="{0D108BD9-81ED-4DB2-BD59-A6C34878D82A}">
                    <a16:rowId xmlns:a16="http://schemas.microsoft.com/office/drawing/2014/main" xmlns="" val="10010"/>
                  </a:ext>
                </a:extLst>
              </a:tr>
              <a:tr h="268332">
                <a:tc>
                  <a:txBody>
                    <a:bodyPr/>
                    <a:lstStyle/>
                    <a:p>
                      <a:pPr algn="ctr">
                        <a:spcAft>
                          <a:spcPts val="0"/>
                        </a:spcAft>
                      </a:pPr>
                      <a:r>
                        <a:rPr lang="en-US" sz="1200" kern="100">
                          <a:effectLst/>
                          <a:latin typeface="宋体" panose="02010600030101010101" pitchFamily="2" charset="-122"/>
                          <a:ea typeface="宋体" panose="02010600030101010101" pitchFamily="2" charset="-122"/>
                        </a:rPr>
                        <a:t>10</a:t>
                      </a:r>
                      <a:endParaRPr lang="zh-CN" sz="1200" kern="10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M</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zh-CN" sz="1200" kern="100" dirty="0">
                          <a:effectLst/>
                          <a:latin typeface="宋体" panose="02010600030101010101" pitchFamily="2" charset="-122"/>
                          <a:ea typeface="宋体" panose="02010600030101010101" pitchFamily="2" charset="-122"/>
                        </a:rPr>
                        <a:t>运算模式</a:t>
                      </a:r>
                      <a:r>
                        <a:rPr lang="en-US" sz="1200" kern="100" dirty="0">
                          <a:effectLst/>
                          <a:latin typeface="宋体" panose="02010600030101010101" pitchFamily="2" charset="-122"/>
                          <a:ea typeface="宋体" panose="02010600030101010101" pitchFamily="2" charset="-122"/>
                        </a:rPr>
                        <a:t>:M=0</a:t>
                      </a:r>
                      <a:r>
                        <a:rPr lang="zh-CN" sz="1200" kern="100" dirty="0">
                          <a:effectLst/>
                          <a:latin typeface="宋体" panose="02010600030101010101" pitchFamily="2" charset="-122"/>
                          <a:ea typeface="宋体" panose="02010600030101010101" pitchFamily="2" charset="-122"/>
                        </a:rPr>
                        <a:t>为算术运算；</a:t>
                      </a:r>
                      <a:r>
                        <a:rPr lang="en-US" sz="1200" kern="100" dirty="0">
                          <a:effectLst/>
                          <a:latin typeface="宋体" panose="02010600030101010101" pitchFamily="2" charset="-122"/>
                          <a:ea typeface="宋体" panose="02010600030101010101" pitchFamily="2" charset="-122"/>
                        </a:rPr>
                        <a:t>M=1</a:t>
                      </a:r>
                      <a:r>
                        <a:rPr lang="zh-CN" sz="1200" kern="100" dirty="0">
                          <a:effectLst/>
                          <a:latin typeface="宋体" panose="02010600030101010101" pitchFamily="2" charset="-122"/>
                          <a:ea typeface="宋体" panose="02010600030101010101" pitchFamily="2" charset="-122"/>
                        </a:rPr>
                        <a:t>逻辑运算；</a:t>
                      </a:r>
                    </a:p>
                  </a:txBody>
                  <a:tcPr marL="74029" marR="74029" marT="0" marB="0"/>
                </a:tc>
                <a:extLst>
                  <a:ext uri="{0D108BD9-81ED-4DB2-BD59-A6C34878D82A}">
                    <a16:rowId xmlns:a16="http://schemas.microsoft.com/office/drawing/2014/main" xmlns="" val="10011"/>
                  </a:ext>
                </a:extLst>
              </a:tr>
              <a:tr h="399869">
                <a:tc>
                  <a:txBody>
                    <a:bodyPr/>
                    <a:lstStyle/>
                    <a:p>
                      <a:pPr algn="ctr">
                        <a:spcAft>
                          <a:spcPts val="0"/>
                        </a:spcAft>
                      </a:pPr>
                      <a:r>
                        <a:rPr lang="en-US" sz="1200" kern="100">
                          <a:effectLst/>
                          <a:latin typeface="宋体" panose="02010600030101010101" pitchFamily="2" charset="-122"/>
                          <a:ea typeface="宋体" panose="02010600030101010101" pitchFamily="2" charset="-122"/>
                        </a:rPr>
                        <a:t>11</a:t>
                      </a:r>
                      <a:endParaRPr lang="zh-CN" sz="1200" kern="10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LDZ</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en-US" sz="1200" kern="100" dirty="0">
                          <a:effectLst/>
                          <a:latin typeface="宋体" panose="02010600030101010101" pitchFamily="2" charset="-122"/>
                          <a:ea typeface="宋体" panose="02010600030101010101" pitchFamily="2" charset="-122"/>
                        </a:rPr>
                        <a:t>=1</a:t>
                      </a:r>
                      <a:r>
                        <a:rPr lang="zh-CN" sz="1200" kern="100" dirty="0">
                          <a:effectLst/>
                          <a:latin typeface="宋体" panose="02010600030101010101" pitchFamily="2" charset="-122"/>
                          <a:ea typeface="宋体" panose="02010600030101010101" pitchFamily="2" charset="-122"/>
                        </a:rPr>
                        <a:t>时，如果运算结果为</a:t>
                      </a:r>
                      <a:r>
                        <a:rPr lang="en-US" sz="1200" kern="100" dirty="0">
                          <a:effectLst/>
                          <a:latin typeface="宋体" panose="02010600030101010101" pitchFamily="2" charset="-122"/>
                          <a:ea typeface="宋体" panose="02010600030101010101" pitchFamily="2" charset="-122"/>
                        </a:rPr>
                        <a:t>0</a:t>
                      </a:r>
                      <a:r>
                        <a:rPr lang="zh-CN" sz="1200" kern="100" dirty="0">
                          <a:effectLst/>
                          <a:latin typeface="宋体" panose="02010600030101010101" pitchFamily="2" charset="-122"/>
                          <a:ea typeface="宋体" panose="02010600030101010101" pitchFamily="2" charset="-122"/>
                        </a:rPr>
                        <a:t>，在</a:t>
                      </a:r>
                      <a:r>
                        <a:rPr lang="en-US" sz="1200" kern="100" dirty="0">
                          <a:effectLst/>
                          <a:latin typeface="宋体" panose="02010600030101010101" pitchFamily="2" charset="-122"/>
                          <a:ea typeface="宋体" panose="02010600030101010101" pitchFamily="2" charset="-122"/>
                        </a:rPr>
                        <a:t>T3</a:t>
                      </a:r>
                      <a:r>
                        <a:rPr lang="zh-CN" sz="1200" kern="100" dirty="0">
                          <a:effectLst/>
                          <a:latin typeface="宋体" panose="02010600030101010101" pitchFamily="2" charset="-122"/>
                          <a:ea typeface="宋体" panose="02010600030101010101" pitchFamily="2" charset="-122"/>
                        </a:rPr>
                        <a:t>的上升沿，将</a:t>
                      </a:r>
                      <a:r>
                        <a:rPr lang="en-US" sz="1200" kern="100" dirty="0">
                          <a:effectLst/>
                          <a:latin typeface="宋体" panose="02010600030101010101" pitchFamily="2" charset="-122"/>
                          <a:ea typeface="宋体" panose="02010600030101010101" pitchFamily="2" charset="-122"/>
                        </a:rPr>
                        <a:t>1</a:t>
                      </a:r>
                      <a:r>
                        <a:rPr lang="zh-CN" sz="1200" kern="100" dirty="0">
                          <a:effectLst/>
                          <a:latin typeface="宋体" panose="02010600030101010101" pitchFamily="2" charset="-122"/>
                          <a:ea typeface="宋体" panose="02010600030101010101" pitchFamily="2" charset="-122"/>
                        </a:rPr>
                        <a:t>写入到</a:t>
                      </a:r>
                      <a:r>
                        <a:rPr lang="en-US" sz="1200" kern="100" dirty="0">
                          <a:effectLst/>
                          <a:latin typeface="宋体" panose="02010600030101010101" pitchFamily="2" charset="-122"/>
                          <a:ea typeface="宋体" panose="02010600030101010101" pitchFamily="2" charset="-122"/>
                        </a:rPr>
                        <a:t>Z</a:t>
                      </a:r>
                      <a:r>
                        <a:rPr lang="zh-CN" sz="1200" kern="100" dirty="0">
                          <a:effectLst/>
                          <a:latin typeface="宋体" panose="02010600030101010101" pitchFamily="2" charset="-122"/>
                          <a:ea typeface="宋体" panose="02010600030101010101" pitchFamily="2" charset="-122"/>
                        </a:rPr>
                        <a:t>标志寄存器；如果运算结果</a:t>
                      </a:r>
                      <a:r>
                        <a:rPr lang="zh-CN" sz="1200" kern="100" dirty="0" smtClean="0">
                          <a:effectLst/>
                          <a:latin typeface="宋体" panose="02010600030101010101" pitchFamily="2" charset="-122"/>
                          <a:ea typeface="宋体" panose="02010600030101010101" pitchFamily="2" charset="-122"/>
                        </a:rPr>
                        <a:t>不</a:t>
                      </a:r>
                      <a:endParaRPr lang="en-US" altLang="zh-CN" sz="1200" kern="100" dirty="0" smtClean="0">
                        <a:effectLst/>
                        <a:latin typeface="宋体" panose="02010600030101010101" pitchFamily="2" charset="-122"/>
                        <a:ea typeface="宋体" panose="02010600030101010101" pitchFamily="2" charset="-122"/>
                      </a:endParaRPr>
                    </a:p>
                    <a:p>
                      <a:pPr algn="just">
                        <a:spcAft>
                          <a:spcPts val="0"/>
                        </a:spcAft>
                      </a:pPr>
                      <a:r>
                        <a:rPr lang="zh-CN" sz="1200" kern="100" dirty="0" smtClean="0">
                          <a:effectLst/>
                          <a:latin typeface="宋体" panose="02010600030101010101" pitchFamily="2" charset="-122"/>
                          <a:ea typeface="宋体" panose="02010600030101010101" pitchFamily="2" charset="-122"/>
                        </a:rPr>
                        <a:t>为</a:t>
                      </a:r>
                      <a:r>
                        <a:rPr lang="en-US" sz="1200" kern="100" dirty="0">
                          <a:effectLst/>
                          <a:latin typeface="宋体" panose="02010600030101010101" pitchFamily="2" charset="-122"/>
                          <a:ea typeface="宋体" panose="02010600030101010101" pitchFamily="2" charset="-122"/>
                        </a:rPr>
                        <a:t>0</a:t>
                      </a:r>
                      <a:r>
                        <a:rPr lang="zh-CN" sz="1200" kern="100" dirty="0">
                          <a:effectLst/>
                          <a:latin typeface="宋体" panose="02010600030101010101" pitchFamily="2" charset="-122"/>
                          <a:ea typeface="宋体" panose="02010600030101010101" pitchFamily="2" charset="-122"/>
                        </a:rPr>
                        <a:t>，将</a:t>
                      </a:r>
                      <a:r>
                        <a:rPr lang="en-US" sz="1200" kern="100" dirty="0">
                          <a:effectLst/>
                          <a:latin typeface="宋体" panose="02010600030101010101" pitchFamily="2" charset="-122"/>
                          <a:ea typeface="宋体" panose="02010600030101010101" pitchFamily="2" charset="-122"/>
                        </a:rPr>
                        <a:t>0</a:t>
                      </a:r>
                      <a:r>
                        <a:rPr lang="zh-CN" sz="1200" kern="100" dirty="0">
                          <a:effectLst/>
                          <a:latin typeface="宋体" panose="02010600030101010101" pitchFamily="2" charset="-122"/>
                          <a:ea typeface="宋体" panose="02010600030101010101" pitchFamily="2" charset="-122"/>
                        </a:rPr>
                        <a:t>保存到</a:t>
                      </a:r>
                      <a:r>
                        <a:rPr lang="en-US" sz="1200" kern="100" dirty="0">
                          <a:effectLst/>
                          <a:latin typeface="宋体" panose="02010600030101010101" pitchFamily="2" charset="-122"/>
                          <a:ea typeface="宋体" panose="02010600030101010101" pitchFamily="2" charset="-122"/>
                        </a:rPr>
                        <a:t>Z</a:t>
                      </a:r>
                      <a:r>
                        <a:rPr lang="zh-CN" sz="1200" kern="100" dirty="0">
                          <a:effectLst/>
                          <a:latin typeface="宋体" panose="02010600030101010101" pitchFamily="2" charset="-122"/>
                          <a:ea typeface="宋体" panose="02010600030101010101" pitchFamily="2" charset="-122"/>
                        </a:rPr>
                        <a:t>标志</a:t>
                      </a:r>
                      <a:r>
                        <a:rPr lang="zh-CN" sz="1200" kern="100" dirty="0" smtClean="0">
                          <a:effectLst/>
                          <a:latin typeface="宋体" panose="02010600030101010101" pitchFamily="2" charset="-122"/>
                          <a:ea typeface="宋体" panose="02010600030101010101" pitchFamily="2" charset="-122"/>
                        </a:rPr>
                        <a:t>寄存器</a:t>
                      </a:r>
                      <a:r>
                        <a:rPr lang="en-US" altLang="zh-CN" sz="1200" kern="100" dirty="0" smtClean="0">
                          <a:effectLst/>
                          <a:latin typeface="宋体" panose="02010600030101010101" pitchFamily="2" charset="-122"/>
                          <a:ea typeface="宋体" panose="02010600030101010101" pitchFamily="2" charset="-122"/>
                        </a:rPr>
                        <a:t>(</a:t>
                      </a:r>
                      <a:r>
                        <a:rPr lang="zh-CN" altLang="en-US" sz="1200" kern="100" dirty="0" smtClean="0">
                          <a:effectLst/>
                          <a:latin typeface="宋体" panose="02010600030101010101" pitchFamily="2" charset="-122"/>
                          <a:ea typeface="宋体" panose="02010600030101010101" pitchFamily="2" charset="-122"/>
                        </a:rPr>
                        <a:t>无论结果是否为</a:t>
                      </a:r>
                      <a:r>
                        <a:rPr lang="en-US" altLang="zh-CN" sz="1200" kern="100" dirty="0" smtClean="0">
                          <a:effectLst/>
                          <a:latin typeface="宋体" panose="02010600030101010101" pitchFamily="2" charset="-122"/>
                          <a:ea typeface="宋体" panose="02010600030101010101" pitchFamily="2" charset="-122"/>
                        </a:rPr>
                        <a:t>0,</a:t>
                      </a:r>
                      <a:r>
                        <a:rPr lang="zh-CN" altLang="en-US" sz="1200" b="1" kern="100" dirty="0" smtClean="0">
                          <a:effectLst/>
                          <a:latin typeface="宋体" panose="02010600030101010101" pitchFamily="2" charset="-122"/>
                          <a:ea typeface="宋体" panose="02010600030101010101" pitchFamily="2" charset="-122"/>
                        </a:rPr>
                        <a:t>均需改写</a:t>
                      </a:r>
                      <a:r>
                        <a:rPr lang="en-US" altLang="zh-CN" sz="1200" b="1" kern="100" dirty="0" smtClean="0">
                          <a:effectLst/>
                          <a:latin typeface="宋体" panose="02010600030101010101" pitchFamily="2" charset="-122"/>
                          <a:ea typeface="宋体" panose="02010600030101010101" pitchFamily="2" charset="-122"/>
                        </a:rPr>
                        <a:t>Z</a:t>
                      </a:r>
                      <a:r>
                        <a:rPr lang="zh-CN" altLang="en-US" sz="1200" b="1" kern="100" dirty="0" smtClean="0">
                          <a:effectLst/>
                          <a:latin typeface="宋体" panose="02010600030101010101" pitchFamily="2" charset="-122"/>
                          <a:ea typeface="宋体" panose="02010600030101010101" pitchFamily="2" charset="-122"/>
                        </a:rPr>
                        <a:t>标志寄存器</a:t>
                      </a:r>
                      <a:r>
                        <a:rPr lang="en-US" altLang="zh-CN" sz="1200" kern="100" dirty="0" smtClean="0">
                          <a:effectLst/>
                          <a:latin typeface="宋体" panose="02010600030101010101" pitchFamily="2" charset="-122"/>
                          <a:ea typeface="宋体" panose="02010600030101010101" pitchFamily="2" charset="-122"/>
                        </a:rPr>
                        <a:t>)</a:t>
                      </a:r>
                      <a:r>
                        <a:rPr lang="zh-CN" sz="1200" kern="100" dirty="0" smtClean="0">
                          <a:effectLst/>
                          <a:latin typeface="宋体" panose="02010600030101010101" pitchFamily="2" charset="-122"/>
                          <a:ea typeface="宋体" panose="02010600030101010101" pitchFamily="2" charset="-122"/>
                        </a:rPr>
                        <a:t>。</a:t>
                      </a:r>
                      <a:endParaRPr lang="zh-CN" sz="1200" kern="100" dirty="0">
                        <a:effectLst/>
                        <a:latin typeface="宋体" panose="02010600030101010101" pitchFamily="2" charset="-122"/>
                        <a:ea typeface="宋体" panose="02010600030101010101" pitchFamily="2" charset="-122"/>
                      </a:endParaRPr>
                    </a:p>
                  </a:txBody>
                  <a:tcPr marL="74029" marR="74029" marT="0" marB="0"/>
                </a:tc>
                <a:extLst>
                  <a:ext uri="{0D108BD9-81ED-4DB2-BD59-A6C34878D82A}">
                    <a16:rowId xmlns:a16="http://schemas.microsoft.com/office/drawing/2014/main" xmlns="" val="10012"/>
                  </a:ext>
                </a:extLst>
              </a:tr>
              <a:tr h="350487">
                <a:tc>
                  <a:txBody>
                    <a:bodyPr/>
                    <a:lstStyle/>
                    <a:p>
                      <a:pPr algn="ctr">
                        <a:spcAft>
                          <a:spcPts val="0"/>
                        </a:spcAft>
                      </a:pPr>
                      <a:r>
                        <a:rPr lang="en-US" sz="1200" kern="100">
                          <a:effectLst/>
                          <a:latin typeface="宋体" panose="02010600030101010101" pitchFamily="2" charset="-122"/>
                          <a:ea typeface="宋体" panose="02010600030101010101" pitchFamily="2" charset="-122"/>
                        </a:rPr>
                        <a:t>12</a:t>
                      </a:r>
                      <a:endParaRPr lang="zh-CN" sz="1200" kern="10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LDC</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en-US" sz="1200" kern="100" dirty="0">
                          <a:effectLst/>
                          <a:latin typeface="宋体" panose="02010600030101010101" pitchFamily="2" charset="-122"/>
                          <a:ea typeface="宋体" panose="02010600030101010101" pitchFamily="2" charset="-122"/>
                        </a:rPr>
                        <a:t>=1</a:t>
                      </a:r>
                      <a:r>
                        <a:rPr lang="zh-CN" sz="1200" kern="100" dirty="0">
                          <a:effectLst/>
                          <a:latin typeface="宋体" panose="02010600030101010101" pitchFamily="2" charset="-122"/>
                          <a:ea typeface="宋体" panose="02010600030101010101" pitchFamily="2" charset="-122"/>
                        </a:rPr>
                        <a:t>时，在</a:t>
                      </a:r>
                      <a:r>
                        <a:rPr lang="en-US" sz="1200" kern="100" dirty="0">
                          <a:effectLst/>
                          <a:latin typeface="宋体" panose="02010600030101010101" pitchFamily="2" charset="-122"/>
                          <a:ea typeface="宋体" panose="02010600030101010101" pitchFamily="2" charset="-122"/>
                        </a:rPr>
                        <a:t>T3</a:t>
                      </a:r>
                      <a:r>
                        <a:rPr lang="zh-CN" sz="1200" kern="100" dirty="0">
                          <a:effectLst/>
                          <a:latin typeface="宋体" panose="02010600030101010101" pitchFamily="2" charset="-122"/>
                          <a:ea typeface="宋体" panose="02010600030101010101" pitchFamily="2" charset="-122"/>
                        </a:rPr>
                        <a:t>的上升沿将运算</a:t>
                      </a:r>
                      <a:r>
                        <a:rPr lang="zh-CN" sz="1200" kern="100" dirty="0" smtClean="0">
                          <a:effectLst/>
                          <a:latin typeface="宋体" panose="02010600030101010101" pitchFamily="2" charset="-122"/>
                          <a:ea typeface="宋体" panose="02010600030101010101" pitchFamily="2" charset="-122"/>
                        </a:rPr>
                        <a:t>得到的进位保存</a:t>
                      </a:r>
                      <a:r>
                        <a:rPr lang="zh-CN" sz="1200" kern="100" dirty="0">
                          <a:effectLst/>
                          <a:latin typeface="宋体" panose="02010600030101010101" pitchFamily="2" charset="-122"/>
                          <a:ea typeface="宋体" panose="02010600030101010101" pitchFamily="2" charset="-122"/>
                        </a:rPr>
                        <a:t>到</a:t>
                      </a:r>
                      <a:r>
                        <a:rPr lang="en-US" sz="1200" kern="100" dirty="0">
                          <a:effectLst/>
                          <a:latin typeface="宋体" panose="02010600030101010101" pitchFamily="2" charset="-122"/>
                          <a:ea typeface="宋体" panose="02010600030101010101" pitchFamily="2" charset="-122"/>
                        </a:rPr>
                        <a:t>C</a:t>
                      </a:r>
                      <a:r>
                        <a:rPr lang="zh-CN" sz="1200" kern="100" dirty="0">
                          <a:effectLst/>
                          <a:latin typeface="宋体" panose="02010600030101010101" pitchFamily="2" charset="-122"/>
                          <a:ea typeface="宋体" panose="02010600030101010101" pitchFamily="2" charset="-122"/>
                        </a:rPr>
                        <a:t>标志</a:t>
                      </a:r>
                      <a:r>
                        <a:rPr lang="zh-CN" sz="1200" kern="100" dirty="0" smtClean="0">
                          <a:effectLst/>
                          <a:latin typeface="宋体" panose="02010600030101010101" pitchFamily="2" charset="-122"/>
                          <a:ea typeface="宋体" panose="02010600030101010101" pitchFamily="2" charset="-122"/>
                        </a:rPr>
                        <a:t>寄存器</a:t>
                      </a:r>
                      <a:r>
                        <a:rPr lang="en-US" altLang="zh-CN" sz="1200" kern="100" dirty="0" smtClean="0">
                          <a:effectLst/>
                          <a:latin typeface="宋体" panose="02010600030101010101" pitchFamily="2" charset="-122"/>
                          <a:ea typeface="宋体" panose="02010600030101010101" pitchFamily="2" charset="-122"/>
                        </a:rPr>
                        <a:t>(</a:t>
                      </a:r>
                      <a:r>
                        <a:rPr lang="zh-CN" altLang="en-US" sz="1200" kern="100" dirty="0" smtClean="0">
                          <a:effectLst/>
                          <a:latin typeface="宋体" panose="02010600030101010101" pitchFamily="2" charset="-122"/>
                          <a:ea typeface="宋体" panose="02010600030101010101" pitchFamily="2" charset="-122"/>
                        </a:rPr>
                        <a:t>无论进位是什么</a:t>
                      </a:r>
                      <a:r>
                        <a:rPr lang="en-US" altLang="zh-CN" sz="1200" kern="100" dirty="0" smtClean="0">
                          <a:effectLst/>
                          <a:latin typeface="宋体" panose="02010600030101010101" pitchFamily="2" charset="-122"/>
                          <a:ea typeface="宋体" panose="02010600030101010101" pitchFamily="2" charset="-122"/>
                        </a:rPr>
                        <a:t>,</a:t>
                      </a:r>
                      <a:r>
                        <a:rPr lang="zh-CN" altLang="en-US" sz="1200" kern="100" dirty="0" smtClean="0">
                          <a:effectLst/>
                          <a:latin typeface="宋体" panose="02010600030101010101" pitchFamily="2" charset="-122"/>
                          <a:ea typeface="宋体" panose="02010600030101010101" pitchFamily="2" charset="-122"/>
                        </a:rPr>
                        <a:t>无论</a:t>
                      </a:r>
                      <a:r>
                        <a:rPr lang="en-US" altLang="zh-CN" sz="1200" kern="100" dirty="0" smtClean="0">
                          <a:effectLst/>
                          <a:latin typeface="宋体" panose="02010600030101010101" pitchFamily="2" charset="-122"/>
                          <a:ea typeface="宋体" panose="02010600030101010101" pitchFamily="2" charset="-122"/>
                        </a:rPr>
                        <a:t>C</a:t>
                      </a:r>
                      <a:r>
                        <a:rPr lang="zh-CN" altLang="en-US" sz="1200" kern="100" dirty="0" smtClean="0">
                          <a:effectLst/>
                          <a:latin typeface="宋体" panose="02010600030101010101" pitchFamily="2" charset="-122"/>
                          <a:ea typeface="宋体" panose="02010600030101010101" pitchFamily="2" charset="-122"/>
                        </a:rPr>
                        <a:t>中原有值为何</a:t>
                      </a:r>
                      <a:r>
                        <a:rPr lang="en-US" altLang="zh-CN" sz="1200" kern="100" dirty="0" smtClean="0">
                          <a:effectLst/>
                          <a:latin typeface="宋体" panose="02010600030101010101" pitchFamily="2" charset="-122"/>
                          <a:ea typeface="宋体" panose="02010600030101010101" pitchFamily="2" charset="-122"/>
                        </a:rPr>
                        <a:t>,</a:t>
                      </a:r>
                      <a:r>
                        <a:rPr lang="zh-CN" altLang="en-US" sz="1200" b="1" kern="100" dirty="0" smtClean="0">
                          <a:effectLst/>
                          <a:latin typeface="宋体" panose="02010600030101010101" pitchFamily="2" charset="-122"/>
                          <a:ea typeface="宋体" panose="02010600030101010101" pitchFamily="2" charset="-122"/>
                        </a:rPr>
                        <a:t>均需改写</a:t>
                      </a:r>
                      <a:r>
                        <a:rPr lang="en-US" altLang="zh-CN" sz="1200" b="1" kern="100" dirty="0" smtClean="0">
                          <a:effectLst/>
                          <a:latin typeface="宋体" panose="02010600030101010101" pitchFamily="2" charset="-122"/>
                          <a:ea typeface="宋体" panose="02010600030101010101" pitchFamily="2" charset="-122"/>
                        </a:rPr>
                        <a:t>C</a:t>
                      </a:r>
                      <a:r>
                        <a:rPr lang="zh-CN" altLang="en-US" sz="1200" b="1" kern="100" dirty="0" smtClean="0">
                          <a:effectLst/>
                          <a:latin typeface="宋体" panose="02010600030101010101" pitchFamily="2" charset="-122"/>
                          <a:ea typeface="宋体" panose="02010600030101010101" pitchFamily="2" charset="-122"/>
                        </a:rPr>
                        <a:t>标志寄存器</a:t>
                      </a:r>
                      <a:r>
                        <a:rPr lang="en-US" altLang="zh-CN" sz="1200" kern="100" dirty="0" smtClean="0">
                          <a:effectLst/>
                          <a:latin typeface="宋体" panose="02010600030101010101" pitchFamily="2" charset="-122"/>
                          <a:ea typeface="宋体" panose="02010600030101010101" pitchFamily="2" charset="-122"/>
                        </a:rPr>
                        <a:t>)</a:t>
                      </a:r>
                      <a:r>
                        <a:rPr lang="zh-CN" altLang="en-US" sz="1200" kern="100" dirty="0" smtClean="0">
                          <a:effectLst/>
                          <a:latin typeface="宋体" panose="02010600030101010101" pitchFamily="2" charset="-122"/>
                          <a:ea typeface="宋体" panose="02010600030101010101" pitchFamily="2" charset="-122"/>
                        </a:rPr>
                        <a:t>。</a:t>
                      </a:r>
                      <a:endParaRPr lang="zh-CN" sz="1200" kern="100" dirty="0">
                        <a:effectLst/>
                        <a:latin typeface="宋体" panose="02010600030101010101" pitchFamily="2" charset="-122"/>
                        <a:ea typeface="宋体" panose="02010600030101010101" pitchFamily="2" charset="-122"/>
                      </a:endParaRPr>
                    </a:p>
                  </a:txBody>
                  <a:tcPr marL="74029" marR="74029" marT="0" marB="0"/>
                </a:tc>
                <a:extLst>
                  <a:ext uri="{0D108BD9-81ED-4DB2-BD59-A6C34878D82A}">
                    <a16:rowId xmlns:a16="http://schemas.microsoft.com/office/drawing/2014/main" xmlns="" val="10013"/>
                  </a:ext>
                </a:extLst>
              </a:tr>
              <a:tr h="255344">
                <a:tc>
                  <a:txBody>
                    <a:bodyPr/>
                    <a:lstStyle/>
                    <a:p>
                      <a:pPr algn="ctr">
                        <a:spcAft>
                          <a:spcPts val="0"/>
                        </a:spcAft>
                      </a:pPr>
                      <a:r>
                        <a:rPr lang="en-US" sz="1200" kern="100">
                          <a:effectLst/>
                          <a:latin typeface="宋体" panose="02010600030101010101" pitchFamily="2" charset="-122"/>
                          <a:ea typeface="宋体" panose="02010600030101010101" pitchFamily="2" charset="-122"/>
                        </a:rPr>
                        <a:t>13</a:t>
                      </a:r>
                      <a:endParaRPr lang="zh-CN" sz="1200" kern="100">
                        <a:effectLst/>
                        <a:latin typeface="宋体" panose="02010600030101010101" pitchFamily="2" charset="-122"/>
                        <a:ea typeface="宋体" panose="02010600030101010101" pitchFamily="2" charset="-122"/>
                      </a:endParaRPr>
                    </a:p>
                  </a:txBody>
                  <a:tcPr marL="74029" marR="74029" marT="0" marB="0" anchor="ctr"/>
                </a:tc>
                <a:tc>
                  <a:txBody>
                    <a:bodyPr/>
                    <a:lstStyle/>
                    <a:p>
                      <a:pPr algn="l">
                        <a:spcAft>
                          <a:spcPts val="0"/>
                        </a:spcAft>
                      </a:pPr>
                      <a:r>
                        <a:rPr lang="en-US" sz="1200" kern="100" dirty="0" smtClean="0">
                          <a:effectLst/>
                          <a:latin typeface="宋体" panose="02010600030101010101" pitchFamily="2" charset="-122"/>
                          <a:ea typeface="宋体" panose="02010600030101010101" pitchFamily="2" charset="-122"/>
                        </a:rPr>
                        <a:t>A7～A0</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zh-CN" sz="1200" kern="100" dirty="0">
                          <a:effectLst/>
                          <a:latin typeface="宋体" panose="02010600030101010101" pitchFamily="2" charset="-122"/>
                          <a:ea typeface="宋体" panose="02010600030101010101" pitchFamily="2" charset="-122"/>
                        </a:rPr>
                        <a:t>送往</a:t>
                      </a:r>
                      <a:r>
                        <a:rPr lang="en-US" sz="1200" kern="100" dirty="0">
                          <a:effectLst/>
                          <a:latin typeface="宋体" panose="02010600030101010101" pitchFamily="2" charset="-122"/>
                          <a:ea typeface="宋体" panose="02010600030101010101" pitchFamily="2" charset="-122"/>
                        </a:rPr>
                        <a:t>ALU</a:t>
                      </a:r>
                      <a:r>
                        <a:rPr lang="zh-CN" sz="1200" kern="100" dirty="0">
                          <a:effectLst/>
                          <a:latin typeface="宋体" panose="02010600030101010101" pitchFamily="2" charset="-122"/>
                          <a:ea typeface="宋体" panose="02010600030101010101" pitchFamily="2" charset="-122"/>
                        </a:rPr>
                        <a:t>的</a:t>
                      </a:r>
                      <a:r>
                        <a:rPr lang="en-US" sz="1200" kern="100" dirty="0">
                          <a:effectLst/>
                          <a:latin typeface="宋体" panose="02010600030101010101" pitchFamily="2" charset="-122"/>
                          <a:ea typeface="宋体" panose="02010600030101010101" pitchFamily="2" charset="-122"/>
                        </a:rPr>
                        <a:t>A</a:t>
                      </a:r>
                      <a:r>
                        <a:rPr lang="zh-CN" sz="1200" kern="100" dirty="0">
                          <a:effectLst/>
                          <a:latin typeface="宋体" panose="02010600030101010101" pitchFamily="2" charset="-122"/>
                          <a:ea typeface="宋体" panose="02010600030101010101" pitchFamily="2" charset="-122"/>
                        </a:rPr>
                        <a:t>端口的数</a:t>
                      </a:r>
                    </a:p>
                  </a:txBody>
                  <a:tcPr marL="74029" marR="74029" marT="0" marB="0"/>
                </a:tc>
                <a:extLst>
                  <a:ext uri="{0D108BD9-81ED-4DB2-BD59-A6C34878D82A}">
                    <a16:rowId xmlns:a16="http://schemas.microsoft.com/office/drawing/2014/main" xmlns="" val="10014"/>
                  </a:ext>
                </a:extLst>
              </a:tr>
              <a:tr h="255344">
                <a:tc>
                  <a:txBody>
                    <a:bodyPr/>
                    <a:lstStyle/>
                    <a:p>
                      <a:pPr algn="ctr">
                        <a:spcAft>
                          <a:spcPts val="0"/>
                        </a:spcAft>
                      </a:pPr>
                      <a:r>
                        <a:rPr lang="en-US" sz="1200" kern="100">
                          <a:effectLst/>
                          <a:latin typeface="宋体" panose="02010600030101010101" pitchFamily="2" charset="-122"/>
                          <a:ea typeface="宋体" panose="02010600030101010101" pitchFamily="2" charset="-122"/>
                        </a:rPr>
                        <a:t>14</a:t>
                      </a:r>
                      <a:endParaRPr lang="zh-CN" sz="1200" kern="100">
                        <a:effectLst/>
                        <a:latin typeface="宋体" panose="02010600030101010101" pitchFamily="2" charset="-122"/>
                        <a:ea typeface="宋体" panose="02010600030101010101" pitchFamily="2" charset="-122"/>
                      </a:endParaRPr>
                    </a:p>
                  </a:txBody>
                  <a:tcPr marL="74029" marR="74029" marT="0" marB="0"/>
                </a:tc>
                <a:tc>
                  <a:txBody>
                    <a:bodyPr/>
                    <a:lstStyle/>
                    <a:p>
                      <a:pPr algn="l">
                        <a:spcAft>
                          <a:spcPts val="0"/>
                        </a:spcAft>
                      </a:pPr>
                      <a:r>
                        <a:rPr lang="en-US" sz="1200" kern="100" dirty="0" smtClean="0">
                          <a:effectLst/>
                          <a:latin typeface="宋体" panose="02010600030101010101" pitchFamily="2" charset="-122"/>
                          <a:ea typeface="宋体" panose="02010600030101010101" pitchFamily="2" charset="-122"/>
                        </a:rPr>
                        <a:t>B7～B0</a:t>
                      </a:r>
                      <a:endParaRPr lang="zh-CN" sz="1200" kern="100" dirty="0">
                        <a:effectLst/>
                        <a:latin typeface="宋体" panose="02010600030101010101" pitchFamily="2" charset="-122"/>
                        <a:ea typeface="宋体" panose="02010600030101010101" pitchFamily="2" charset="-122"/>
                      </a:endParaRPr>
                    </a:p>
                  </a:txBody>
                  <a:tcPr marL="74029" marR="74029" marT="0" marB="0" anchor="ctr"/>
                </a:tc>
                <a:tc>
                  <a:txBody>
                    <a:bodyPr/>
                    <a:lstStyle/>
                    <a:p>
                      <a:pPr algn="just">
                        <a:spcAft>
                          <a:spcPts val="0"/>
                        </a:spcAft>
                      </a:pPr>
                      <a:r>
                        <a:rPr lang="zh-CN" sz="1200" kern="100" dirty="0">
                          <a:effectLst/>
                          <a:latin typeface="宋体" panose="02010600030101010101" pitchFamily="2" charset="-122"/>
                          <a:ea typeface="宋体" panose="02010600030101010101" pitchFamily="2" charset="-122"/>
                        </a:rPr>
                        <a:t>送往</a:t>
                      </a:r>
                      <a:r>
                        <a:rPr lang="en-US" sz="1200" kern="100" dirty="0">
                          <a:effectLst/>
                          <a:latin typeface="宋体" panose="02010600030101010101" pitchFamily="2" charset="-122"/>
                          <a:ea typeface="宋体" panose="02010600030101010101" pitchFamily="2" charset="-122"/>
                        </a:rPr>
                        <a:t>ALU</a:t>
                      </a:r>
                      <a:r>
                        <a:rPr lang="zh-CN" sz="1200" kern="100" dirty="0">
                          <a:effectLst/>
                          <a:latin typeface="宋体" panose="02010600030101010101" pitchFamily="2" charset="-122"/>
                          <a:ea typeface="宋体" panose="02010600030101010101" pitchFamily="2" charset="-122"/>
                        </a:rPr>
                        <a:t>的</a:t>
                      </a:r>
                      <a:r>
                        <a:rPr lang="en-US" sz="1200" kern="100" dirty="0">
                          <a:effectLst/>
                          <a:latin typeface="宋体" panose="02010600030101010101" pitchFamily="2" charset="-122"/>
                          <a:ea typeface="宋体" panose="02010600030101010101" pitchFamily="2" charset="-122"/>
                        </a:rPr>
                        <a:t>B</a:t>
                      </a:r>
                      <a:r>
                        <a:rPr lang="zh-CN" sz="1200" kern="100" dirty="0">
                          <a:effectLst/>
                          <a:latin typeface="宋体" panose="02010600030101010101" pitchFamily="2" charset="-122"/>
                          <a:ea typeface="宋体" panose="02010600030101010101" pitchFamily="2" charset="-122"/>
                        </a:rPr>
                        <a:t>端口的数</a:t>
                      </a:r>
                    </a:p>
                  </a:txBody>
                  <a:tcPr marL="74029" marR="74029" marT="0" marB="0"/>
                </a:tc>
                <a:extLst>
                  <a:ext uri="{0D108BD9-81ED-4DB2-BD59-A6C34878D82A}">
                    <a16:rowId xmlns:a16="http://schemas.microsoft.com/office/drawing/2014/main" xmlns="" val="10015"/>
                  </a:ext>
                </a:extLst>
              </a:tr>
              <a:tr h="255344">
                <a:tc>
                  <a:txBody>
                    <a:bodyPr/>
                    <a:lstStyle/>
                    <a:p>
                      <a:pPr algn="ctr">
                        <a:spcAft>
                          <a:spcPts val="0"/>
                        </a:spcAft>
                      </a:pPr>
                      <a:r>
                        <a:rPr lang="en-US" sz="1200" kern="100">
                          <a:effectLst/>
                          <a:latin typeface="宋体" panose="02010600030101010101" pitchFamily="2" charset="-122"/>
                          <a:ea typeface="宋体" panose="02010600030101010101" pitchFamily="2" charset="-122"/>
                        </a:rPr>
                        <a:t>15</a:t>
                      </a:r>
                      <a:endParaRPr lang="zh-CN" sz="1200" kern="100">
                        <a:effectLst/>
                        <a:latin typeface="宋体" panose="02010600030101010101" pitchFamily="2" charset="-122"/>
                        <a:ea typeface="宋体" panose="02010600030101010101" pitchFamily="2" charset="-122"/>
                      </a:endParaRPr>
                    </a:p>
                  </a:txBody>
                  <a:tcPr marL="74029" marR="74029" marT="0" marB="0"/>
                </a:tc>
                <a:tc>
                  <a:txBody>
                    <a:bodyPr/>
                    <a:lstStyle/>
                    <a:p>
                      <a:pPr algn="l">
                        <a:spcAft>
                          <a:spcPts val="0"/>
                        </a:spcAft>
                      </a:pPr>
                      <a:r>
                        <a:rPr lang="en-US" sz="1200" kern="100" dirty="0" smtClean="0">
                          <a:effectLst/>
                          <a:latin typeface="宋体" panose="02010600030101010101" pitchFamily="2" charset="-122"/>
                          <a:ea typeface="宋体" panose="02010600030101010101" pitchFamily="2" charset="-122"/>
                        </a:rPr>
                        <a:t>D7～D0</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just">
                        <a:spcAft>
                          <a:spcPts val="0"/>
                        </a:spcAft>
                      </a:pPr>
                      <a:r>
                        <a:rPr lang="zh-CN" sz="1200" kern="100" dirty="0">
                          <a:effectLst/>
                          <a:latin typeface="宋体" panose="02010600030101010101" pitchFamily="2" charset="-122"/>
                          <a:ea typeface="宋体" panose="02010600030101010101" pitchFamily="2" charset="-122"/>
                        </a:rPr>
                        <a:t>数据总线</a:t>
                      </a:r>
                      <a:r>
                        <a:rPr lang="en-US" sz="1200" kern="100" dirty="0">
                          <a:effectLst/>
                          <a:latin typeface="宋体" panose="02010600030101010101" pitchFamily="2" charset="-122"/>
                          <a:ea typeface="宋体" panose="02010600030101010101" pitchFamily="2" charset="-122"/>
                        </a:rPr>
                        <a:t>DBUS</a:t>
                      </a:r>
                      <a:r>
                        <a:rPr lang="zh-CN" sz="1200" kern="100" dirty="0">
                          <a:effectLst/>
                          <a:latin typeface="宋体" panose="02010600030101010101" pitchFamily="2" charset="-122"/>
                          <a:ea typeface="宋体" panose="02010600030101010101" pitchFamily="2" charset="-122"/>
                        </a:rPr>
                        <a:t>上的</a:t>
                      </a:r>
                      <a:r>
                        <a:rPr lang="en-US" sz="1200" kern="100" dirty="0">
                          <a:effectLst/>
                          <a:latin typeface="宋体" panose="02010600030101010101" pitchFamily="2" charset="-122"/>
                          <a:ea typeface="宋体" panose="02010600030101010101" pitchFamily="2" charset="-122"/>
                        </a:rPr>
                        <a:t>8</a:t>
                      </a:r>
                      <a:r>
                        <a:rPr lang="zh-CN" sz="1200" kern="100" dirty="0">
                          <a:effectLst/>
                          <a:latin typeface="宋体" panose="02010600030101010101" pitchFamily="2" charset="-122"/>
                          <a:ea typeface="宋体" panose="02010600030101010101" pitchFamily="2" charset="-122"/>
                        </a:rPr>
                        <a:t>位数</a:t>
                      </a:r>
                    </a:p>
                  </a:txBody>
                  <a:tcPr marL="74029" marR="74029" marT="0" marB="0"/>
                </a:tc>
                <a:extLst>
                  <a:ext uri="{0D108BD9-81ED-4DB2-BD59-A6C34878D82A}">
                    <a16:rowId xmlns:a16="http://schemas.microsoft.com/office/drawing/2014/main" xmlns="" val="10016"/>
                  </a:ext>
                </a:extLst>
              </a:tr>
              <a:tr h="255344">
                <a:tc>
                  <a:txBody>
                    <a:bodyPr/>
                    <a:lstStyle/>
                    <a:p>
                      <a:pPr algn="ctr">
                        <a:spcAft>
                          <a:spcPts val="0"/>
                        </a:spcAft>
                      </a:pPr>
                      <a:r>
                        <a:rPr lang="en-US" sz="1200" kern="100">
                          <a:effectLst/>
                          <a:latin typeface="宋体" panose="02010600030101010101" pitchFamily="2" charset="-122"/>
                          <a:ea typeface="宋体" panose="02010600030101010101" pitchFamily="2" charset="-122"/>
                        </a:rPr>
                        <a:t>16</a:t>
                      </a:r>
                      <a:endParaRPr lang="zh-CN" sz="1200" kern="100">
                        <a:effectLst/>
                        <a:latin typeface="宋体" panose="02010600030101010101" pitchFamily="2" charset="-122"/>
                        <a:ea typeface="宋体" panose="02010600030101010101" pitchFamily="2" charset="-122"/>
                      </a:endParaRPr>
                    </a:p>
                  </a:txBody>
                  <a:tcPr marL="74029" marR="74029" marT="0" marB="0"/>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C</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just">
                        <a:spcAft>
                          <a:spcPts val="0"/>
                        </a:spcAft>
                      </a:pPr>
                      <a:r>
                        <a:rPr lang="zh-CN" sz="1200" kern="100" dirty="0">
                          <a:effectLst/>
                          <a:latin typeface="宋体" panose="02010600030101010101" pitchFamily="2" charset="-122"/>
                          <a:ea typeface="宋体" panose="02010600030101010101" pitchFamily="2" charset="-122"/>
                        </a:rPr>
                        <a:t>进位标志</a:t>
                      </a:r>
                    </a:p>
                  </a:txBody>
                  <a:tcPr marL="74029" marR="74029" marT="0" marB="0"/>
                </a:tc>
                <a:extLst>
                  <a:ext uri="{0D108BD9-81ED-4DB2-BD59-A6C34878D82A}">
                    <a16:rowId xmlns:a16="http://schemas.microsoft.com/office/drawing/2014/main" xmlns="" val="10017"/>
                  </a:ext>
                </a:extLst>
              </a:tr>
              <a:tr h="255344">
                <a:tc>
                  <a:txBody>
                    <a:bodyPr/>
                    <a:lstStyle/>
                    <a:p>
                      <a:pPr algn="ctr">
                        <a:spcAft>
                          <a:spcPts val="0"/>
                        </a:spcAft>
                      </a:pPr>
                      <a:r>
                        <a:rPr lang="en-US" sz="1200" kern="100">
                          <a:effectLst/>
                          <a:latin typeface="宋体" panose="02010600030101010101" pitchFamily="2" charset="-122"/>
                          <a:ea typeface="宋体" panose="02010600030101010101" pitchFamily="2" charset="-122"/>
                        </a:rPr>
                        <a:t>17</a:t>
                      </a:r>
                      <a:endParaRPr lang="zh-CN" sz="1200" kern="100">
                        <a:effectLst/>
                        <a:latin typeface="宋体" panose="02010600030101010101" pitchFamily="2" charset="-122"/>
                        <a:ea typeface="宋体" panose="02010600030101010101" pitchFamily="2" charset="-122"/>
                      </a:endParaRPr>
                    </a:p>
                  </a:txBody>
                  <a:tcPr marL="74029" marR="74029" marT="0" marB="0"/>
                </a:tc>
                <a:tc>
                  <a:txBody>
                    <a:bodyPr/>
                    <a:lstStyle/>
                    <a:p>
                      <a:pPr algn="l">
                        <a:spcAft>
                          <a:spcPts val="0"/>
                        </a:spcAft>
                      </a:pPr>
                      <a:r>
                        <a:rPr lang="en-US" sz="1200" kern="100" dirty="0">
                          <a:effectLst/>
                          <a:latin typeface="宋体" panose="02010600030101010101" pitchFamily="2" charset="-122"/>
                          <a:ea typeface="宋体" panose="02010600030101010101" pitchFamily="2" charset="-122"/>
                        </a:rPr>
                        <a:t>Z</a:t>
                      </a:r>
                      <a:endParaRPr lang="zh-CN" sz="1200" kern="100" dirty="0">
                        <a:effectLst/>
                        <a:latin typeface="宋体" panose="02010600030101010101" pitchFamily="2" charset="-122"/>
                        <a:ea typeface="宋体" panose="02010600030101010101" pitchFamily="2" charset="-122"/>
                      </a:endParaRPr>
                    </a:p>
                  </a:txBody>
                  <a:tcPr marL="74029" marR="74029" marT="0" marB="0"/>
                </a:tc>
                <a:tc>
                  <a:txBody>
                    <a:bodyPr/>
                    <a:lstStyle/>
                    <a:p>
                      <a:pPr algn="just">
                        <a:spcAft>
                          <a:spcPts val="0"/>
                        </a:spcAft>
                      </a:pPr>
                      <a:r>
                        <a:rPr lang="zh-CN" sz="1200" kern="100" dirty="0">
                          <a:effectLst/>
                          <a:latin typeface="宋体" panose="02010600030101010101" pitchFamily="2" charset="-122"/>
                          <a:ea typeface="宋体" panose="02010600030101010101" pitchFamily="2" charset="-122"/>
                        </a:rPr>
                        <a:t>结果为</a:t>
                      </a:r>
                      <a:r>
                        <a:rPr lang="en-US" sz="1200" kern="100" dirty="0">
                          <a:effectLst/>
                          <a:latin typeface="宋体" panose="02010600030101010101" pitchFamily="2" charset="-122"/>
                          <a:ea typeface="宋体" panose="02010600030101010101" pitchFamily="2" charset="-122"/>
                        </a:rPr>
                        <a:t>0</a:t>
                      </a:r>
                      <a:r>
                        <a:rPr lang="zh-CN" sz="1200" kern="100" dirty="0">
                          <a:effectLst/>
                          <a:latin typeface="宋体" panose="02010600030101010101" pitchFamily="2" charset="-122"/>
                          <a:ea typeface="宋体" panose="02010600030101010101" pitchFamily="2" charset="-122"/>
                        </a:rPr>
                        <a:t>标志</a:t>
                      </a:r>
                    </a:p>
                  </a:txBody>
                  <a:tcPr marL="74029" marR="74029" marT="0" marB="0"/>
                </a:tc>
                <a:extLst>
                  <a:ext uri="{0D108BD9-81ED-4DB2-BD59-A6C34878D82A}">
                    <a16:rowId xmlns:a16="http://schemas.microsoft.com/office/drawing/2014/main" xmlns="" val="10018"/>
                  </a:ext>
                </a:extLst>
              </a:tr>
            </a:tbl>
          </a:graphicData>
        </a:graphic>
      </p:graphicFrame>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3392" y="1988840"/>
            <a:ext cx="10753195" cy="2044149"/>
          </a:xfrm>
          <a:prstGeom prst="rect">
            <a:avLst/>
          </a:prstGeom>
        </p:spPr>
        <p:txBody>
          <a:bodyPr wrap="square">
            <a:spAutoFit/>
          </a:bodyPr>
          <a:lstStyle/>
          <a:p>
            <a:pPr marL="151130" indent="266065" algn="just">
              <a:spcAft>
                <a:spcPts val="0"/>
              </a:spcAft>
            </a:pPr>
            <a:r>
              <a:rPr lang="zh-CN" altLang="zh-CN" b="1" spc="-25" dirty="0" smtClean="0">
                <a:solidFill>
                  <a:srgbClr val="00B050"/>
                </a:solidFill>
                <a:latin typeface="宋体" panose="02010600030101010101" pitchFamily="2" charset="-122"/>
                <a:ea typeface="宋体" panose="02010600030101010101" pitchFamily="2" charset="-122"/>
                <a:cs typeface="Times New Roman" panose="02020603050405020304" pitchFamily="18" charset="0"/>
              </a:rPr>
              <a:t>注意</a:t>
            </a: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pc="-25" dirty="0">
                <a:solidFill>
                  <a:srgbClr val="FF0000"/>
                </a:solidFill>
                <a:latin typeface="宋体" panose="02010600030101010101" pitchFamily="2" charset="-122"/>
                <a:ea typeface="宋体" panose="02010600030101010101" pitchFamily="2" charset="-122"/>
                <a:cs typeface="Times New Roman" panose="02020603050405020304" pitchFamily="18" charset="0"/>
              </a:rPr>
              <a:t>进位 </a:t>
            </a:r>
            <a:r>
              <a:rPr lang="en-US" altLang="zh-CN" spc="-25" dirty="0">
                <a:solidFill>
                  <a:srgbClr val="FF0000"/>
                </a:solidFill>
                <a:latin typeface="宋体" panose="02010600030101010101" pitchFamily="2" charset="-122"/>
                <a:ea typeface="宋体" panose="02010600030101010101" pitchFamily="2" charset="-122"/>
                <a:cs typeface="Times New Roman" panose="02020603050405020304" pitchFamily="18" charset="0"/>
              </a:rPr>
              <a:t>C </a:t>
            </a:r>
            <a:r>
              <a:rPr lang="zh-CN" altLang="en-US" spc="-25" dirty="0">
                <a:solidFill>
                  <a:srgbClr val="FF0000"/>
                </a:solidFill>
                <a:latin typeface="宋体" panose="02010600030101010101" pitchFamily="2" charset="-122"/>
                <a:ea typeface="宋体" panose="02010600030101010101" pitchFamily="2" charset="-122"/>
                <a:cs typeface="Times New Roman" panose="02020603050405020304" pitchFamily="18" charset="0"/>
              </a:rPr>
              <a:t>只在加法运算和减法运算时产生</a:t>
            </a:r>
            <a:r>
              <a:rPr lang="zh-CN" altLang="en-US" spc="-25" dirty="0">
                <a:latin typeface="宋体" panose="02010600030101010101" pitchFamily="2" charset="-122"/>
                <a:ea typeface="宋体" panose="02010600030101010101" pitchFamily="2" charset="-122"/>
                <a:cs typeface="Times New Roman" panose="02020603050405020304" pitchFamily="18" charset="0"/>
              </a:rPr>
              <a:t>，</a:t>
            </a:r>
            <a:r>
              <a:rPr lang="zh-CN" altLang="en-US" spc="-25" dirty="0" smtClean="0">
                <a:latin typeface="宋体" panose="02010600030101010101" pitchFamily="2" charset="-122"/>
                <a:ea typeface="宋体" panose="02010600030101010101" pitchFamily="2" charset="-122"/>
                <a:cs typeface="Times New Roman" panose="02020603050405020304" pitchFamily="18" charset="0"/>
              </a:rPr>
              <a:t>与、或操作</a:t>
            </a:r>
            <a:r>
              <a:rPr lang="zh-CN" altLang="en-US" spc="-25" dirty="0">
                <a:latin typeface="宋体" panose="02010600030101010101" pitchFamily="2" charset="-122"/>
                <a:ea typeface="宋体" panose="02010600030101010101" pitchFamily="2" charset="-122"/>
                <a:cs typeface="Times New Roman" panose="02020603050405020304" pitchFamily="18" charset="0"/>
              </a:rPr>
              <a:t>不影响进位 </a:t>
            </a:r>
            <a:r>
              <a:rPr lang="en-US" altLang="zh-CN" spc="-25" dirty="0">
                <a:latin typeface="宋体" panose="02010600030101010101" pitchFamily="2" charset="-122"/>
                <a:ea typeface="宋体" panose="02010600030101010101" pitchFamily="2" charset="-122"/>
                <a:cs typeface="Times New Roman" panose="02020603050405020304" pitchFamily="18" charset="0"/>
              </a:rPr>
              <a:t>C </a:t>
            </a:r>
            <a:r>
              <a:rPr lang="zh-CN" altLang="en-US" spc="-25" dirty="0">
                <a:latin typeface="宋体" panose="02010600030101010101" pitchFamily="2" charset="-122"/>
                <a:ea typeface="宋体" panose="02010600030101010101" pitchFamily="2" charset="-122"/>
                <a:cs typeface="Times New Roman" panose="02020603050405020304" pitchFamily="18" charset="0"/>
              </a:rPr>
              <a:t>的状态</a:t>
            </a:r>
            <a:r>
              <a:rPr lang="zh-CN" altLang="en-US" spc="-25" dirty="0" smtClean="0">
                <a:latin typeface="宋体" panose="02010600030101010101" pitchFamily="2" charset="-122"/>
                <a:ea typeface="宋体" panose="02010600030101010101" pitchFamily="2" charset="-122"/>
                <a:cs typeface="Times New Roman" panose="02020603050405020304" pitchFamily="18" charset="0"/>
              </a:rPr>
              <a:t>，即进位 </a:t>
            </a:r>
            <a:r>
              <a:rPr lang="en-US" altLang="zh-CN" spc="-25" dirty="0">
                <a:latin typeface="宋体" panose="02010600030101010101" pitchFamily="2" charset="-122"/>
                <a:ea typeface="宋体" panose="02010600030101010101" pitchFamily="2" charset="-122"/>
                <a:cs typeface="Times New Roman" panose="02020603050405020304" pitchFamily="18" charset="0"/>
              </a:rPr>
              <a:t>C </a:t>
            </a:r>
            <a:r>
              <a:rPr lang="zh-CN" altLang="en-US" spc="-25" dirty="0">
                <a:latin typeface="宋体" panose="02010600030101010101" pitchFamily="2" charset="-122"/>
                <a:ea typeface="宋体" panose="02010600030101010101" pitchFamily="2" charset="-122"/>
                <a:cs typeface="Times New Roman" panose="02020603050405020304" pitchFamily="18" charset="0"/>
              </a:rPr>
              <a:t>保持</a:t>
            </a:r>
            <a:r>
              <a:rPr lang="zh-CN" altLang="en-US" spc="-25" dirty="0" smtClean="0">
                <a:latin typeface="宋体" panose="02010600030101010101" pitchFamily="2" charset="-122"/>
                <a:ea typeface="宋体" panose="02010600030101010101" pitchFamily="2" charset="-122"/>
                <a:cs typeface="Times New Roman" panose="02020603050405020304" pitchFamily="18" charset="0"/>
              </a:rPr>
              <a:t>不变。减法</a:t>
            </a:r>
            <a:r>
              <a:rPr lang="zh-CN" altLang="en-US" spc="-25" dirty="0">
                <a:latin typeface="宋体" panose="02010600030101010101" pitchFamily="2" charset="-122"/>
                <a:ea typeface="宋体" panose="02010600030101010101" pitchFamily="2" charset="-122"/>
                <a:cs typeface="Times New Roman" panose="02020603050405020304" pitchFamily="18" charset="0"/>
              </a:rPr>
              <a:t>运算采用加减数的反码再加 </a:t>
            </a:r>
            <a:r>
              <a:rPr lang="en-US" altLang="zh-CN" spc="-25" dirty="0">
                <a:latin typeface="宋体" panose="02010600030101010101" pitchFamily="2" charset="-122"/>
                <a:ea typeface="宋体" panose="02010600030101010101" pitchFamily="2" charset="-122"/>
                <a:cs typeface="Times New Roman" panose="02020603050405020304" pitchFamily="18" charset="0"/>
              </a:rPr>
              <a:t>1 </a:t>
            </a:r>
            <a:r>
              <a:rPr lang="zh-CN" altLang="en-US" spc="-25" dirty="0">
                <a:latin typeface="宋体" panose="02010600030101010101" pitchFamily="2" charset="-122"/>
                <a:ea typeface="宋体" panose="02010600030101010101" pitchFamily="2" charset="-122"/>
                <a:cs typeface="Times New Roman" panose="02020603050405020304" pitchFamily="18" charset="0"/>
              </a:rPr>
              <a:t>以实现。在加法运算中，</a:t>
            </a:r>
            <a:r>
              <a:rPr lang="en-US" altLang="zh-CN" spc="-25" dirty="0">
                <a:latin typeface="宋体" panose="02010600030101010101" pitchFamily="2" charset="-122"/>
                <a:ea typeface="宋体" panose="02010600030101010101" pitchFamily="2" charset="-122"/>
                <a:cs typeface="Times New Roman" panose="02020603050405020304" pitchFamily="18" charset="0"/>
              </a:rPr>
              <a:t>C </a:t>
            </a:r>
            <a:r>
              <a:rPr lang="zh-CN" altLang="en-US" spc="-25" dirty="0" smtClean="0">
                <a:latin typeface="宋体" panose="02010600030101010101" pitchFamily="2" charset="-122"/>
                <a:ea typeface="宋体" panose="02010600030101010101" pitchFamily="2" charset="-122"/>
                <a:cs typeface="Times New Roman" panose="02020603050405020304" pitchFamily="18" charset="0"/>
              </a:rPr>
              <a:t>代表</a:t>
            </a:r>
            <a:r>
              <a:rPr lang="zh-CN" altLang="en-US" spc="-25" dirty="0">
                <a:latin typeface="宋体" panose="02010600030101010101" pitchFamily="2" charset="-122"/>
                <a:ea typeface="宋体" panose="02010600030101010101" pitchFamily="2" charset="-122"/>
                <a:cs typeface="Times New Roman" panose="02020603050405020304" pitchFamily="18" charset="0"/>
              </a:rPr>
              <a:t>进位，在减法运算中，</a:t>
            </a:r>
            <a:r>
              <a:rPr lang="en-US" altLang="zh-CN" spc="-25" dirty="0">
                <a:latin typeface="宋体" panose="02010600030101010101" pitchFamily="2" charset="-122"/>
                <a:ea typeface="宋体" panose="02010600030101010101" pitchFamily="2" charset="-122"/>
                <a:cs typeface="Times New Roman" panose="02020603050405020304" pitchFamily="18" charset="0"/>
              </a:rPr>
              <a:t>C </a:t>
            </a:r>
            <a:r>
              <a:rPr lang="zh-CN" altLang="en-US" spc="-25" dirty="0" smtClean="0">
                <a:latin typeface="宋体" panose="02010600030101010101" pitchFamily="2" charset="-122"/>
                <a:ea typeface="宋体" panose="02010600030101010101" pitchFamily="2" charset="-122"/>
                <a:cs typeface="Times New Roman" panose="02020603050405020304" pitchFamily="18" charset="0"/>
              </a:rPr>
              <a:t>代表借位</a:t>
            </a:r>
            <a:r>
              <a:rPr lang="zh-CN" altLang="en-US" spc="-25" dirty="0">
                <a:latin typeface="宋体" panose="02010600030101010101" pitchFamily="2" charset="-122"/>
                <a:ea typeface="宋体" panose="02010600030101010101" pitchFamily="2" charset="-122"/>
                <a:cs typeface="Times New Roman" panose="02020603050405020304" pitchFamily="18" charset="0"/>
              </a:rPr>
              <a:t>。</a:t>
            </a:r>
            <a:r>
              <a:rPr lang="zh-CN" altLang="en-US" spc="-25" dirty="0">
                <a:solidFill>
                  <a:srgbClr val="FF0000"/>
                </a:solidFill>
                <a:latin typeface="宋体" panose="02010600030101010101" pitchFamily="2" charset="-122"/>
                <a:ea typeface="宋体" panose="02010600030101010101" pitchFamily="2" charset="-122"/>
                <a:cs typeface="Times New Roman" panose="02020603050405020304" pitchFamily="18" charset="0"/>
              </a:rPr>
              <a:t>运算产生的进位在 </a:t>
            </a:r>
            <a:r>
              <a:rPr lang="en-US" altLang="zh-CN" spc="-25" dirty="0">
                <a:solidFill>
                  <a:srgbClr val="FF0000"/>
                </a:solidFill>
                <a:latin typeface="宋体" panose="02010600030101010101" pitchFamily="2" charset="-122"/>
                <a:ea typeface="宋体" panose="02010600030101010101" pitchFamily="2" charset="-122"/>
                <a:cs typeface="Times New Roman" panose="02020603050405020304" pitchFamily="18" charset="0"/>
              </a:rPr>
              <a:t>T3 </a:t>
            </a:r>
            <a:r>
              <a:rPr lang="zh-CN" altLang="en-US" spc="-25" dirty="0">
                <a:solidFill>
                  <a:srgbClr val="FF0000"/>
                </a:solidFill>
                <a:latin typeface="宋体" panose="02010600030101010101" pitchFamily="2" charset="-122"/>
                <a:ea typeface="宋体" panose="02010600030101010101" pitchFamily="2" charset="-122"/>
                <a:cs typeface="Times New Roman" panose="02020603050405020304" pitchFamily="18" charset="0"/>
              </a:rPr>
              <a:t>的上升沿进入</a:t>
            </a:r>
            <a:r>
              <a:rPr lang="zh-CN" altLang="en-US" spc="-25"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寄存器</a:t>
            </a:r>
            <a:r>
              <a:rPr lang="zh-CN" altLang="en-US" spc="-25" dirty="0">
                <a:solidFill>
                  <a:srgbClr val="FF0000"/>
                </a:solidFill>
                <a:latin typeface="宋体" panose="02010600030101010101" pitchFamily="2" charset="-122"/>
                <a:ea typeface="宋体" panose="02010600030101010101" pitchFamily="2" charset="-122"/>
                <a:cs typeface="Times New Roman" panose="02020603050405020304" pitchFamily="18" charset="0"/>
              </a:rPr>
              <a:t>中保存。</a:t>
            </a:r>
          </a:p>
          <a:p>
            <a:pPr marL="151130" indent="266065" algn="just">
              <a:spcAft>
                <a:spcPts val="0"/>
              </a:spcAft>
            </a:pP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表中算术运算操作是用补码表示法来表示的。其中</a:t>
            </a:r>
            <a:r>
              <a:rPr lang="en-US" altLang="zh-CN" spc="-25"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加</a:t>
            </a:r>
            <a:r>
              <a:rPr lang="en-US" altLang="zh-CN" spc="-25"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是指算术加，</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运算</a:t>
            </a:r>
            <a:r>
              <a:rPr lang="zh-CN" altLang="zh-CN" spc="-20" dirty="0">
                <a:latin typeface="宋体" panose="02010600030101010101" pitchFamily="2" charset="-122"/>
                <a:ea typeface="宋体" panose="02010600030101010101" pitchFamily="2" charset="-122"/>
                <a:cs typeface="Times New Roman" panose="02020603050405020304" pitchFamily="18" charset="0"/>
              </a:rPr>
              <a:t>时要考虑进位。</a:t>
            </a:r>
            <a:r>
              <a:rPr lang="zh-CN" altLang="en-US" spc="-20" dirty="0">
                <a:latin typeface="宋体" panose="02010600030101010101" pitchFamily="2" charset="-122"/>
                <a:ea typeface="宋体" panose="02010600030101010101" pitchFamily="2" charset="-122"/>
                <a:cs typeface="Times New Roman" panose="02020603050405020304" pitchFamily="18" charset="0"/>
              </a:rPr>
              <a:t>算术</a:t>
            </a:r>
            <a:r>
              <a:rPr lang="en-US" altLang="zh-CN" spc="-20" dirty="0">
                <a:latin typeface="宋体" panose="02010600030101010101" pitchFamily="2" charset="-122"/>
                <a:ea typeface="宋体" panose="02010600030101010101" pitchFamily="2" charset="-122"/>
                <a:cs typeface="宋体" panose="02010600030101010101" pitchFamily="2" charset="-122"/>
              </a:rPr>
              <a:t>+</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是</a:t>
            </a:r>
            <a:r>
              <a:rPr lang="zh-CN" altLang="zh-CN" spc="-25" dirty="0">
                <a:latin typeface="宋体" panose="02010600030101010101" pitchFamily="2" charset="-122"/>
                <a:ea typeface="宋体" panose="02010600030101010101" pitchFamily="2" charset="-122"/>
                <a:cs typeface="Times New Roman" panose="02020603050405020304" pitchFamily="18" charset="0"/>
              </a:rPr>
              <a:t>指算术加</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pc="-20" dirty="0">
                <a:latin typeface="宋体" panose="02010600030101010101" pitchFamily="2" charset="-122"/>
                <a:ea typeface="宋体" panose="02010600030101010101" pitchFamily="2" charset="-122"/>
                <a:cs typeface="宋体" panose="02010600030101010101" pitchFamily="2" charset="-122"/>
              </a:rPr>
              <a:t>/</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是</a:t>
            </a:r>
            <a:r>
              <a:rPr lang="zh-CN" altLang="en-US" spc="-20" dirty="0" smtClean="0">
                <a:latin typeface="宋体" panose="02010600030101010101" pitchFamily="2" charset="-122"/>
                <a:ea typeface="宋体" panose="02010600030101010101" pitchFamily="2" charset="-122"/>
                <a:cs typeface="Times New Roman" panose="02020603050405020304" pitchFamily="18" charset="0"/>
              </a:rPr>
              <a:t>指</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非，</a:t>
            </a:r>
            <a:r>
              <a:rPr lang="en-US" altLang="zh-CN" spc="-25" dirty="0">
                <a:latin typeface="宋体" panose="02010600030101010101" pitchFamily="2" charset="-122"/>
                <a:ea typeface="宋体" panose="02010600030101010101" pitchFamily="2" charset="-122"/>
                <a:cs typeface="Times New Roman" panose="02020603050405020304" pitchFamily="18" charset="0"/>
              </a:rPr>
              <a:t> </a:t>
            </a:r>
            <a:r>
              <a:rPr lang="en-US" altLang="zh-CN" spc="-25"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pc="-25" dirty="0" smtClean="0">
                <a:latin typeface="宋体" panose="02010600030101010101" pitchFamily="2" charset="-122"/>
                <a:ea typeface="宋体" panose="02010600030101010101" pitchFamily="2" charset="-122"/>
                <a:cs typeface="Times New Roman" panose="02020603050405020304" pitchFamily="18" charset="0"/>
              </a:rPr>
              <a:t>减</a:t>
            </a:r>
            <a:r>
              <a:rPr lang="en-US" altLang="zh-CN" spc="-25"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pc="-25" dirty="0">
                <a:latin typeface="宋体" panose="02010600030101010101" pitchFamily="2" charset="-122"/>
                <a:ea typeface="宋体" panose="02010600030101010101" pitchFamily="2" charset="-122"/>
                <a:cs typeface="Times New Roman" panose="02020603050405020304" pitchFamily="18" charset="0"/>
              </a:rPr>
              <a:t>是指</a:t>
            </a: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算术</a:t>
            </a:r>
            <a:r>
              <a:rPr lang="zh-CN" altLang="en-US" spc="-25" dirty="0" smtClean="0">
                <a:latin typeface="宋体" panose="02010600030101010101" pitchFamily="2" charset="-122"/>
                <a:ea typeface="宋体" panose="02010600030101010101" pitchFamily="2" charset="-122"/>
                <a:cs typeface="Times New Roman" panose="02020603050405020304" pitchFamily="18" charset="0"/>
              </a:rPr>
              <a:t>减</a:t>
            </a: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运算</a:t>
            </a:r>
            <a:r>
              <a:rPr lang="zh-CN" altLang="zh-CN" spc="-20" dirty="0">
                <a:latin typeface="宋体" panose="02010600030101010101" pitchFamily="2" charset="-122"/>
                <a:ea typeface="宋体" panose="02010600030101010101" pitchFamily="2" charset="-122"/>
                <a:cs typeface="Times New Roman" panose="02020603050405020304" pitchFamily="18" charset="0"/>
              </a:rPr>
              <a:t>时要</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考虑</a:t>
            </a:r>
            <a:r>
              <a:rPr lang="zh-CN" altLang="en-US" spc="-20" dirty="0" smtClean="0">
                <a:latin typeface="宋体" panose="02010600030101010101" pitchFamily="2" charset="-122"/>
                <a:ea typeface="宋体" panose="02010600030101010101" pitchFamily="2" charset="-122"/>
                <a:cs typeface="Times New Roman" panose="02020603050405020304" pitchFamily="18" charset="0"/>
              </a:rPr>
              <a:t>借</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位。</a:t>
            </a:r>
            <a:r>
              <a:rPr lang="zh-CN" altLang="en-US" spc="-20" dirty="0" smtClean="0">
                <a:latin typeface="宋体" panose="02010600030101010101" pitchFamily="2" charset="-122"/>
                <a:ea typeface="宋体" panose="02010600030101010101" pitchFamily="2" charset="-122"/>
                <a:cs typeface="Times New Roman" panose="02020603050405020304" pitchFamily="18" charset="0"/>
              </a:rPr>
              <a:t>    </a:t>
            </a:r>
            <a:endParaRPr lang="en-US" altLang="zh-CN" spc="-20" dirty="0" smtClean="0">
              <a:latin typeface="宋体" panose="02010600030101010101" pitchFamily="2" charset="-122"/>
              <a:ea typeface="宋体" panose="02010600030101010101" pitchFamily="2" charset="-122"/>
              <a:cs typeface="Times New Roman" panose="02020603050405020304" pitchFamily="18" charset="0"/>
            </a:endParaRPr>
          </a:p>
          <a:p>
            <a:pPr marL="151130" marR="74930">
              <a:spcBef>
                <a:spcPts val="145"/>
              </a:spcBef>
              <a:spcAft>
                <a:spcPts val="0"/>
              </a:spcAft>
            </a:pPr>
            <a:r>
              <a:rPr lang="zh-CN" altLang="en-US" spc="-25" dirty="0" smtClean="0">
                <a:latin typeface="宋体" panose="02010600030101010101" pitchFamily="2" charset="-122"/>
                <a:ea typeface="宋体" panose="02010600030101010101" pitchFamily="2" charset="-122"/>
                <a:cs typeface="Times New Roman" panose="02020603050405020304" pitchFamily="18" charset="0"/>
              </a:rPr>
              <a:t>    逻辑</a:t>
            </a: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运算操作</a:t>
            </a:r>
            <a:r>
              <a:rPr lang="zh-CN" altLang="zh-CN" dirty="0">
                <a:latin typeface="宋体" panose="02010600030101010101" pitchFamily="2" charset="-122"/>
                <a:ea typeface="宋体" panose="02010600030101010101" pitchFamily="2" charset="-122"/>
                <a:cs typeface="Times New Roman" panose="02020603050405020304" pitchFamily="18" charset="0"/>
              </a:rPr>
              <a:t>符号</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en-US" altLang="zh-CN" dirty="0">
                <a:latin typeface="宋体" panose="02010600030101010101" pitchFamily="2" charset="-122"/>
                <a:ea typeface="宋体" panose="02010600030101010101" pitchFamily="2" charset="-122"/>
                <a:cs typeface="宋体" panose="02010600030101010101" pitchFamily="2" charset="-122"/>
              </a:rPr>
              <a:t>+</a:t>
            </a:r>
            <a:r>
              <a:rPr lang="en-US" altLang="zh-CN" dirty="0">
                <a:latin typeface="宋体" panose="02010600030101010101" pitchFamily="2" charset="-122"/>
                <a:ea typeface="宋体" panose="02010600030101010101" pitchFamily="2" charset="-122"/>
                <a:cs typeface="Times New Roman" panose="02020603050405020304" pitchFamily="18" charset="0"/>
              </a:rPr>
              <a:t>”</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是</a:t>
            </a:r>
            <a:r>
              <a:rPr lang="zh-CN" altLang="zh-CN" spc="-25" dirty="0">
                <a:latin typeface="宋体" panose="02010600030101010101" pitchFamily="2" charset="-122"/>
                <a:ea typeface="宋体" panose="02010600030101010101" pitchFamily="2" charset="-122"/>
                <a:cs typeface="Times New Roman" panose="02020603050405020304" pitchFamily="18" charset="0"/>
              </a:rPr>
              <a:t>指</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或</a:t>
            </a:r>
            <a:r>
              <a:rPr lang="zh-CN" altLang="zh-CN" spc="-20" dirty="0">
                <a:latin typeface="宋体" panose="02010600030101010101" pitchFamily="2" charset="-122"/>
                <a:ea typeface="宋体" panose="02010600030101010101" pitchFamily="2" charset="-122"/>
                <a:cs typeface="Times New Roman" panose="02020603050405020304" pitchFamily="18" charset="0"/>
              </a:rPr>
              <a:t>的意思，</a:t>
            </a:r>
            <a:r>
              <a:rPr lang="en-US" altLang="zh-CN" spc="-20" dirty="0">
                <a:latin typeface="宋体" panose="02010600030101010101" pitchFamily="2" charset="-122"/>
                <a:ea typeface="宋体" panose="02010600030101010101" pitchFamily="2" charset="-122"/>
                <a:cs typeface="宋体" panose="02010600030101010101" pitchFamily="2" charset="-122"/>
              </a:rPr>
              <a:t>/</a:t>
            </a:r>
            <a:r>
              <a:rPr lang="zh-CN" altLang="zh-CN" spc="-20" dirty="0">
                <a:latin typeface="宋体" panose="02010600030101010101" pitchFamily="2" charset="-122"/>
                <a:ea typeface="宋体" panose="02010600030101010101" pitchFamily="2" charset="-122"/>
                <a:cs typeface="Times New Roman" panose="02020603050405020304" pitchFamily="18" charset="0"/>
              </a:rPr>
              <a:t>是非</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pc="-20" dirty="0">
                <a:latin typeface="宋体" panose="02010600030101010101" pitchFamily="2" charset="-122"/>
                <a:ea typeface="宋体" panose="02010600030101010101" pitchFamily="2" charset="-122"/>
                <a:cs typeface="宋体" panose="02010600030101010101" pitchFamily="2" charset="-122"/>
              </a:rPr>
              <a:t> • </a:t>
            </a: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是指</a:t>
            </a:r>
            <a:r>
              <a:rPr lang="zh-CN" altLang="en-US" spc="-20" dirty="0" smtClean="0">
                <a:latin typeface="宋体" panose="02010600030101010101" pitchFamily="2" charset="-122"/>
                <a:ea typeface="宋体" panose="02010600030101010101" pitchFamily="2" charset="-122"/>
                <a:cs typeface="Times New Roman" panose="02020603050405020304" pitchFamily="18" charset="0"/>
              </a:rPr>
              <a:t>与</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的</a:t>
            </a:r>
            <a:r>
              <a:rPr lang="zh-CN" altLang="zh-CN" spc="-20" dirty="0">
                <a:latin typeface="宋体" panose="02010600030101010101" pitchFamily="2" charset="-122"/>
                <a:ea typeface="宋体" panose="02010600030101010101" pitchFamily="2" charset="-122"/>
                <a:cs typeface="Times New Roman" panose="02020603050405020304" pitchFamily="18" charset="0"/>
              </a:rPr>
              <a:t>意思</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pc="-20" dirty="0" smtClean="0">
                <a:latin typeface="宋体" panose="02010600030101010101" pitchFamily="2" charset="-122"/>
                <a:ea typeface="宋体" panose="02010600030101010101" pitchFamily="2" charset="-122"/>
                <a:cs typeface="Times New Roman" panose="02020603050405020304" pitchFamily="18" charset="0"/>
              </a:rPr>
              <a:t>经常省略</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 </a:t>
            </a:r>
            <a:r>
              <a:rPr lang="zh-CN" altLang="zh-CN" spc="-25"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dirty="0" smtClean="0"/>
              <a:t> </a:t>
            </a:r>
            <a:r>
              <a:rPr lang="en-US" altLang="zh-CN" dirty="0"/>
              <a:t>⊕</a:t>
            </a:r>
            <a:r>
              <a:rPr lang="en-US" altLang="zh-CN" spc="-280" dirty="0" smtClean="0">
                <a:latin typeface="宋体" panose="02010600030101010101" pitchFamily="2" charset="-122"/>
                <a:ea typeface="宋体" panose="02010600030101010101" pitchFamily="2" charset="-122"/>
                <a:cs typeface="宋体" panose="02010600030101010101" pitchFamily="2" charset="-122"/>
              </a:rPr>
              <a:t> </a:t>
            </a:r>
            <a:r>
              <a:rPr lang="zh-CN" altLang="zh-CN" spc="-20" dirty="0">
                <a:latin typeface="宋体" panose="02010600030101010101" pitchFamily="2" charset="-122"/>
                <a:ea typeface="宋体" panose="02010600030101010101" pitchFamily="2" charset="-122"/>
                <a:cs typeface="Times New Roman" panose="02020603050405020304" pitchFamily="18" charset="0"/>
              </a:rPr>
              <a:t>是异</a:t>
            </a:r>
            <a:r>
              <a:rPr lang="zh-CN" altLang="zh-CN" spc="-20" dirty="0" smtClean="0">
                <a:latin typeface="宋体" panose="02010600030101010101" pitchFamily="2" charset="-122"/>
                <a:ea typeface="宋体" panose="02010600030101010101" pitchFamily="2" charset="-122"/>
                <a:cs typeface="Times New Roman" panose="02020603050405020304" pitchFamily="18" charset="0"/>
              </a:rPr>
              <a:t>或</a:t>
            </a:r>
            <a:r>
              <a:rPr lang="zh-CN" altLang="zh-CN"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zh-CN" dirty="0">
              <a:latin typeface="宋体" panose="02010600030101010101" pitchFamily="2" charset="-122"/>
              <a:ea typeface="宋体" panose="02010600030101010101" pitchFamily="2" charset="-122"/>
              <a:cs typeface="Times New Roman" panose="02020603050405020304" pitchFamily="18" charset="0"/>
            </a:endParaRPr>
          </a:p>
          <a:p>
            <a:pPr marL="151130" marR="74930">
              <a:spcAft>
                <a:spcPts val="0"/>
              </a:spcAft>
            </a:pPr>
            <a:endParaRPr lang="zh-CN" altLang="zh-CN"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156334222"/>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890510" cy="1894205"/>
            <a:chOff x="5872" y="4037"/>
            <a:chExt cx="12426" cy="2983"/>
          </a:xfrm>
        </p:grpSpPr>
        <p:sp>
          <p:nvSpPr>
            <p:cNvPr id="17" name="文本框 39"/>
            <p:cNvSpPr txBox="1"/>
            <p:nvPr/>
          </p:nvSpPr>
          <p:spPr>
            <a:xfrm>
              <a:off x="7028" y="4548"/>
              <a:ext cx="11270" cy="2472"/>
            </a:xfrm>
            <a:prstGeom prst="rect">
              <a:avLst/>
            </a:prstGeom>
            <a:noFill/>
          </p:spPr>
          <p:txBody>
            <a:bodyPr wrap="square">
              <a:spAutoFit/>
            </a:bodyPr>
            <a:lstStyle/>
            <a:p>
              <a:pPr lvl="0">
                <a:defRPr/>
              </a:pPr>
              <a:r>
                <a:rPr lang="en-US" altLang="zh-CN" sz="4800" dirty="0" smtClean="0">
                  <a:latin typeface="Times New Roman" panose="02020603050405020304" pitchFamily="18" charset="0"/>
                  <a:ea typeface="微软雅黑" panose="020B0503020204020204" charset="-122"/>
                </a:rPr>
                <a:t>4</a:t>
              </a:r>
              <a:r>
                <a:rPr lang="zh-CN" altLang="en-US" sz="4800" dirty="0" smtClean="0">
                  <a:latin typeface="Times New Roman" panose="02020603050405020304" pitchFamily="18" charset="0"/>
                  <a:ea typeface="微软雅黑" panose="020B0503020204020204" charset="-122"/>
                </a:rPr>
                <a:t>、运算器组成实验的</a:t>
              </a:r>
              <a:endParaRPr lang="en-US" altLang="zh-CN" sz="4800" dirty="0" smtClean="0">
                <a:latin typeface="Times New Roman" panose="02020603050405020304" pitchFamily="18" charset="0"/>
                <a:ea typeface="微软雅黑" panose="020B0503020204020204" charset="-122"/>
              </a:endParaRPr>
            </a:p>
            <a:p>
              <a:pPr lvl="0">
                <a:defRPr/>
              </a:pPr>
              <a:r>
                <a:rPr lang="zh-CN" altLang="en-US" sz="4800" dirty="0" smtClean="0">
                  <a:latin typeface="Times New Roman" panose="02020603050405020304" pitchFamily="18" charset="0"/>
                  <a:ea typeface="微软雅黑" panose="020B0503020204020204" charset="-122"/>
                </a:rPr>
                <a:t>控制方式</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18</a:t>
            </a:fld>
            <a:endParaRPr lang="zh-CN" altLang="en-US"/>
          </a:p>
        </p:txBody>
      </p:sp>
      <p:sp>
        <p:nvSpPr>
          <p:cNvPr id="3" name="内容占位符 2"/>
          <p:cNvSpPr>
            <a:spLocks noGrp="1"/>
          </p:cNvSpPr>
          <p:nvPr>
            <p:ph sz="quarter" idx="13"/>
          </p:nvPr>
        </p:nvSpPr>
        <p:spPr/>
        <p:txBody>
          <a:bodyPr/>
          <a:lstStyle/>
          <a:p>
            <a:r>
              <a:rPr lang="zh-CN" altLang="en-US" dirty="0" smtClean="0"/>
              <a:t>运算器运算实验过程拟采用两种信号控制方式</a:t>
            </a:r>
            <a:endParaRPr lang="en-US" altLang="zh-CN" dirty="0" smtClean="0"/>
          </a:p>
          <a:p>
            <a:r>
              <a:rPr lang="en-US" altLang="zh-CN" dirty="0" smtClean="0"/>
              <a:t>“</a:t>
            </a:r>
            <a:r>
              <a:rPr lang="zh-CN" altLang="en-US" dirty="0" smtClean="0"/>
              <a:t>独立</a:t>
            </a:r>
            <a:r>
              <a:rPr lang="en-US" altLang="zh-CN" dirty="0" smtClean="0"/>
              <a:t>”</a:t>
            </a:r>
            <a:r>
              <a:rPr lang="zh-CN" altLang="en-US" dirty="0" smtClean="0"/>
              <a:t>控制方式：手动连线，并通过拨位开关控制相应的信号以完成数据的读</a:t>
            </a:r>
            <a:r>
              <a:rPr lang="en-US" altLang="zh-CN" dirty="0" smtClean="0"/>
              <a:t>		</a:t>
            </a:r>
            <a:r>
              <a:rPr lang="zh-CN" altLang="en-US" dirty="0" smtClean="0"/>
              <a:t>      写操作。</a:t>
            </a:r>
            <a:endParaRPr lang="en-US" altLang="zh-CN" dirty="0" smtClean="0"/>
          </a:p>
          <a:p>
            <a:r>
              <a:rPr lang="zh-CN" altLang="en-US" dirty="0" smtClean="0"/>
              <a:t>微程序控制方式：用控制台操作进行寄存器读写</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571740" cy="1569720"/>
            <a:chOff x="5872" y="4037"/>
            <a:chExt cx="11924" cy="2472"/>
          </a:xfrm>
        </p:grpSpPr>
        <p:sp>
          <p:nvSpPr>
            <p:cNvPr id="17" name="文本框 39"/>
            <p:cNvSpPr txBox="1"/>
            <p:nvPr/>
          </p:nvSpPr>
          <p:spPr>
            <a:xfrm>
              <a:off x="6903" y="4548"/>
              <a:ext cx="10893" cy="1309"/>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三、实验要求和说明</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任意多边形 17"/>
          <p:cNvSpPr/>
          <p:nvPr>
            <p:custDataLst>
              <p:tags r:id="rId2"/>
            </p:custDataLst>
          </p:nvPr>
        </p:nvSpPr>
        <p:spPr bwMode="auto">
          <a:xfrm>
            <a:off x="27093"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sp>
        <p:nvSpPr>
          <p:cNvPr id="5124" name="文本框 20"/>
          <p:cNvSpPr txBox="1">
            <a:spLocks noChangeArrowheads="1"/>
          </p:cNvSpPr>
          <p:nvPr>
            <p:custDataLst>
              <p:tags r:id="rId3"/>
            </p:custDataLst>
          </p:nvPr>
        </p:nvSpPr>
        <p:spPr bwMode="auto">
          <a:xfrm>
            <a:off x="178820" y="828675"/>
            <a:ext cx="1797049" cy="830997"/>
          </a:xfrm>
          <a:prstGeom prst="rect">
            <a:avLst/>
          </a:prstGeom>
          <a:noFill/>
          <a:ln w="9525">
            <a:noFill/>
            <a:miter lim="800000"/>
          </a:ln>
        </p:spPr>
        <p:txBody>
          <a:bodyPr>
            <a:spAutoFit/>
          </a:bodyPr>
          <a:lstStyle/>
          <a:p>
            <a:pPr algn="ctr" eaLnBrk="1" hangingPunct="1">
              <a:buFont typeface="Arial" panose="020B0604020202020204" pitchFamily="34" charset="0"/>
              <a:buNone/>
            </a:pPr>
            <a:r>
              <a:rPr lang="zh-CN" altLang="en-US" sz="4800" dirty="0">
                <a:solidFill>
                  <a:srgbClr val="FFFFFF"/>
                </a:solidFill>
                <a:latin typeface="微软雅黑" panose="020B0503020204020204" charset="-122"/>
              </a:rPr>
              <a:t>目录</a:t>
            </a:r>
          </a:p>
        </p:txBody>
      </p:sp>
      <p:cxnSp>
        <p:nvCxnSpPr>
          <p:cNvPr id="5125" name="直接连接符 22"/>
          <p:cNvCxnSpPr>
            <a:cxnSpLocks noChangeShapeType="1"/>
          </p:cNvCxnSpPr>
          <p:nvPr>
            <p:custDataLst>
              <p:tags r:id="rId4"/>
            </p:custDataLst>
          </p:nvPr>
        </p:nvCxnSpPr>
        <p:spPr bwMode="auto">
          <a:xfrm>
            <a:off x="762001" y="1628775"/>
            <a:ext cx="3240617" cy="0"/>
          </a:xfrm>
          <a:prstGeom prst="line">
            <a:avLst/>
          </a:prstGeom>
          <a:noFill/>
          <a:ln w="9525">
            <a:solidFill>
              <a:srgbClr val="FFFFFF"/>
            </a:solidFill>
            <a:prstDash val="sysDash"/>
            <a:round/>
          </a:ln>
        </p:spPr>
      </p:cxnSp>
      <p:grpSp>
        <p:nvGrpSpPr>
          <p:cNvPr id="36" name="组合 35"/>
          <p:cNvGrpSpPr/>
          <p:nvPr/>
        </p:nvGrpSpPr>
        <p:grpSpPr>
          <a:xfrm>
            <a:off x="1760855" y="535305"/>
            <a:ext cx="8735060" cy="5029200"/>
            <a:chOff x="2773" y="843"/>
            <a:chExt cx="13756" cy="7920"/>
          </a:xfrm>
        </p:grpSpPr>
        <p:sp>
          <p:nvSpPr>
            <p:cNvPr id="5123" name="Text Box 20"/>
            <p:cNvSpPr txBox="1">
              <a:spLocks noChangeArrowheads="1"/>
            </p:cNvSpPr>
            <p:nvPr>
              <p:custDataLst>
                <p:tags r:id="rId5"/>
              </p:custDataLst>
            </p:nvPr>
          </p:nvSpPr>
          <p:spPr bwMode="auto">
            <a:xfrm>
              <a:off x="2826" y="2805"/>
              <a:ext cx="3803" cy="720"/>
            </a:xfrm>
            <a:prstGeom prst="rect">
              <a:avLst/>
            </a:prstGeom>
            <a:noFill/>
            <a:ln w="9525">
              <a:noFill/>
              <a:miter lim="800000"/>
            </a:ln>
            <a:effectLst/>
          </p:spPr>
          <p:txBody>
            <a:bodyPr>
              <a:spAutoFit/>
            </a:bodyPr>
            <a:lstStyle/>
            <a:p>
              <a:pPr algn="dist" eaLnBrk="1" hangingPunct="1">
                <a:buFont typeface="Arial" panose="020B0604020202020204" pitchFamily="34" charset="0"/>
                <a:buNone/>
              </a:pPr>
              <a:r>
                <a:rPr lang="zh-CN" altLang="en-US" sz="2400" dirty="0">
                  <a:solidFill>
                    <a:srgbClr val="FFFFFF"/>
                  </a:solidFill>
                  <a:latin typeface="Times New Roman" panose="02020603050405020304" pitchFamily="18" charset="0"/>
                  <a:ea typeface="华文新魏" panose="02010800040101010101" pitchFamily="2" charset="-122"/>
                </a:rPr>
                <a:t>Contents</a:t>
              </a:r>
            </a:p>
          </p:txBody>
        </p:sp>
        <p:cxnSp>
          <p:nvCxnSpPr>
            <p:cNvPr id="5126" name="直接连接符 24"/>
            <p:cNvCxnSpPr>
              <a:cxnSpLocks noChangeShapeType="1"/>
            </p:cNvCxnSpPr>
            <p:nvPr>
              <p:custDataLst>
                <p:tags r:id="rId6"/>
              </p:custDataLst>
            </p:nvPr>
          </p:nvCxnSpPr>
          <p:spPr bwMode="auto">
            <a:xfrm>
              <a:off x="2773" y="843"/>
              <a:ext cx="0" cy="3345"/>
            </a:xfrm>
            <a:prstGeom prst="line">
              <a:avLst/>
            </a:prstGeom>
            <a:noFill/>
            <a:ln w="9525">
              <a:solidFill>
                <a:srgbClr val="FFFFFF"/>
              </a:solidFill>
              <a:prstDash val="sysDash"/>
              <a:round/>
            </a:ln>
          </p:spPr>
        </p:cxnSp>
        <p:grpSp>
          <p:nvGrpSpPr>
            <p:cNvPr id="6" name="组合 5"/>
            <p:cNvGrpSpPr/>
            <p:nvPr/>
          </p:nvGrpSpPr>
          <p:grpSpPr>
            <a:xfrm>
              <a:off x="9381" y="1320"/>
              <a:ext cx="7148" cy="963"/>
              <a:chOff x="9935" y="748"/>
              <a:chExt cx="7148" cy="963"/>
            </a:xfrm>
          </p:grpSpPr>
          <p:pic>
            <p:nvPicPr>
              <p:cNvPr id="47" name="图片 14"/>
              <p:cNvPicPr>
                <a:picLocks noChangeAspect="1"/>
              </p:cNvPicPr>
              <p:nvPr/>
            </p:nvPicPr>
            <p:blipFill>
              <a:blip r:embed="rId9" cstate="print"/>
              <a:stretch>
                <a:fillRect/>
              </a:stretch>
            </p:blipFill>
            <p:spPr>
              <a:xfrm>
                <a:off x="9983" y="748"/>
                <a:ext cx="963" cy="963"/>
              </a:xfrm>
              <a:prstGeom prst="rect">
                <a:avLst/>
              </a:prstGeom>
              <a:noFill/>
              <a:ln w="9525">
                <a:noFill/>
              </a:ln>
            </p:spPr>
          </p:pic>
          <p:sp>
            <p:nvSpPr>
              <p:cNvPr id="48" name="椭圆 47"/>
              <p:cNvSpPr/>
              <p:nvPr/>
            </p:nvSpPr>
            <p:spPr>
              <a:xfrm>
                <a:off x="9983" y="748"/>
                <a:ext cx="963" cy="963"/>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 name="组合 20"/>
              <p:cNvGrpSpPr/>
              <p:nvPr/>
            </p:nvGrpSpPr>
            <p:grpSpPr>
              <a:xfrm>
                <a:off x="11138" y="748"/>
                <a:ext cx="5945" cy="960"/>
                <a:chOff x="6004452" y="1971917"/>
                <a:chExt cx="3406249" cy="610204"/>
              </a:xfrm>
            </p:grpSpPr>
            <p:pic>
              <p:nvPicPr>
                <p:cNvPr id="50" name="图片 10"/>
                <p:cNvPicPr>
                  <a:picLocks noChangeAspect="1"/>
                </p:cNvPicPr>
                <p:nvPr/>
              </p:nvPicPr>
              <p:blipFill>
                <a:blip r:embed="rId10" cstate="print"/>
                <a:stretch>
                  <a:fillRect/>
                </a:stretch>
              </p:blipFill>
              <p:spPr>
                <a:xfrm>
                  <a:off x="6004452" y="1973117"/>
                  <a:ext cx="3406249" cy="609004"/>
                </a:xfrm>
                <a:prstGeom prst="rect">
                  <a:avLst/>
                </a:prstGeom>
                <a:noFill/>
                <a:ln w="9525">
                  <a:noFill/>
                </a:ln>
              </p:spPr>
            </p:pic>
            <p:sp>
              <p:nvSpPr>
                <p:cNvPr id="51" name="圆角矩形 50"/>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2" name="文本框 19"/>
              <p:cNvSpPr txBox="1"/>
              <p:nvPr/>
            </p:nvSpPr>
            <p:spPr>
              <a:xfrm>
                <a:off x="11580" y="843"/>
                <a:ext cx="5220" cy="76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实验目的</a:t>
                </a:r>
              </a:p>
            </p:txBody>
          </p:sp>
          <p:sp>
            <p:nvSpPr>
              <p:cNvPr id="53" name="文本框 21"/>
              <p:cNvSpPr txBox="1"/>
              <p:nvPr/>
            </p:nvSpPr>
            <p:spPr>
              <a:xfrm>
                <a:off x="9935" y="871"/>
                <a:ext cx="1000" cy="76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sz="2400" b="1" dirty="0">
                    <a:solidFill>
                      <a:schemeClr val="bg1"/>
                    </a:solidFill>
                    <a:latin typeface="微软雅黑" panose="020B0503020204020204" charset="-122"/>
                    <a:ea typeface="微软雅黑" panose="020B0503020204020204" charset="-122"/>
                  </a:rPr>
                  <a:t> </a:t>
                </a:r>
                <a:r>
                  <a:rPr lang="zh-CN" altLang="en-US" sz="2400" b="1" dirty="0">
                    <a:solidFill>
                      <a:schemeClr val="bg1"/>
                    </a:solidFill>
                    <a:latin typeface="微软雅黑" panose="020B0503020204020204" charset="-122"/>
                    <a:ea typeface="微软雅黑" panose="020B0503020204020204" charset="-122"/>
                  </a:rPr>
                  <a:t>一</a:t>
                </a:r>
              </a:p>
            </p:txBody>
          </p:sp>
        </p:grpSp>
        <p:grpSp>
          <p:nvGrpSpPr>
            <p:cNvPr id="7" name="组合 6"/>
            <p:cNvGrpSpPr/>
            <p:nvPr/>
          </p:nvGrpSpPr>
          <p:grpSpPr>
            <a:xfrm>
              <a:off x="8605" y="2617"/>
              <a:ext cx="7100" cy="962"/>
              <a:chOff x="9009" y="2188"/>
              <a:chExt cx="7100" cy="965"/>
            </a:xfrm>
          </p:grpSpPr>
          <p:pic>
            <p:nvPicPr>
              <p:cNvPr id="54" name="图片 24"/>
              <p:cNvPicPr>
                <a:picLocks noChangeAspect="1"/>
              </p:cNvPicPr>
              <p:nvPr/>
            </p:nvPicPr>
            <p:blipFill>
              <a:blip r:embed="rId9" cstate="print"/>
              <a:stretch>
                <a:fillRect/>
              </a:stretch>
            </p:blipFill>
            <p:spPr>
              <a:xfrm>
                <a:off x="9009" y="2188"/>
                <a:ext cx="963" cy="965"/>
              </a:xfrm>
              <a:prstGeom prst="rect">
                <a:avLst/>
              </a:prstGeom>
              <a:noFill/>
              <a:ln w="9525">
                <a:noFill/>
              </a:ln>
            </p:spPr>
          </p:pic>
          <p:sp>
            <p:nvSpPr>
              <p:cNvPr id="55" name="椭圆 54"/>
              <p:cNvSpPr/>
              <p:nvPr/>
            </p:nvSpPr>
            <p:spPr>
              <a:xfrm>
                <a:off x="9009" y="2188"/>
                <a:ext cx="963" cy="965"/>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 name="组合 26"/>
              <p:cNvGrpSpPr/>
              <p:nvPr/>
            </p:nvGrpSpPr>
            <p:grpSpPr>
              <a:xfrm>
                <a:off x="10164" y="2188"/>
                <a:ext cx="5945" cy="963"/>
                <a:chOff x="6004452" y="1971917"/>
                <a:chExt cx="3406249" cy="610204"/>
              </a:xfrm>
            </p:grpSpPr>
            <p:pic>
              <p:nvPicPr>
                <p:cNvPr id="57" name="图片 29"/>
                <p:cNvPicPr>
                  <a:picLocks noChangeAspect="1"/>
                </p:cNvPicPr>
                <p:nvPr/>
              </p:nvPicPr>
              <p:blipFill>
                <a:blip r:embed="rId11" cstate="print"/>
                <a:stretch>
                  <a:fillRect/>
                </a:stretch>
              </p:blipFill>
              <p:spPr>
                <a:xfrm>
                  <a:off x="6004452" y="1973117"/>
                  <a:ext cx="3406249" cy="609004"/>
                </a:xfrm>
                <a:prstGeom prst="rect">
                  <a:avLst/>
                </a:prstGeom>
                <a:noFill/>
                <a:ln w="9525">
                  <a:noFill/>
                </a:ln>
              </p:spPr>
            </p:pic>
            <p:sp>
              <p:nvSpPr>
                <p:cNvPr id="58" name="圆角矩形 57"/>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59" name="文本框 27"/>
              <p:cNvSpPr txBox="1"/>
              <p:nvPr/>
            </p:nvSpPr>
            <p:spPr>
              <a:xfrm>
                <a:off x="10607" y="2286"/>
                <a:ext cx="5220" cy="729"/>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smtClean="0">
                    <a:solidFill>
                      <a:schemeClr val="bg1"/>
                    </a:solidFill>
                    <a:latin typeface="微软雅黑" panose="020B0503020204020204" charset="-122"/>
                    <a:ea typeface="微软雅黑" panose="020B0503020204020204" charset="-122"/>
                  </a:rPr>
                  <a:t>实验原理</a:t>
                </a:r>
                <a:endParaRPr lang="zh-CN" altLang="en-US" sz="2400" b="1" dirty="0">
                  <a:solidFill>
                    <a:schemeClr val="bg1"/>
                  </a:solidFill>
                  <a:latin typeface="微软雅黑" panose="020B0503020204020204" charset="-122"/>
                  <a:ea typeface="微软雅黑" panose="020B0503020204020204" charset="-122"/>
                </a:endParaRPr>
              </a:p>
            </p:txBody>
          </p:sp>
          <p:sp>
            <p:nvSpPr>
              <p:cNvPr id="60" name="文本框 28"/>
              <p:cNvSpPr txBox="1"/>
              <p:nvPr/>
            </p:nvSpPr>
            <p:spPr>
              <a:xfrm>
                <a:off x="9093" y="2314"/>
                <a:ext cx="1000" cy="7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二</a:t>
                </a:r>
              </a:p>
            </p:txBody>
          </p:sp>
        </p:grpSp>
        <p:grpSp>
          <p:nvGrpSpPr>
            <p:cNvPr id="8" name="组合 7"/>
            <p:cNvGrpSpPr/>
            <p:nvPr/>
          </p:nvGrpSpPr>
          <p:grpSpPr>
            <a:xfrm>
              <a:off x="7617" y="3913"/>
              <a:ext cx="7100" cy="962"/>
              <a:chOff x="7871" y="3631"/>
              <a:chExt cx="7100" cy="965"/>
            </a:xfrm>
          </p:grpSpPr>
          <p:pic>
            <p:nvPicPr>
              <p:cNvPr id="61" name="图片 32"/>
              <p:cNvPicPr>
                <a:picLocks noChangeAspect="1"/>
              </p:cNvPicPr>
              <p:nvPr/>
            </p:nvPicPr>
            <p:blipFill>
              <a:blip r:embed="rId9" cstate="print"/>
              <a:stretch>
                <a:fillRect/>
              </a:stretch>
            </p:blipFill>
            <p:spPr>
              <a:xfrm>
                <a:off x="7871" y="3631"/>
                <a:ext cx="963" cy="965"/>
              </a:xfrm>
              <a:prstGeom prst="rect">
                <a:avLst/>
              </a:prstGeom>
              <a:noFill/>
              <a:ln w="9525">
                <a:noFill/>
              </a:ln>
            </p:spPr>
          </p:pic>
          <p:sp>
            <p:nvSpPr>
              <p:cNvPr id="62" name="椭圆 61"/>
              <p:cNvSpPr/>
              <p:nvPr/>
            </p:nvSpPr>
            <p:spPr>
              <a:xfrm>
                <a:off x="7871" y="3631"/>
                <a:ext cx="963" cy="965"/>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4" name="组合 34"/>
              <p:cNvGrpSpPr/>
              <p:nvPr/>
            </p:nvGrpSpPr>
            <p:grpSpPr>
              <a:xfrm>
                <a:off x="9026" y="3631"/>
                <a:ext cx="5945" cy="962"/>
                <a:chOff x="6004452" y="1971917"/>
                <a:chExt cx="3406249" cy="610204"/>
              </a:xfrm>
            </p:grpSpPr>
            <p:pic>
              <p:nvPicPr>
                <p:cNvPr id="64" name="图片 37"/>
                <p:cNvPicPr>
                  <a:picLocks noChangeAspect="1"/>
                </p:cNvPicPr>
                <p:nvPr/>
              </p:nvPicPr>
              <p:blipFill>
                <a:blip r:embed="rId11" cstate="print"/>
                <a:stretch>
                  <a:fillRect/>
                </a:stretch>
              </p:blipFill>
              <p:spPr>
                <a:xfrm>
                  <a:off x="6004452" y="1973117"/>
                  <a:ext cx="3406249" cy="609004"/>
                </a:xfrm>
                <a:prstGeom prst="rect">
                  <a:avLst/>
                </a:prstGeom>
                <a:noFill/>
                <a:ln w="9525">
                  <a:noFill/>
                </a:ln>
              </p:spPr>
            </p:pic>
            <p:sp>
              <p:nvSpPr>
                <p:cNvPr id="65" name="圆角矩形 64"/>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66" name="文本框 35"/>
              <p:cNvSpPr txBox="1"/>
              <p:nvPr/>
            </p:nvSpPr>
            <p:spPr>
              <a:xfrm>
                <a:off x="9468" y="3728"/>
                <a:ext cx="5220" cy="7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sym typeface="+mn-ea"/>
                  </a:rPr>
                  <a:t>实验要求与说明</a:t>
                </a:r>
              </a:p>
            </p:txBody>
          </p:sp>
          <p:sp>
            <p:nvSpPr>
              <p:cNvPr id="67" name="文本框 36"/>
              <p:cNvSpPr txBox="1"/>
              <p:nvPr/>
            </p:nvSpPr>
            <p:spPr>
              <a:xfrm>
                <a:off x="7970" y="3744"/>
                <a:ext cx="1000" cy="763"/>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三</a:t>
                </a:r>
              </a:p>
            </p:txBody>
          </p:sp>
        </p:grpSp>
        <p:grpSp>
          <p:nvGrpSpPr>
            <p:cNvPr id="9" name="组合 8"/>
            <p:cNvGrpSpPr/>
            <p:nvPr/>
          </p:nvGrpSpPr>
          <p:grpSpPr>
            <a:xfrm>
              <a:off x="6616" y="5209"/>
              <a:ext cx="7100" cy="962"/>
              <a:chOff x="6870" y="5087"/>
              <a:chExt cx="7100" cy="963"/>
            </a:xfrm>
          </p:grpSpPr>
          <p:pic>
            <p:nvPicPr>
              <p:cNvPr id="68" name="图片 40"/>
              <p:cNvPicPr>
                <a:picLocks noChangeAspect="1"/>
              </p:cNvPicPr>
              <p:nvPr/>
            </p:nvPicPr>
            <p:blipFill>
              <a:blip r:embed="rId9" cstate="print"/>
              <a:stretch>
                <a:fillRect/>
              </a:stretch>
            </p:blipFill>
            <p:spPr>
              <a:xfrm>
                <a:off x="6870" y="5087"/>
                <a:ext cx="963" cy="963"/>
              </a:xfrm>
              <a:prstGeom prst="rect">
                <a:avLst/>
              </a:prstGeom>
              <a:noFill/>
              <a:ln w="9525">
                <a:noFill/>
              </a:ln>
            </p:spPr>
          </p:pic>
          <p:sp>
            <p:nvSpPr>
              <p:cNvPr id="69" name="椭圆 68"/>
              <p:cNvSpPr/>
              <p:nvPr/>
            </p:nvSpPr>
            <p:spPr>
              <a:xfrm>
                <a:off x="6870" y="5087"/>
                <a:ext cx="963" cy="963"/>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 name="组合 42"/>
              <p:cNvGrpSpPr/>
              <p:nvPr/>
            </p:nvGrpSpPr>
            <p:grpSpPr>
              <a:xfrm>
                <a:off x="8025" y="5087"/>
                <a:ext cx="5945" cy="960"/>
                <a:chOff x="6004452" y="1971917"/>
                <a:chExt cx="3406249" cy="610204"/>
              </a:xfrm>
            </p:grpSpPr>
            <p:pic>
              <p:nvPicPr>
                <p:cNvPr id="71" name="图片 45"/>
                <p:cNvPicPr>
                  <a:picLocks noChangeAspect="1"/>
                </p:cNvPicPr>
                <p:nvPr/>
              </p:nvPicPr>
              <p:blipFill>
                <a:blip r:embed="rId10" cstate="print"/>
                <a:stretch>
                  <a:fillRect/>
                </a:stretch>
              </p:blipFill>
              <p:spPr>
                <a:xfrm>
                  <a:off x="6004452" y="1973117"/>
                  <a:ext cx="3406249" cy="609004"/>
                </a:xfrm>
                <a:prstGeom prst="rect">
                  <a:avLst/>
                </a:prstGeom>
                <a:noFill/>
                <a:ln w="9525">
                  <a:noFill/>
                </a:ln>
              </p:spPr>
            </p:pic>
            <p:sp>
              <p:nvSpPr>
                <p:cNvPr id="72" name="圆角矩形 71"/>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3" name="文本框 43"/>
              <p:cNvSpPr txBox="1"/>
              <p:nvPr/>
            </p:nvSpPr>
            <p:spPr>
              <a:xfrm>
                <a:off x="8467" y="5184"/>
                <a:ext cx="5220" cy="7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实验内容与步骤</a:t>
                </a:r>
              </a:p>
            </p:txBody>
          </p:sp>
          <p:sp>
            <p:nvSpPr>
              <p:cNvPr id="74" name="文本框 44"/>
              <p:cNvSpPr txBox="1"/>
              <p:nvPr/>
            </p:nvSpPr>
            <p:spPr>
              <a:xfrm>
                <a:off x="6948" y="5197"/>
                <a:ext cx="1000" cy="7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四</a:t>
                </a:r>
              </a:p>
            </p:txBody>
          </p:sp>
        </p:grpSp>
        <p:grpSp>
          <p:nvGrpSpPr>
            <p:cNvPr id="10" name="组合 9"/>
            <p:cNvGrpSpPr/>
            <p:nvPr/>
          </p:nvGrpSpPr>
          <p:grpSpPr>
            <a:xfrm>
              <a:off x="5747" y="6505"/>
              <a:ext cx="7100" cy="962"/>
              <a:chOff x="6870" y="5087"/>
              <a:chExt cx="7100" cy="963"/>
            </a:xfrm>
          </p:grpSpPr>
          <p:pic>
            <p:nvPicPr>
              <p:cNvPr id="11" name="图片 40"/>
              <p:cNvPicPr>
                <a:picLocks noChangeAspect="1"/>
              </p:cNvPicPr>
              <p:nvPr/>
            </p:nvPicPr>
            <p:blipFill>
              <a:blip r:embed="rId9" cstate="print"/>
              <a:stretch>
                <a:fillRect/>
              </a:stretch>
            </p:blipFill>
            <p:spPr>
              <a:xfrm>
                <a:off x="6870" y="5087"/>
                <a:ext cx="963" cy="963"/>
              </a:xfrm>
              <a:prstGeom prst="rect">
                <a:avLst/>
              </a:prstGeom>
              <a:noFill/>
              <a:ln w="9525">
                <a:noFill/>
              </a:ln>
            </p:spPr>
          </p:pic>
          <p:sp>
            <p:nvSpPr>
              <p:cNvPr id="12" name="椭圆 11"/>
              <p:cNvSpPr/>
              <p:nvPr/>
            </p:nvSpPr>
            <p:spPr>
              <a:xfrm>
                <a:off x="6870" y="5087"/>
                <a:ext cx="963" cy="963"/>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3" name="组合 42"/>
              <p:cNvGrpSpPr/>
              <p:nvPr/>
            </p:nvGrpSpPr>
            <p:grpSpPr>
              <a:xfrm>
                <a:off x="8025" y="5087"/>
                <a:ext cx="5945" cy="960"/>
                <a:chOff x="6004452" y="1971917"/>
                <a:chExt cx="3406249" cy="610204"/>
              </a:xfrm>
            </p:grpSpPr>
            <p:pic>
              <p:nvPicPr>
                <p:cNvPr id="14" name="图片 45"/>
                <p:cNvPicPr>
                  <a:picLocks noChangeAspect="1"/>
                </p:cNvPicPr>
                <p:nvPr/>
              </p:nvPicPr>
              <p:blipFill>
                <a:blip r:embed="rId10" cstate="print"/>
                <a:stretch>
                  <a:fillRect/>
                </a:stretch>
              </p:blipFill>
              <p:spPr>
                <a:xfrm>
                  <a:off x="6004452" y="1973117"/>
                  <a:ext cx="3406249" cy="609004"/>
                </a:xfrm>
                <a:prstGeom prst="rect">
                  <a:avLst/>
                </a:prstGeom>
                <a:noFill/>
                <a:ln w="9525">
                  <a:noFill/>
                </a:ln>
              </p:spPr>
            </p:pic>
            <p:sp>
              <p:nvSpPr>
                <p:cNvPr id="15" name="圆角矩形 14"/>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6" name="文本框 43"/>
              <p:cNvSpPr txBox="1"/>
              <p:nvPr/>
            </p:nvSpPr>
            <p:spPr>
              <a:xfrm>
                <a:off x="8467" y="5184"/>
                <a:ext cx="5220" cy="72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endParaRPr lang="zh-CN" altLang="en-US" sz="2400" b="1" dirty="0">
                  <a:solidFill>
                    <a:schemeClr val="bg1"/>
                  </a:solidFill>
                  <a:latin typeface="微软雅黑" panose="020B0503020204020204" charset="-122"/>
                  <a:ea typeface="微软雅黑" panose="020B0503020204020204" charset="-122"/>
                </a:endParaRPr>
              </a:p>
            </p:txBody>
          </p:sp>
          <p:sp>
            <p:nvSpPr>
              <p:cNvPr id="17" name="文本框 44"/>
              <p:cNvSpPr txBox="1"/>
              <p:nvPr/>
            </p:nvSpPr>
            <p:spPr>
              <a:xfrm>
                <a:off x="6975" y="5198"/>
                <a:ext cx="1000" cy="7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五</a:t>
                </a:r>
              </a:p>
            </p:txBody>
          </p:sp>
        </p:grpSp>
        <p:grpSp>
          <p:nvGrpSpPr>
            <p:cNvPr id="18" name="组合 17"/>
            <p:cNvGrpSpPr/>
            <p:nvPr/>
          </p:nvGrpSpPr>
          <p:grpSpPr>
            <a:xfrm>
              <a:off x="4838" y="7801"/>
              <a:ext cx="7100" cy="962"/>
              <a:chOff x="6870" y="5087"/>
              <a:chExt cx="7100" cy="963"/>
            </a:xfrm>
          </p:grpSpPr>
          <p:pic>
            <p:nvPicPr>
              <p:cNvPr id="19" name="图片 40"/>
              <p:cNvPicPr>
                <a:picLocks noChangeAspect="1"/>
              </p:cNvPicPr>
              <p:nvPr/>
            </p:nvPicPr>
            <p:blipFill>
              <a:blip r:embed="rId9" cstate="print"/>
              <a:stretch>
                <a:fillRect/>
              </a:stretch>
            </p:blipFill>
            <p:spPr>
              <a:xfrm>
                <a:off x="6870" y="5087"/>
                <a:ext cx="963" cy="963"/>
              </a:xfrm>
              <a:prstGeom prst="rect">
                <a:avLst/>
              </a:prstGeom>
              <a:noFill/>
              <a:ln w="9525">
                <a:noFill/>
              </a:ln>
            </p:spPr>
          </p:pic>
          <p:sp>
            <p:nvSpPr>
              <p:cNvPr id="20" name="椭圆 19"/>
              <p:cNvSpPr/>
              <p:nvPr/>
            </p:nvSpPr>
            <p:spPr>
              <a:xfrm>
                <a:off x="6870" y="5087"/>
                <a:ext cx="963" cy="963"/>
              </a:xfrm>
              <a:prstGeom prst="ellipse">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21" name="组合 42"/>
              <p:cNvGrpSpPr/>
              <p:nvPr/>
            </p:nvGrpSpPr>
            <p:grpSpPr>
              <a:xfrm>
                <a:off x="8025" y="5087"/>
                <a:ext cx="5945" cy="960"/>
                <a:chOff x="6004452" y="1971917"/>
                <a:chExt cx="3406249" cy="610204"/>
              </a:xfrm>
            </p:grpSpPr>
            <p:pic>
              <p:nvPicPr>
                <p:cNvPr id="22" name="图片 45"/>
                <p:cNvPicPr>
                  <a:picLocks noChangeAspect="1"/>
                </p:cNvPicPr>
                <p:nvPr/>
              </p:nvPicPr>
              <p:blipFill>
                <a:blip r:embed="rId10" cstate="print"/>
                <a:stretch>
                  <a:fillRect/>
                </a:stretch>
              </p:blipFill>
              <p:spPr>
                <a:xfrm>
                  <a:off x="6004452" y="1973117"/>
                  <a:ext cx="3406249" cy="609004"/>
                </a:xfrm>
                <a:prstGeom prst="rect">
                  <a:avLst/>
                </a:prstGeom>
                <a:noFill/>
                <a:ln w="9525">
                  <a:noFill/>
                </a:ln>
              </p:spPr>
            </p:pic>
            <p:sp>
              <p:nvSpPr>
                <p:cNvPr id="23" name="圆角矩形 22"/>
                <p:cNvSpPr/>
                <p:nvPr/>
              </p:nvSpPr>
              <p:spPr>
                <a:xfrm>
                  <a:off x="6004452" y="1971917"/>
                  <a:ext cx="3406249" cy="610204"/>
                </a:xfrm>
                <a:prstGeom prst="roundRect">
                  <a:avLst>
                    <a:gd name="adj" fmla="val 50000"/>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4" name="文本框 43"/>
              <p:cNvSpPr txBox="1"/>
              <p:nvPr/>
            </p:nvSpPr>
            <p:spPr>
              <a:xfrm>
                <a:off x="8467" y="5184"/>
                <a:ext cx="5220" cy="728"/>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None/>
                </a:pPr>
                <a:r>
                  <a:rPr lang="zh-CN" altLang="en-US" sz="2400" b="1" dirty="0" smtClean="0">
                    <a:solidFill>
                      <a:schemeClr val="bg1"/>
                    </a:solidFill>
                    <a:latin typeface="微软雅黑" panose="020B0503020204020204" charset="-122"/>
                    <a:ea typeface="微软雅黑" panose="020B0503020204020204" charset="-122"/>
                  </a:rPr>
                  <a:t>思考题</a:t>
                </a:r>
                <a:endParaRPr lang="zh-CN" altLang="en-US" sz="2400" b="1" dirty="0">
                  <a:solidFill>
                    <a:schemeClr val="bg1"/>
                  </a:solidFill>
                  <a:latin typeface="微软雅黑" panose="020B0503020204020204" charset="-122"/>
                  <a:ea typeface="微软雅黑" panose="020B0503020204020204" charset="-122"/>
                </a:endParaRPr>
              </a:p>
            </p:txBody>
          </p:sp>
          <p:sp>
            <p:nvSpPr>
              <p:cNvPr id="25" name="文本框 44"/>
              <p:cNvSpPr txBox="1"/>
              <p:nvPr/>
            </p:nvSpPr>
            <p:spPr>
              <a:xfrm>
                <a:off x="6948" y="5176"/>
                <a:ext cx="1000" cy="76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2400" b="1" dirty="0">
                    <a:solidFill>
                      <a:schemeClr val="bg1"/>
                    </a:solidFill>
                    <a:latin typeface="微软雅黑" panose="020B0503020204020204" charset="-122"/>
                    <a:ea typeface="微软雅黑" panose="020B0503020204020204" charset="-122"/>
                  </a:rPr>
                  <a:t>六</a:t>
                </a:r>
              </a:p>
            </p:txBody>
          </p:sp>
        </p:grpSp>
      </p:grpSp>
      <p:sp>
        <p:nvSpPr>
          <p:cNvPr id="63" name="矩形 62"/>
          <p:cNvSpPr/>
          <p:nvPr/>
        </p:nvSpPr>
        <p:spPr>
          <a:xfrm>
            <a:off x="4808132" y="4248173"/>
            <a:ext cx="2031325" cy="461665"/>
          </a:xfrm>
          <a:prstGeom prst="rect">
            <a:avLst/>
          </a:prstGeom>
        </p:spPr>
        <p:txBody>
          <a:bodyPr wrap="none">
            <a:spAutoFit/>
          </a:bodyPr>
          <a:lstStyle/>
          <a:p>
            <a:pPr lvl="0">
              <a:spcBef>
                <a:spcPct val="0"/>
              </a:spcBef>
            </a:pPr>
            <a:r>
              <a:rPr lang="zh-CN" altLang="en-US" sz="2400" b="1" dirty="0" smtClean="0">
                <a:solidFill>
                  <a:schemeClr val="bg1"/>
                </a:solidFill>
                <a:latin typeface="微软雅黑" panose="020B0503020204020204" charset="-122"/>
                <a:ea typeface="微软雅黑" panose="020B0503020204020204" charset="-122"/>
              </a:rPr>
              <a:t>实验注意事项</a:t>
            </a:r>
            <a:endParaRPr lang="zh-CN" altLang="en-US" sz="2400" b="1" dirty="0">
              <a:solidFill>
                <a:schemeClr val="bg1"/>
              </a:solidFill>
              <a:latin typeface="微软雅黑" panose="020B0503020204020204" charset="-122"/>
              <a:ea typeface="微软雅黑" panose="020B0503020204020204" charset="-122"/>
            </a:endParaRPr>
          </a:p>
        </p:txBody>
      </p:sp>
    </p:spTree>
    <p:custDataLst>
      <p:tags r:id="rId1"/>
    </p:custData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3305176" y="1885949"/>
          <a:ext cx="5581648" cy="3086100"/>
        </p:xfrm>
        <a:graphic>
          <a:graphicData uri="http://schemas.openxmlformats.org/drawingml/2006/table">
            <a:tbl>
              <a:tblPr/>
              <a:tblGrid>
                <a:gridCol w="538830"/>
                <a:gridCol w="574964"/>
                <a:gridCol w="574964"/>
                <a:gridCol w="361333"/>
                <a:gridCol w="361333"/>
                <a:gridCol w="574964"/>
                <a:gridCol w="361333"/>
                <a:gridCol w="361333"/>
                <a:gridCol w="574964"/>
                <a:gridCol w="361333"/>
                <a:gridCol w="574964"/>
                <a:gridCol w="361333"/>
              </a:tblGrid>
              <a:tr h="342900">
                <a:tc gridSpan="2">
                  <a:txBody>
                    <a:bodyPr/>
                    <a:lstStyle/>
                    <a:p>
                      <a:pPr algn="ctr">
                        <a:spcAft>
                          <a:spcPts val="0"/>
                        </a:spcAft>
                      </a:pPr>
                      <a:r>
                        <a:rPr lang="zh-CN" sz="1050" kern="100" dirty="0">
                          <a:solidFill>
                            <a:srgbClr val="000000"/>
                          </a:solidFill>
                          <a:latin typeface="Times New Roman"/>
                          <a:ea typeface="宋体"/>
                          <a:cs typeface="Times New Roman"/>
                        </a:rPr>
                        <a:t>操作数</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3">
                  <a:txBody>
                    <a:bodyPr/>
                    <a:lstStyle/>
                    <a:p>
                      <a:pPr algn="ctr">
                        <a:lnSpc>
                          <a:spcPts val="1200"/>
                        </a:lnSpc>
                        <a:spcAft>
                          <a:spcPts val="0"/>
                        </a:spcAft>
                      </a:pPr>
                      <a:r>
                        <a:rPr lang="zh-CN" sz="1050" kern="100">
                          <a:solidFill>
                            <a:srgbClr val="000000"/>
                          </a:solidFill>
                          <a:latin typeface="Times New Roman"/>
                          <a:ea typeface="宋体"/>
                          <a:cs typeface="Times New Roman"/>
                        </a:rPr>
                        <a:t>加法运算</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gridSpan="3">
                  <a:txBody>
                    <a:bodyPr/>
                    <a:lstStyle/>
                    <a:p>
                      <a:pPr algn="ctr">
                        <a:lnSpc>
                          <a:spcPts val="1200"/>
                        </a:lnSpc>
                        <a:spcAft>
                          <a:spcPts val="0"/>
                        </a:spcAft>
                      </a:pPr>
                      <a:r>
                        <a:rPr lang="zh-CN" sz="1050" kern="100">
                          <a:solidFill>
                            <a:srgbClr val="000000"/>
                          </a:solidFill>
                          <a:latin typeface="Times New Roman"/>
                          <a:ea typeface="宋体"/>
                          <a:cs typeface="Times New Roman"/>
                        </a:rPr>
                        <a:t>减法运算</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gridSpan="2">
                  <a:txBody>
                    <a:bodyPr/>
                    <a:lstStyle/>
                    <a:p>
                      <a:pPr algn="ctr">
                        <a:lnSpc>
                          <a:spcPts val="1200"/>
                        </a:lnSpc>
                        <a:spcAft>
                          <a:spcPts val="0"/>
                        </a:spcAft>
                      </a:pPr>
                      <a:r>
                        <a:rPr lang="zh-CN" sz="1050" kern="100">
                          <a:solidFill>
                            <a:srgbClr val="000000"/>
                          </a:solidFill>
                          <a:latin typeface="Times New Roman"/>
                          <a:ea typeface="宋体"/>
                          <a:cs typeface="Times New Roman"/>
                        </a:rPr>
                        <a:t>与运算</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ts val="1200"/>
                        </a:lnSpc>
                        <a:spcAft>
                          <a:spcPts val="0"/>
                        </a:spcAft>
                      </a:pPr>
                      <a:r>
                        <a:rPr lang="zh-CN" sz="1050" kern="100">
                          <a:solidFill>
                            <a:srgbClr val="000000"/>
                          </a:solidFill>
                          <a:latin typeface="Times New Roman"/>
                          <a:ea typeface="宋体"/>
                          <a:cs typeface="Times New Roman"/>
                        </a:rPr>
                        <a:t>或运算</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r>
              <a:tr h="342900">
                <a:tc>
                  <a:txBody>
                    <a:bodyPr/>
                    <a:lstStyle/>
                    <a:p>
                      <a:pPr algn="ctr">
                        <a:spcAft>
                          <a:spcPts val="0"/>
                        </a:spcAft>
                      </a:pPr>
                      <a:r>
                        <a:rPr lang="zh-CN" sz="1050" kern="100">
                          <a:solidFill>
                            <a:srgbClr val="000000"/>
                          </a:solidFill>
                          <a:latin typeface="Times New Roman"/>
                          <a:ea typeface="宋体"/>
                          <a:cs typeface="Times New Roman"/>
                        </a:rPr>
                        <a:t>数</a:t>
                      </a:r>
                      <a:r>
                        <a:rPr lang="en-US" sz="1050" kern="100">
                          <a:solidFill>
                            <a:srgbClr val="000000"/>
                          </a:solidFill>
                          <a:latin typeface="Calibri"/>
                          <a:ea typeface="宋体"/>
                          <a:cs typeface="Times New Roman"/>
                        </a:rPr>
                        <a:t>A</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zh-CN" sz="1050" kern="100" dirty="0">
                          <a:solidFill>
                            <a:srgbClr val="000000"/>
                          </a:solidFill>
                          <a:latin typeface="Times New Roman"/>
                          <a:ea typeface="宋体"/>
                          <a:cs typeface="Times New Roman"/>
                        </a:rPr>
                        <a:t>数</a:t>
                      </a:r>
                      <a:r>
                        <a:rPr lang="en-US" sz="1050" kern="100" dirty="0">
                          <a:solidFill>
                            <a:srgbClr val="000000"/>
                          </a:solidFill>
                          <a:latin typeface="Calibri"/>
                          <a:ea typeface="宋体"/>
                          <a:cs typeface="Times New Roman"/>
                        </a:rPr>
                        <a:t>B</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zh-CN" sz="1050" kern="100">
                          <a:solidFill>
                            <a:srgbClr val="000000"/>
                          </a:solidFill>
                          <a:latin typeface="Times New Roman"/>
                          <a:ea typeface="宋体"/>
                          <a:cs typeface="Times New Roman"/>
                        </a:rPr>
                        <a:t>运算</a:t>
                      </a:r>
                      <a:endParaRPr lang="zh-CN" sz="1050" kern="100">
                        <a:latin typeface="Calibri"/>
                        <a:ea typeface="宋体"/>
                        <a:cs typeface="Times New Roman"/>
                      </a:endParaRPr>
                    </a:p>
                    <a:p>
                      <a:pPr algn="ctr">
                        <a:lnSpc>
                          <a:spcPts val="1200"/>
                        </a:lnSpc>
                        <a:spcAft>
                          <a:spcPts val="0"/>
                        </a:spcAft>
                      </a:pPr>
                      <a:r>
                        <a:rPr lang="zh-CN" sz="1050" kern="100">
                          <a:solidFill>
                            <a:srgbClr val="000000"/>
                          </a:solidFill>
                          <a:latin typeface="Times New Roman"/>
                          <a:ea typeface="宋体"/>
                          <a:cs typeface="Times New Roman"/>
                        </a:rPr>
                        <a:t>结果</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en-US" sz="1050" kern="100">
                          <a:solidFill>
                            <a:srgbClr val="000000"/>
                          </a:solidFill>
                          <a:latin typeface="Calibri"/>
                          <a:ea typeface="宋体"/>
                          <a:cs typeface="Times New Roman"/>
                        </a:rPr>
                        <a:t>C</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en-US" sz="1050" kern="100">
                          <a:solidFill>
                            <a:srgbClr val="000000"/>
                          </a:solidFill>
                          <a:latin typeface="Calibri"/>
                          <a:ea typeface="宋体"/>
                          <a:cs typeface="Times New Roman"/>
                        </a:rPr>
                        <a:t>Z</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zh-CN" sz="1050" kern="100">
                          <a:solidFill>
                            <a:srgbClr val="000000"/>
                          </a:solidFill>
                          <a:latin typeface="Times New Roman"/>
                          <a:ea typeface="宋体"/>
                          <a:cs typeface="Times New Roman"/>
                        </a:rPr>
                        <a:t>运算</a:t>
                      </a:r>
                      <a:endParaRPr lang="zh-CN" sz="1050" kern="100">
                        <a:latin typeface="Calibri"/>
                        <a:ea typeface="宋体"/>
                        <a:cs typeface="Times New Roman"/>
                      </a:endParaRPr>
                    </a:p>
                    <a:p>
                      <a:pPr algn="ctr">
                        <a:lnSpc>
                          <a:spcPts val="1200"/>
                        </a:lnSpc>
                        <a:spcAft>
                          <a:spcPts val="0"/>
                        </a:spcAft>
                      </a:pPr>
                      <a:r>
                        <a:rPr lang="zh-CN" sz="1050" kern="100">
                          <a:solidFill>
                            <a:srgbClr val="000000"/>
                          </a:solidFill>
                          <a:latin typeface="Times New Roman"/>
                          <a:ea typeface="宋体"/>
                          <a:cs typeface="Times New Roman"/>
                        </a:rPr>
                        <a:t>结果</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en-US" sz="1050" kern="100">
                          <a:solidFill>
                            <a:srgbClr val="000000"/>
                          </a:solidFill>
                          <a:latin typeface="Calibri"/>
                          <a:ea typeface="宋体"/>
                          <a:cs typeface="Times New Roman"/>
                        </a:rPr>
                        <a:t>C</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en-US" sz="1050" kern="100">
                          <a:solidFill>
                            <a:srgbClr val="000000"/>
                          </a:solidFill>
                          <a:latin typeface="Calibri"/>
                          <a:ea typeface="宋体"/>
                          <a:cs typeface="Times New Roman"/>
                        </a:rPr>
                        <a:t>Z</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zh-CN" sz="1050" kern="100">
                          <a:solidFill>
                            <a:srgbClr val="000000"/>
                          </a:solidFill>
                          <a:latin typeface="Times New Roman"/>
                          <a:ea typeface="宋体"/>
                          <a:cs typeface="Times New Roman"/>
                        </a:rPr>
                        <a:t>运算</a:t>
                      </a:r>
                      <a:endParaRPr lang="zh-CN" sz="1050" kern="100">
                        <a:latin typeface="Calibri"/>
                        <a:ea typeface="宋体"/>
                        <a:cs typeface="Times New Roman"/>
                      </a:endParaRPr>
                    </a:p>
                    <a:p>
                      <a:pPr algn="ctr">
                        <a:lnSpc>
                          <a:spcPts val="1200"/>
                        </a:lnSpc>
                        <a:spcAft>
                          <a:spcPts val="0"/>
                        </a:spcAft>
                      </a:pPr>
                      <a:r>
                        <a:rPr lang="zh-CN" sz="1050" kern="100">
                          <a:solidFill>
                            <a:srgbClr val="000000"/>
                          </a:solidFill>
                          <a:latin typeface="Times New Roman"/>
                          <a:ea typeface="宋体"/>
                          <a:cs typeface="Times New Roman"/>
                        </a:rPr>
                        <a:t>结果</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en-US" sz="1050" kern="100">
                          <a:solidFill>
                            <a:srgbClr val="000000"/>
                          </a:solidFill>
                          <a:latin typeface="Calibri"/>
                          <a:ea typeface="宋体"/>
                          <a:cs typeface="Times New Roman"/>
                        </a:rPr>
                        <a:t>Z</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zh-CN" sz="1050" kern="100">
                          <a:solidFill>
                            <a:srgbClr val="000000"/>
                          </a:solidFill>
                          <a:latin typeface="Times New Roman"/>
                          <a:ea typeface="宋体"/>
                          <a:cs typeface="Times New Roman"/>
                        </a:rPr>
                        <a:t>运算</a:t>
                      </a:r>
                      <a:endParaRPr lang="zh-CN" sz="1050" kern="100">
                        <a:latin typeface="Calibri"/>
                        <a:ea typeface="宋体"/>
                        <a:cs typeface="Times New Roman"/>
                      </a:endParaRPr>
                    </a:p>
                    <a:p>
                      <a:pPr algn="ctr">
                        <a:lnSpc>
                          <a:spcPts val="1200"/>
                        </a:lnSpc>
                        <a:spcAft>
                          <a:spcPts val="0"/>
                        </a:spcAft>
                      </a:pPr>
                      <a:r>
                        <a:rPr lang="zh-CN" sz="1050" kern="100">
                          <a:solidFill>
                            <a:srgbClr val="000000"/>
                          </a:solidFill>
                          <a:latin typeface="Times New Roman"/>
                          <a:ea typeface="宋体"/>
                          <a:cs typeface="Times New Roman"/>
                        </a:rPr>
                        <a:t>结果</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en-US" sz="1050" kern="100">
                          <a:solidFill>
                            <a:srgbClr val="000000"/>
                          </a:solidFill>
                          <a:latin typeface="Calibri"/>
                          <a:ea typeface="宋体"/>
                          <a:cs typeface="Times New Roman"/>
                        </a:rPr>
                        <a:t>Z</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00">
                <a:tc>
                  <a:txBody>
                    <a:bodyPr/>
                    <a:lstStyle/>
                    <a:p>
                      <a:pPr algn="ctr">
                        <a:spcAft>
                          <a:spcPts val="0"/>
                        </a:spcAft>
                      </a:pPr>
                      <a:r>
                        <a:rPr lang="en-US" sz="1050" kern="100" dirty="0">
                          <a:solidFill>
                            <a:srgbClr val="000000"/>
                          </a:solidFill>
                          <a:latin typeface="Calibri"/>
                          <a:ea typeface="宋体"/>
                          <a:cs typeface="Times New Roman"/>
                        </a:rPr>
                        <a:t>0F0H</a:t>
                      </a:r>
                      <a:endParaRPr lang="zh-CN" sz="105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50" kern="100">
                          <a:solidFill>
                            <a:srgbClr val="000000"/>
                          </a:solidFill>
                          <a:latin typeface="Calibri"/>
                          <a:ea typeface="宋体"/>
                          <a:cs typeface="Times New Roman"/>
                        </a:rPr>
                        <a:t>10H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en-US" sz="1050" kern="100">
                          <a:solidFill>
                            <a:srgbClr val="000000"/>
                          </a:solidFill>
                          <a:latin typeface="Calibri"/>
                          <a:ea typeface="宋体"/>
                          <a:cs typeface="Times New Roman"/>
                        </a:rPr>
                        <a:t>00H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en-US" sz="1050" kern="100">
                          <a:solidFill>
                            <a:srgbClr val="000000"/>
                          </a:solidFill>
                          <a:latin typeface="Calibri"/>
                          <a:ea typeface="宋体"/>
                          <a:cs typeface="Times New Roman"/>
                        </a:rPr>
                        <a:t>1</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r>
                        <a:rPr lang="zh-CN" sz="1050" kern="100">
                          <a:solidFill>
                            <a:srgbClr val="000000"/>
                          </a:solidFill>
                          <a:latin typeface="Times New Roman"/>
                          <a:ea typeface="宋体"/>
                          <a:cs typeface="Times New Roman"/>
                        </a:rPr>
                        <a:t>亮</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00">
                <a:tc>
                  <a:txBody>
                    <a:bodyPr/>
                    <a:lstStyle/>
                    <a:p>
                      <a:pPr algn="ctr">
                        <a:spcAft>
                          <a:spcPts val="0"/>
                        </a:spcAft>
                      </a:pPr>
                      <a:r>
                        <a:rPr lang="en-US" sz="1050" kern="100">
                          <a:solidFill>
                            <a:srgbClr val="000000"/>
                          </a:solidFill>
                          <a:latin typeface="Calibri"/>
                          <a:ea typeface="宋体"/>
                          <a:cs typeface="Times New Roman"/>
                        </a:rPr>
                        <a:t>10H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50" kern="100">
                          <a:solidFill>
                            <a:srgbClr val="000000"/>
                          </a:solidFill>
                          <a:latin typeface="Calibri"/>
                          <a:ea typeface="宋体"/>
                          <a:cs typeface="Times New Roman"/>
                        </a:rPr>
                        <a:t>0F0H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00">
                <a:tc>
                  <a:txBody>
                    <a:bodyPr/>
                    <a:lstStyle/>
                    <a:p>
                      <a:pPr algn="ctr">
                        <a:spcAft>
                          <a:spcPts val="0"/>
                        </a:spcAft>
                      </a:pPr>
                      <a:r>
                        <a:rPr lang="en-US" sz="1050" kern="100">
                          <a:solidFill>
                            <a:srgbClr val="000000"/>
                          </a:solidFill>
                          <a:latin typeface="Calibri"/>
                          <a:ea typeface="宋体"/>
                          <a:cs typeface="Times New Roman"/>
                        </a:rPr>
                        <a:t>03H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50" kern="100">
                          <a:solidFill>
                            <a:srgbClr val="000000"/>
                          </a:solidFill>
                          <a:latin typeface="Calibri"/>
                          <a:ea typeface="宋体"/>
                          <a:cs typeface="Times New Roman"/>
                        </a:rPr>
                        <a:t>05H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00">
                <a:tc>
                  <a:txBody>
                    <a:bodyPr/>
                    <a:lstStyle/>
                    <a:p>
                      <a:pPr algn="ctr">
                        <a:spcAft>
                          <a:spcPts val="0"/>
                        </a:spcAft>
                      </a:pPr>
                      <a:r>
                        <a:rPr lang="en-US" sz="1050" kern="100">
                          <a:solidFill>
                            <a:srgbClr val="000000"/>
                          </a:solidFill>
                          <a:latin typeface="Calibri"/>
                          <a:ea typeface="宋体"/>
                          <a:cs typeface="Times New Roman"/>
                        </a:rPr>
                        <a:t>0AH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50" kern="100">
                          <a:solidFill>
                            <a:srgbClr val="000000"/>
                          </a:solidFill>
                          <a:latin typeface="Calibri"/>
                          <a:ea typeface="宋体"/>
                          <a:cs typeface="Times New Roman"/>
                        </a:rPr>
                        <a:t>0AH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00">
                <a:tc>
                  <a:txBody>
                    <a:bodyPr/>
                    <a:lstStyle/>
                    <a:p>
                      <a:pPr algn="ctr">
                        <a:spcAft>
                          <a:spcPts val="0"/>
                        </a:spcAft>
                      </a:pPr>
                      <a:r>
                        <a:rPr lang="en-US" sz="1050" kern="100">
                          <a:solidFill>
                            <a:srgbClr val="000000"/>
                          </a:solidFill>
                          <a:latin typeface="Calibri"/>
                          <a:ea typeface="宋体"/>
                          <a:cs typeface="Times New Roman"/>
                        </a:rPr>
                        <a:t>0FFH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50" kern="100">
                          <a:solidFill>
                            <a:srgbClr val="000000"/>
                          </a:solidFill>
                          <a:latin typeface="Calibri"/>
                          <a:ea typeface="宋体"/>
                          <a:cs typeface="Times New Roman"/>
                        </a:rPr>
                        <a:t>0AAH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00">
                <a:tc>
                  <a:txBody>
                    <a:bodyPr/>
                    <a:lstStyle/>
                    <a:p>
                      <a:pPr algn="ctr">
                        <a:spcAft>
                          <a:spcPts val="0"/>
                        </a:spcAft>
                      </a:pPr>
                      <a:r>
                        <a:rPr lang="en-US" sz="1050" kern="100">
                          <a:solidFill>
                            <a:srgbClr val="000000"/>
                          </a:solidFill>
                          <a:latin typeface="Calibri"/>
                          <a:ea typeface="宋体"/>
                          <a:cs typeface="Times New Roman"/>
                        </a:rPr>
                        <a:t>55H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50" kern="100">
                          <a:solidFill>
                            <a:srgbClr val="000000"/>
                          </a:solidFill>
                          <a:latin typeface="Calibri"/>
                          <a:ea typeface="宋体"/>
                          <a:cs typeface="Times New Roman"/>
                        </a:rPr>
                        <a:t>0AAH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2900">
                <a:tc>
                  <a:txBody>
                    <a:bodyPr/>
                    <a:lstStyle/>
                    <a:p>
                      <a:pPr algn="ctr">
                        <a:spcAft>
                          <a:spcPts val="0"/>
                        </a:spcAft>
                      </a:pPr>
                      <a:r>
                        <a:rPr lang="en-US" sz="1050" kern="100">
                          <a:solidFill>
                            <a:srgbClr val="000000"/>
                          </a:solidFill>
                          <a:latin typeface="Calibri"/>
                          <a:ea typeface="宋体"/>
                          <a:cs typeface="Times New Roman"/>
                        </a:rPr>
                        <a:t>0C5H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en-US" sz="1050" kern="100">
                          <a:solidFill>
                            <a:srgbClr val="000000"/>
                          </a:solidFill>
                          <a:latin typeface="Calibri"/>
                          <a:ea typeface="宋体"/>
                          <a:cs typeface="Times New Roman"/>
                        </a:rPr>
                        <a:t>61H</a:t>
                      </a:r>
                      <a:endParaRPr lang="zh-CN" sz="1050" kern="10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pPr>
                      <a:endParaRPr lang="en-US" sz="1050" kern="100" dirty="0">
                        <a:solidFill>
                          <a:srgbClr val="000000"/>
                        </a:solidFill>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3343275" y="1200150"/>
            <a:ext cx="5095875" cy="369332"/>
          </a:xfrm>
          <a:prstGeom prst="rect">
            <a:avLst/>
          </a:prstGeom>
          <a:noFill/>
        </p:spPr>
        <p:txBody>
          <a:bodyPr wrap="square" rtlCol="0">
            <a:spAutoFit/>
          </a:bodyPr>
          <a:lstStyle/>
          <a:p>
            <a:r>
              <a:rPr lang="zh-CN" altLang="en-US" b="1" dirty="0" smtClean="0"/>
              <a:t>运算器组成实验（微程序控制方式）结果记录表</a:t>
            </a:r>
            <a:endParaRPr lang="zh-CN" altLang="en-US" b="1" dirty="0"/>
          </a:p>
        </p:txBody>
      </p:sp>
      <p:sp>
        <p:nvSpPr>
          <p:cNvPr id="6" name="TextBox 5"/>
          <p:cNvSpPr txBox="1"/>
          <p:nvPr/>
        </p:nvSpPr>
        <p:spPr>
          <a:xfrm>
            <a:off x="1274322" y="204281"/>
            <a:ext cx="8326877" cy="830997"/>
          </a:xfrm>
          <a:prstGeom prst="rect">
            <a:avLst/>
          </a:prstGeom>
          <a:noFill/>
        </p:spPr>
        <p:txBody>
          <a:bodyPr wrap="square" rtlCol="0">
            <a:spAutoFit/>
          </a:bodyPr>
          <a:lstStyle/>
          <a:p>
            <a:r>
              <a:rPr lang="zh-CN" altLang="en-US" sz="2400" b="1" dirty="0" smtClean="0"/>
              <a:t>分别在</a:t>
            </a:r>
            <a:r>
              <a:rPr lang="en-US" altLang="zh-CN" sz="2400" b="1" dirty="0" smtClean="0"/>
              <a:t>”</a:t>
            </a:r>
            <a:r>
              <a:rPr lang="zh-CN" altLang="en-US" sz="2400" b="1" dirty="0" smtClean="0"/>
              <a:t>微程序</a:t>
            </a:r>
            <a:r>
              <a:rPr lang="en-US" altLang="zh-CN" sz="2400" b="1" dirty="0" smtClean="0"/>
              <a:t>”</a:t>
            </a:r>
            <a:r>
              <a:rPr lang="zh-CN" altLang="en-US" sz="2400" b="1" dirty="0" smtClean="0"/>
              <a:t>和</a:t>
            </a:r>
            <a:r>
              <a:rPr lang="en-US" altLang="zh-CN" sz="2400" b="1" dirty="0" smtClean="0"/>
              <a:t>”</a:t>
            </a:r>
            <a:r>
              <a:rPr lang="zh-CN" altLang="en-US" sz="2400" b="1" dirty="0" smtClean="0"/>
              <a:t>独立</a:t>
            </a:r>
            <a:r>
              <a:rPr lang="en-US" altLang="zh-CN" sz="2400" b="1" dirty="0" smtClean="0"/>
              <a:t>”</a:t>
            </a:r>
            <a:r>
              <a:rPr lang="zh-CN" altLang="en-US" sz="2400" b="1" dirty="0" smtClean="0"/>
              <a:t>信号控制方式下对如下七组数据进行加、减、与、或运算，并将结果填入表中</a:t>
            </a:r>
            <a:endParaRPr lang="zh-CN" altLang="en-US" sz="2400" b="1" dirty="0"/>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571740" cy="1894205"/>
            <a:chOff x="5872" y="4037"/>
            <a:chExt cx="11924" cy="2983"/>
          </a:xfrm>
        </p:grpSpPr>
        <p:sp>
          <p:nvSpPr>
            <p:cNvPr id="17" name="文本框 39"/>
            <p:cNvSpPr txBox="1"/>
            <p:nvPr/>
          </p:nvSpPr>
          <p:spPr>
            <a:xfrm>
              <a:off x="6903" y="4548"/>
              <a:ext cx="10893" cy="2472"/>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四、微程序控制下的运算器工作过程</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22</a:t>
            </a:fld>
            <a:endParaRPr lang="zh-CN" altLang="en-US"/>
          </a:p>
        </p:txBody>
      </p:sp>
      <p:sp>
        <p:nvSpPr>
          <p:cNvPr id="3" name="内容占位符 2"/>
          <p:cNvSpPr>
            <a:spLocks noGrp="1"/>
          </p:cNvSpPr>
          <p:nvPr>
            <p:ph sz="quarter" idx="13"/>
          </p:nvPr>
        </p:nvSpPr>
        <p:spPr/>
        <p:txBody>
          <a:bodyPr/>
          <a:lstStyle/>
          <a:p>
            <a:r>
              <a:rPr lang="en-US" dirty="0" smtClean="0"/>
              <a:t>	TEC-8</a:t>
            </a:r>
            <a:r>
              <a:rPr lang="zh-CN" altLang="en-US" dirty="0" smtClean="0"/>
              <a:t>将运算器功能测试相关步骤</a:t>
            </a:r>
            <a:r>
              <a:rPr lang="en-US" dirty="0" smtClean="0"/>
              <a:t>“</a:t>
            </a:r>
            <a:r>
              <a:rPr lang="zh-CN" altLang="en-US" dirty="0" smtClean="0"/>
              <a:t>固化</a:t>
            </a:r>
            <a:r>
              <a:rPr lang="en-US" dirty="0" smtClean="0"/>
              <a:t>”</a:t>
            </a:r>
            <a:r>
              <a:rPr lang="zh-CN" altLang="en-US" dirty="0" smtClean="0"/>
              <a:t>，并通过微程序控制方式将各个环节所需操作控制信号写成微代码存放于控存中，只需将模型机设置成</a:t>
            </a:r>
            <a:r>
              <a:rPr lang="en-US" dirty="0" smtClean="0"/>
              <a:t>“</a:t>
            </a:r>
            <a:r>
              <a:rPr lang="zh-CN" altLang="en-US" dirty="0" smtClean="0"/>
              <a:t>微程序</a:t>
            </a:r>
            <a:r>
              <a:rPr lang="en-US" dirty="0" smtClean="0"/>
              <a:t>”</a:t>
            </a:r>
            <a:r>
              <a:rPr lang="zh-CN" altLang="en-US" dirty="0" smtClean="0"/>
              <a:t>控制方式，且将操作模式开关设置为</a:t>
            </a:r>
            <a:r>
              <a:rPr lang="en-US" dirty="0" smtClean="0">
                <a:solidFill>
                  <a:srgbClr val="FF0000"/>
                </a:solidFill>
              </a:rPr>
              <a:t>SWC</a:t>
            </a:r>
            <a:r>
              <a:rPr lang="en-US" altLang="zh-CN" dirty="0" smtClean="0">
                <a:solidFill>
                  <a:srgbClr val="FF0000"/>
                </a:solidFill>
              </a:rPr>
              <a:t>,</a:t>
            </a:r>
            <a:r>
              <a:rPr lang="en-US" dirty="0" smtClean="0">
                <a:solidFill>
                  <a:srgbClr val="FF0000"/>
                </a:solidFill>
              </a:rPr>
              <a:t>SWB</a:t>
            </a:r>
            <a:r>
              <a:rPr lang="en-US" altLang="zh-CN" dirty="0" smtClean="0">
                <a:solidFill>
                  <a:srgbClr val="FF0000"/>
                </a:solidFill>
              </a:rPr>
              <a:t>,</a:t>
            </a:r>
            <a:r>
              <a:rPr lang="en-US" dirty="0" smtClean="0">
                <a:solidFill>
                  <a:srgbClr val="FF0000"/>
                </a:solidFill>
              </a:rPr>
              <a:t>SWA=101</a:t>
            </a:r>
            <a:r>
              <a:rPr lang="zh-CN" altLang="en-US" dirty="0" smtClean="0"/>
              <a:t>，即“运算器组成实验”，按一下</a:t>
            </a:r>
            <a:r>
              <a:rPr lang="en-US" dirty="0" smtClean="0"/>
              <a:t>QD</a:t>
            </a:r>
            <a:r>
              <a:rPr lang="zh-CN" altLang="en-US" dirty="0" smtClean="0"/>
              <a:t>按钮进入该模式，即可根据微操作控制信号进行相关操作，并完成本实验项目。</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1963" y="285728"/>
            <a:ext cx="10668075" cy="2308324"/>
          </a:xfrm>
          <a:prstGeom prst="rect">
            <a:avLst/>
          </a:prstGeom>
        </p:spPr>
        <p:txBody>
          <a:bodyPr wrap="square">
            <a:spAutoFit/>
          </a:bodyPr>
          <a:lstStyle/>
          <a:p>
            <a:r>
              <a:rPr lang="zh-CN" altLang="en-US" sz="2400" dirty="0" smtClean="0">
                <a:latin typeface="华文细黑" pitchFamily="2" charset="-122"/>
                <a:ea typeface="华文细黑" pitchFamily="2" charset="-122"/>
              </a:rPr>
              <a:t>实验任务</a:t>
            </a:r>
            <a:r>
              <a:rPr lang="en-US" altLang="zh-CN" sz="2400" dirty="0" smtClean="0">
                <a:latin typeface="华文细黑" pitchFamily="2" charset="-122"/>
                <a:ea typeface="华文细黑" pitchFamily="2" charset="-122"/>
              </a:rPr>
              <a:t>【</a:t>
            </a:r>
            <a:r>
              <a:rPr lang="zh-CN" altLang="en-US" sz="2400" dirty="0" smtClean="0">
                <a:latin typeface="华文细黑" pitchFamily="2" charset="-122"/>
                <a:ea typeface="华文细黑" pitchFamily="2" charset="-122"/>
              </a:rPr>
              <a:t>微程序模式下</a:t>
            </a:r>
            <a:r>
              <a:rPr lang="en-US" altLang="zh-CN" sz="2400" dirty="0" smtClean="0">
                <a:latin typeface="华文细黑" pitchFamily="2" charset="-122"/>
                <a:ea typeface="华文细黑" pitchFamily="2" charset="-122"/>
              </a:rPr>
              <a:t>】</a:t>
            </a:r>
            <a:endParaRPr lang="zh-CN" altLang="en-US" sz="2400" dirty="0" smtClean="0">
              <a:latin typeface="华文细黑" pitchFamily="2" charset="-122"/>
              <a:ea typeface="华文细黑" pitchFamily="2" charset="-122"/>
            </a:endParaRPr>
          </a:p>
          <a:p>
            <a:r>
              <a:rPr lang="en-US" altLang="zh-CN" sz="2400" dirty="0" smtClean="0">
                <a:latin typeface="华文细黑" pitchFamily="2" charset="-122"/>
                <a:ea typeface="华文细黑" pitchFamily="2" charset="-122"/>
              </a:rPr>
              <a:t>(1)</a:t>
            </a:r>
            <a:r>
              <a:rPr lang="zh-CN" altLang="en-US" sz="2400" dirty="0" smtClean="0">
                <a:latin typeface="华文细黑" pitchFamily="2" charset="-122"/>
                <a:ea typeface="华文细黑" pitchFamily="2" charset="-122"/>
              </a:rPr>
              <a:t>对下述</a:t>
            </a:r>
            <a:r>
              <a:rPr lang="en-US" altLang="zh-CN" sz="2400" dirty="0" smtClean="0">
                <a:latin typeface="华文细黑" pitchFamily="2" charset="-122"/>
                <a:ea typeface="华文细黑" pitchFamily="2" charset="-122"/>
              </a:rPr>
              <a:t>7</a:t>
            </a:r>
            <a:r>
              <a:rPr lang="zh-CN" altLang="en-US" sz="2400" dirty="0" smtClean="0">
                <a:latin typeface="华文细黑" pitchFamily="2" charset="-122"/>
                <a:ea typeface="华文细黑" pitchFamily="2" charset="-122"/>
              </a:rPr>
              <a:t>组数据进行加、减、与、或运算。</a:t>
            </a:r>
          </a:p>
          <a:p>
            <a:r>
              <a:rPr lang="zh-CN" altLang="en-US" sz="2400" dirty="0" smtClean="0">
                <a:latin typeface="华文细黑" pitchFamily="2" charset="-122"/>
                <a:ea typeface="华文细黑" pitchFamily="2" charset="-122"/>
              </a:rPr>
              <a:t>① </a:t>
            </a:r>
            <a:r>
              <a:rPr lang="en-US" altLang="zh-CN" sz="2400" dirty="0" smtClean="0">
                <a:latin typeface="华文细黑" pitchFamily="2" charset="-122"/>
                <a:ea typeface="华文细黑" pitchFamily="2" charset="-122"/>
              </a:rPr>
              <a:t>A=0F0H, B=10H    ⑤ A=0FFH, B=0AAH</a:t>
            </a:r>
          </a:p>
          <a:p>
            <a:r>
              <a:rPr lang="en-US" altLang="zh-CN" sz="2400" dirty="0" smtClean="0">
                <a:latin typeface="华文细黑" pitchFamily="2" charset="-122"/>
                <a:ea typeface="华文细黑" pitchFamily="2" charset="-122"/>
              </a:rPr>
              <a:t>② A=10H,  B=0F0H   ⑥ A=55H, B=0AAH</a:t>
            </a:r>
          </a:p>
          <a:p>
            <a:r>
              <a:rPr lang="en-US" altLang="zh-CN" sz="2400" dirty="0" smtClean="0">
                <a:latin typeface="华文细黑" pitchFamily="2" charset="-122"/>
                <a:ea typeface="华文细黑" pitchFamily="2" charset="-122"/>
              </a:rPr>
              <a:t>③ A=03H,  B=05H    ⑦ A=0C5H, B=61H</a:t>
            </a:r>
          </a:p>
          <a:p>
            <a:r>
              <a:rPr lang="en-US" altLang="zh-CN" sz="2400" dirty="0" smtClean="0">
                <a:latin typeface="华文细黑" pitchFamily="2" charset="-122"/>
                <a:ea typeface="华文细黑" pitchFamily="2" charset="-122"/>
              </a:rPr>
              <a:t>④ A=0AH,  B=0AH</a:t>
            </a:r>
            <a:endParaRPr lang="zh-CN" altLang="en-US" sz="2400" dirty="0">
              <a:latin typeface="华文细黑" pitchFamily="2" charset="-122"/>
              <a:ea typeface="华文细黑"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xmlns="" val="3840324315"/>
              </p:ext>
            </p:extLst>
          </p:nvPr>
        </p:nvGraphicFramePr>
        <p:xfrm>
          <a:off x="1199457" y="3212976"/>
          <a:ext cx="9889096" cy="3096342"/>
        </p:xfrm>
        <a:graphic>
          <a:graphicData uri="http://schemas.openxmlformats.org/drawingml/2006/table">
            <a:tbl>
              <a:tblPr firstRow="1" firstCol="1" bandRow="1">
                <a:tableStyleId>{5C22544A-7EE6-4342-B048-85BDC9FD1C3A}</a:tableStyleId>
              </a:tblPr>
              <a:tblGrid>
                <a:gridCol w="664813">
                  <a:extLst>
                    <a:ext uri="{9D8B030D-6E8A-4147-A177-3AD203B41FA5}">
                      <a16:colId xmlns:a16="http://schemas.microsoft.com/office/drawing/2014/main" xmlns="" val="20000"/>
                    </a:ext>
                  </a:extLst>
                </a:gridCol>
                <a:gridCol w="581712">
                  <a:extLst>
                    <a:ext uri="{9D8B030D-6E8A-4147-A177-3AD203B41FA5}">
                      <a16:colId xmlns:a16="http://schemas.microsoft.com/office/drawing/2014/main" xmlns="" val="20001"/>
                    </a:ext>
                  </a:extLst>
                </a:gridCol>
                <a:gridCol w="809615">
                  <a:extLst>
                    <a:ext uri="{9D8B030D-6E8A-4147-A177-3AD203B41FA5}">
                      <a16:colId xmlns:a16="http://schemas.microsoft.com/office/drawing/2014/main" xmlns="" val="20002"/>
                    </a:ext>
                  </a:extLst>
                </a:gridCol>
                <a:gridCol w="436909">
                  <a:extLst>
                    <a:ext uri="{9D8B030D-6E8A-4147-A177-3AD203B41FA5}">
                      <a16:colId xmlns:a16="http://schemas.microsoft.com/office/drawing/2014/main" xmlns="" val="20003"/>
                    </a:ext>
                  </a:extLst>
                </a:gridCol>
                <a:gridCol w="483281">
                  <a:extLst>
                    <a:ext uri="{9D8B030D-6E8A-4147-A177-3AD203B41FA5}">
                      <a16:colId xmlns:a16="http://schemas.microsoft.com/office/drawing/2014/main" xmlns="" val="20004"/>
                    </a:ext>
                  </a:extLst>
                </a:gridCol>
                <a:gridCol w="960107">
                  <a:extLst>
                    <a:ext uri="{9D8B030D-6E8A-4147-A177-3AD203B41FA5}">
                      <a16:colId xmlns:a16="http://schemas.microsoft.com/office/drawing/2014/main" xmlns="" val="20005"/>
                    </a:ext>
                  </a:extLst>
                </a:gridCol>
                <a:gridCol w="480053">
                  <a:extLst>
                    <a:ext uri="{9D8B030D-6E8A-4147-A177-3AD203B41FA5}">
                      <a16:colId xmlns:a16="http://schemas.microsoft.com/office/drawing/2014/main" xmlns="" val="20006"/>
                    </a:ext>
                  </a:extLst>
                </a:gridCol>
                <a:gridCol w="480053">
                  <a:extLst>
                    <a:ext uri="{9D8B030D-6E8A-4147-A177-3AD203B41FA5}">
                      <a16:colId xmlns:a16="http://schemas.microsoft.com/office/drawing/2014/main" xmlns="" val="20007"/>
                    </a:ext>
                  </a:extLst>
                </a:gridCol>
                <a:gridCol w="960107">
                  <a:extLst>
                    <a:ext uri="{9D8B030D-6E8A-4147-A177-3AD203B41FA5}">
                      <a16:colId xmlns:a16="http://schemas.microsoft.com/office/drawing/2014/main" xmlns="" val="20008"/>
                    </a:ext>
                  </a:extLst>
                </a:gridCol>
                <a:gridCol w="480053">
                  <a:extLst>
                    <a:ext uri="{9D8B030D-6E8A-4147-A177-3AD203B41FA5}">
                      <a16:colId xmlns:a16="http://schemas.microsoft.com/office/drawing/2014/main" xmlns="" val="20009"/>
                    </a:ext>
                  </a:extLst>
                </a:gridCol>
                <a:gridCol w="576064">
                  <a:extLst>
                    <a:ext uri="{9D8B030D-6E8A-4147-A177-3AD203B41FA5}">
                      <a16:colId xmlns:a16="http://schemas.microsoft.com/office/drawing/2014/main" xmlns="" val="20010"/>
                    </a:ext>
                  </a:extLst>
                </a:gridCol>
                <a:gridCol w="960107">
                  <a:extLst>
                    <a:ext uri="{9D8B030D-6E8A-4147-A177-3AD203B41FA5}">
                      <a16:colId xmlns:a16="http://schemas.microsoft.com/office/drawing/2014/main" xmlns="" val="20011"/>
                    </a:ext>
                  </a:extLst>
                </a:gridCol>
                <a:gridCol w="480053">
                  <a:extLst>
                    <a:ext uri="{9D8B030D-6E8A-4147-A177-3AD203B41FA5}">
                      <a16:colId xmlns:a16="http://schemas.microsoft.com/office/drawing/2014/main" xmlns="" val="20012"/>
                    </a:ext>
                  </a:extLst>
                </a:gridCol>
                <a:gridCol w="1536169">
                  <a:extLst>
                    <a:ext uri="{9D8B030D-6E8A-4147-A177-3AD203B41FA5}">
                      <a16:colId xmlns:a16="http://schemas.microsoft.com/office/drawing/2014/main" xmlns="" val="20013"/>
                    </a:ext>
                  </a:extLst>
                </a:gridCol>
              </a:tblGrid>
              <a:tr h="344038">
                <a:tc gridSpan="2">
                  <a:txBody>
                    <a:bodyPr/>
                    <a:lstStyle/>
                    <a:p>
                      <a:pPr algn="ctr">
                        <a:spcAft>
                          <a:spcPts val="0"/>
                        </a:spcAft>
                      </a:pPr>
                      <a:r>
                        <a:rPr lang="zh-CN" sz="1050" kern="100" dirty="0">
                          <a:effectLst/>
                          <a:latin typeface="宋体" panose="02010600030101010101" pitchFamily="2" charset="-122"/>
                          <a:ea typeface="宋体" panose="02010600030101010101" pitchFamily="2" charset="-122"/>
                        </a:rPr>
                        <a:t>实验数据</a:t>
                      </a:r>
                    </a:p>
                  </a:txBody>
                  <a:tcPr marT="0" marB="0"/>
                </a:tc>
                <a:tc hMerge="1">
                  <a:txBody>
                    <a:bodyPr/>
                    <a:lstStyle/>
                    <a:p>
                      <a:endParaRPr lang="zh-CN" altLang="en-US"/>
                    </a:p>
                  </a:txBody>
                  <a:tcPr/>
                </a:tc>
                <a:tc gridSpan="12">
                  <a:txBody>
                    <a:bodyPr/>
                    <a:lstStyle/>
                    <a:p>
                      <a:pPr algn="ctr">
                        <a:spcAft>
                          <a:spcPts val="0"/>
                        </a:spcAft>
                      </a:pPr>
                      <a:r>
                        <a:rPr lang="zh-CN" sz="1200" kern="100" dirty="0">
                          <a:effectLst/>
                          <a:latin typeface="宋体" panose="02010600030101010101" pitchFamily="2" charset="-122"/>
                          <a:ea typeface="宋体" panose="02010600030101010101" pitchFamily="2" charset="-122"/>
                        </a:rPr>
                        <a:t>实验结果</a:t>
                      </a:r>
                      <a:endParaRPr lang="zh-CN" sz="1050" kern="100" dirty="0">
                        <a:effectLst/>
                        <a:latin typeface="宋体" panose="02010600030101010101" pitchFamily="2" charset="-122"/>
                        <a:ea typeface="宋体" panose="02010600030101010101" pitchFamily="2" charset="-122"/>
                      </a:endParaRPr>
                    </a:p>
                  </a:txBody>
                  <a:tcPr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0"/>
                  </a:ext>
                </a:extLst>
              </a:tr>
              <a:tr h="344038">
                <a:tc rowSpan="2">
                  <a:txBody>
                    <a:bodyPr/>
                    <a:lstStyle/>
                    <a:p>
                      <a:pPr algn="ctr">
                        <a:spcAft>
                          <a:spcPts val="0"/>
                        </a:spcAft>
                      </a:pPr>
                      <a:r>
                        <a:rPr lang="zh-CN" sz="1200" kern="100" dirty="0">
                          <a:effectLst/>
                          <a:latin typeface="宋体" panose="02010600030101010101" pitchFamily="2" charset="-122"/>
                          <a:ea typeface="宋体" panose="02010600030101010101" pitchFamily="2" charset="-122"/>
                        </a:rPr>
                        <a:t>数</a:t>
                      </a:r>
                      <a:r>
                        <a:rPr lang="en-US" sz="1200" kern="100" dirty="0">
                          <a:effectLst/>
                          <a:latin typeface="宋体" panose="02010600030101010101" pitchFamily="2" charset="-122"/>
                          <a:ea typeface="宋体" panose="02010600030101010101" pitchFamily="2" charset="-122"/>
                        </a:rPr>
                        <a:t>A</a:t>
                      </a:r>
                      <a:endParaRPr lang="zh-CN" sz="1050" kern="100" dirty="0">
                        <a:effectLst/>
                        <a:latin typeface="宋体" panose="02010600030101010101" pitchFamily="2" charset="-122"/>
                        <a:ea typeface="宋体" panose="02010600030101010101" pitchFamily="2" charset="-122"/>
                      </a:endParaRPr>
                    </a:p>
                  </a:txBody>
                  <a:tcPr marT="0" marB="0" anchor="ctr"/>
                </a:tc>
                <a:tc rowSpan="2">
                  <a:txBody>
                    <a:bodyPr/>
                    <a:lstStyle/>
                    <a:p>
                      <a:pPr algn="ctr">
                        <a:spcAft>
                          <a:spcPts val="0"/>
                        </a:spcAft>
                      </a:pPr>
                      <a:r>
                        <a:rPr lang="zh-CN" sz="1200" kern="100" dirty="0">
                          <a:effectLst/>
                          <a:latin typeface="宋体" panose="02010600030101010101" pitchFamily="2" charset="-122"/>
                          <a:ea typeface="宋体" panose="02010600030101010101" pitchFamily="2" charset="-122"/>
                        </a:rPr>
                        <a:t>数</a:t>
                      </a:r>
                      <a:r>
                        <a:rPr lang="en-US" sz="1200" kern="100" dirty="0">
                          <a:effectLst/>
                          <a:latin typeface="宋体" panose="02010600030101010101" pitchFamily="2" charset="-122"/>
                          <a:ea typeface="宋体" panose="02010600030101010101" pitchFamily="2" charset="-122"/>
                        </a:rPr>
                        <a:t>B</a:t>
                      </a:r>
                      <a:endParaRPr lang="zh-CN" sz="1050" kern="100" dirty="0">
                        <a:effectLst/>
                        <a:latin typeface="宋体" panose="02010600030101010101" pitchFamily="2" charset="-122"/>
                        <a:ea typeface="宋体" panose="02010600030101010101" pitchFamily="2" charset="-122"/>
                      </a:endParaRPr>
                    </a:p>
                  </a:txBody>
                  <a:tcPr marT="0" marB="0" anchor="ctr"/>
                </a:tc>
                <a:tc gridSpan="3">
                  <a:txBody>
                    <a:bodyPr/>
                    <a:lstStyle/>
                    <a:p>
                      <a:pPr algn="ctr">
                        <a:spcAft>
                          <a:spcPts val="0"/>
                        </a:spcAft>
                      </a:pPr>
                      <a:r>
                        <a:rPr lang="zh-CN" sz="1200" kern="100">
                          <a:effectLst/>
                          <a:latin typeface="宋体" panose="02010600030101010101" pitchFamily="2" charset="-122"/>
                          <a:ea typeface="宋体" panose="02010600030101010101" pitchFamily="2" charset="-122"/>
                        </a:rPr>
                        <a:t>加</a:t>
                      </a:r>
                      <a:endParaRPr lang="zh-CN" sz="1050" kern="100">
                        <a:effectLst/>
                        <a:latin typeface="宋体" panose="02010600030101010101" pitchFamily="2" charset="-122"/>
                        <a:ea typeface="宋体" panose="02010600030101010101" pitchFamily="2" charset="-122"/>
                      </a:endParaRPr>
                    </a:p>
                  </a:txBody>
                  <a:tcPr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200" kern="100" dirty="0">
                          <a:effectLst/>
                          <a:latin typeface="宋体" panose="02010600030101010101" pitchFamily="2" charset="-122"/>
                          <a:ea typeface="宋体" panose="02010600030101010101" pitchFamily="2" charset="-122"/>
                        </a:rPr>
                        <a:t>减</a:t>
                      </a:r>
                      <a:endParaRPr lang="zh-CN" sz="1050" kern="100" dirty="0">
                        <a:effectLst/>
                        <a:latin typeface="宋体" panose="02010600030101010101" pitchFamily="2" charset="-122"/>
                        <a:ea typeface="宋体" panose="02010600030101010101" pitchFamily="2" charset="-122"/>
                      </a:endParaRPr>
                    </a:p>
                  </a:txBody>
                  <a:tcPr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200" kern="100" dirty="0">
                          <a:effectLst/>
                          <a:latin typeface="宋体" panose="02010600030101010101" pitchFamily="2" charset="-122"/>
                          <a:ea typeface="宋体" panose="02010600030101010101" pitchFamily="2" charset="-122"/>
                        </a:rPr>
                        <a:t>与</a:t>
                      </a:r>
                      <a:endParaRPr lang="zh-CN" sz="1050" kern="100" dirty="0">
                        <a:effectLst/>
                        <a:latin typeface="宋体" panose="02010600030101010101" pitchFamily="2" charset="-122"/>
                        <a:ea typeface="宋体" panose="02010600030101010101" pitchFamily="2" charset="-122"/>
                      </a:endParaRPr>
                    </a:p>
                  </a:txBody>
                  <a:tcPr marT="0" marB="0" anchor="ctr"/>
                </a:tc>
                <a:tc hMerge="1">
                  <a:txBody>
                    <a:bodyPr/>
                    <a:lstStyle/>
                    <a:p>
                      <a:endParaRPr lang="zh-CN" altLang="en-US"/>
                    </a:p>
                  </a:txBody>
                  <a:tcPr/>
                </a:tc>
                <a:tc hMerge="1">
                  <a:txBody>
                    <a:bodyPr/>
                    <a:lstStyle/>
                    <a:p>
                      <a:endParaRPr lang="zh-CN" altLang="en-US"/>
                    </a:p>
                  </a:txBody>
                  <a:tcPr/>
                </a:tc>
                <a:tc gridSpan="3">
                  <a:txBody>
                    <a:bodyPr/>
                    <a:lstStyle/>
                    <a:p>
                      <a:pPr algn="ctr">
                        <a:spcAft>
                          <a:spcPts val="0"/>
                        </a:spcAft>
                      </a:pPr>
                      <a:r>
                        <a:rPr lang="zh-CN" sz="1200" kern="100" dirty="0">
                          <a:effectLst/>
                          <a:latin typeface="宋体" panose="02010600030101010101" pitchFamily="2" charset="-122"/>
                          <a:ea typeface="宋体" panose="02010600030101010101" pitchFamily="2" charset="-122"/>
                        </a:rPr>
                        <a:t>或</a:t>
                      </a:r>
                      <a:endParaRPr lang="zh-CN" sz="1050" kern="100" dirty="0">
                        <a:effectLst/>
                        <a:latin typeface="宋体" panose="02010600030101010101" pitchFamily="2" charset="-122"/>
                        <a:ea typeface="宋体" panose="02010600030101010101" pitchFamily="2" charset="-122"/>
                      </a:endParaRPr>
                    </a:p>
                  </a:txBody>
                  <a:tcPr marT="0" marB="0" anchor="ct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1"/>
                  </a:ext>
                </a:extLst>
              </a:tr>
              <a:tr h="344038">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050" kern="100" dirty="0">
                          <a:effectLst/>
                          <a:latin typeface="宋体" panose="02010600030101010101" pitchFamily="2" charset="-122"/>
                          <a:ea typeface="宋体" panose="02010600030101010101" pitchFamily="2" charset="-122"/>
                        </a:rPr>
                        <a:t>数据结果</a:t>
                      </a: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C</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Z</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zh-CN" sz="1050" kern="100" dirty="0">
                          <a:effectLst/>
                          <a:latin typeface="宋体" panose="02010600030101010101" pitchFamily="2" charset="-122"/>
                          <a:ea typeface="宋体" panose="02010600030101010101" pitchFamily="2" charset="-122"/>
                        </a:rPr>
                        <a:t>数据结果</a:t>
                      </a: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C</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Z</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zh-CN" sz="1050" kern="100" dirty="0">
                          <a:effectLst/>
                          <a:latin typeface="宋体" panose="02010600030101010101" pitchFamily="2" charset="-122"/>
                          <a:ea typeface="宋体" panose="02010600030101010101" pitchFamily="2" charset="-122"/>
                        </a:rPr>
                        <a:t>数据结果</a:t>
                      </a: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C</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Z</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zh-CN" sz="1050" kern="100">
                          <a:effectLst/>
                          <a:latin typeface="宋体" panose="02010600030101010101" pitchFamily="2" charset="-122"/>
                          <a:ea typeface="宋体" panose="02010600030101010101" pitchFamily="2" charset="-122"/>
                        </a:rPr>
                        <a:t>数据结果</a:t>
                      </a: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C</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Z</a:t>
                      </a:r>
                      <a:endParaRPr lang="zh-CN" sz="1050" kern="100" dirty="0">
                        <a:effectLst/>
                        <a:latin typeface="宋体" panose="02010600030101010101" pitchFamily="2" charset="-122"/>
                        <a:ea typeface="宋体" panose="02010600030101010101" pitchFamily="2" charset="-122"/>
                      </a:endParaRPr>
                    </a:p>
                  </a:txBody>
                  <a:tcPr marT="0" marB="0" anchor="ctr"/>
                </a:tc>
                <a:extLst>
                  <a:ext uri="{0D108BD9-81ED-4DB2-BD59-A6C34878D82A}">
                    <a16:rowId xmlns:a16="http://schemas.microsoft.com/office/drawing/2014/main" xmlns="" val="10002"/>
                  </a:ext>
                </a:extLst>
              </a:tr>
              <a:tr h="344038">
                <a:tc>
                  <a:txBody>
                    <a:bodyPr/>
                    <a:lstStyle/>
                    <a:p>
                      <a:pPr algn="ctr">
                        <a:spcAft>
                          <a:spcPts val="0"/>
                        </a:spcAft>
                      </a:pPr>
                      <a:r>
                        <a:rPr lang="en-US" altLang="zh-CN" sz="1200" dirty="0" smtClean="0">
                          <a:latin typeface="宋体" panose="02010600030101010101" pitchFamily="2" charset="-122"/>
                          <a:ea typeface="宋体" panose="02010600030101010101" pitchFamily="2" charset="-122"/>
                        </a:rPr>
                        <a:t>0F0H</a:t>
                      </a: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altLang="zh-CN" sz="1200" dirty="0" smtClean="0">
                          <a:latin typeface="宋体" panose="02010600030101010101" pitchFamily="2" charset="-122"/>
                          <a:ea typeface="宋体" panose="02010600030101010101" pitchFamily="2" charset="-122"/>
                        </a:rPr>
                        <a:t>10H</a:t>
                      </a: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dirty="0" smtClean="0">
                          <a:effectLst/>
                          <a:latin typeface="宋体" panose="02010600030101010101" pitchFamily="2" charset="-122"/>
                          <a:ea typeface="宋体" panose="02010600030101010101" pitchFamily="2" charset="-122"/>
                        </a:rPr>
                        <a:t>1FH</a:t>
                      </a:r>
                      <a:r>
                        <a:rPr lang="en-US" sz="105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rPr>
                        <a:t> </a:t>
                      </a:r>
                      <a:r>
                        <a:rPr lang="en-US" sz="1050" kern="100" dirty="0" smtClean="0">
                          <a:effectLst/>
                          <a:latin typeface="宋体" panose="02010600030101010101" pitchFamily="2" charset="-122"/>
                          <a:ea typeface="宋体" panose="02010600030101010101" pitchFamily="2" charset="-122"/>
                        </a:rPr>
                        <a:t>FFH</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dirty="0" smtClean="0">
                          <a:effectLst/>
                          <a:latin typeface="宋体" panose="02010600030101010101" pitchFamily="2" charset="-122"/>
                          <a:ea typeface="宋体" panose="02010600030101010101" pitchFamily="2" charset="-122"/>
                        </a:rPr>
                        <a:t>00H</a:t>
                      </a:r>
                      <a:r>
                        <a:rPr lang="en-US" sz="105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dirty="0" smtClean="0">
                          <a:effectLst/>
                          <a:latin typeface="宋体" panose="02010600030101010101" pitchFamily="2" charset="-122"/>
                          <a:ea typeface="宋体" panose="02010600030101010101" pitchFamily="2" charset="-122"/>
                        </a:rPr>
                        <a:t>1FH</a:t>
                      </a:r>
                      <a:r>
                        <a:rPr lang="en-US" sz="105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zh-CN" altLang="en-US" sz="1200" kern="100" dirty="0" smtClean="0">
                          <a:effectLst/>
                          <a:latin typeface="宋体" panose="02010600030101010101" pitchFamily="2" charset="-122"/>
                          <a:ea typeface="宋体" panose="02010600030101010101" pitchFamily="2" charset="-122"/>
                        </a:rPr>
                        <a:t>亮</a:t>
                      </a: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extLst>
                  <a:ext uri="{0D108BD9-81ED-4DB2-BD59-A6C34878D82A}">
                    <a16:rowId xmlns:a16="http://schemas.microsoft.com/office/drawing/2014/main" xmlns="" val="10003"/>
                  </a:ext>
                </a:extLst>
              </a:tr>
              <a:tr h="344038">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extLst>
                  <a:ext uri="{0D108BD9-81ED-4DB2-BD59-A6C34878D82A}">
                    <a16:rowId xmlns:a16="http://schemas.microsoft.com/office/drawing/2014/main" xmlns="" val="10004"/>
                  </a:ext>
                </a:extLst>
              </a:tr>
              <a:tr h="344038">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extLst>
                  <a:ext uri="{0D108BD9-81ED-4DB2-BD59-A6C34878D82A}">
                    <a16:rowId xmlns:a16="http://schemas.microsoft.com/office/drawing/2014/main" xmlns="" val="10005"/>
                  </a:ext>
                </a:extLst>
              </a:tr>
              <a:tr h="344038">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extLst>
                  <a:ext uri="{0D108BD9-81ED-4DB2-BD59-A6C34878D82A}">
                    <a16:rowId xmlns:a16="http://schemas.microsoft.com/office/drawing/2014/main" xmlns="" val="10006"/>
                  </a:ext>
                </a:extLst>
              </a:tr>
              <a:tr h="344038">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extLst>
                  <a:ext uri="{0D108BD9-81ED-4DB2-BD59-A6C34878D82A}">
                    <a16:rowId xmlns:a16="http://schemas.microsoft.com/office/drawing/2014/main" xmlns="" val="10007"/>
                  </a:ext>
                </a:extLst>
              </a:tr>
              <a:tr h="344038">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050" kern="100">
                          <a:effectLst/>
                          <a:latin typeface="宋体" panose="02010600030101010101" pitchFamily="2" charset="-122"/>
                          <a:ea typeface="宋体" panose="02010600030101010101" pitchFamily="2" charset="-122"/>
                        </a:rPr>
                        <a:t> </a:t>
                      </a:r>
                      <a:endParaRPr lang="zh-CN" sz="1050" kern="10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tc>
                  <a:txBody>
                    <a:bodyPr/>
                    <a:lstStyle/>
                    <a:p>
                      <a:pPr algn="ctr">
                        <a:spcAft>
                          <a:spcPts val="0"/>
                        </a:spcAft>
                      </a:pPr>
                      <a:r>
                        <a:rPr lang="en-US" sz="1200" kern="100" dirty="0">
                          <a:effectLst/>
                          <a:latin typeface="宋体" panose="02010600030101010101" pitchFamily="2" charset="-122"/>
                          <a:ea typeface="宋体" panose="02010600030101010101" pitchFamily="2" charset="-122"/>
                        </a:rPr>
                        <a:t> </a:t>
                      </a:r>
                      <a:endParaRPr lang="zh-CN" sz="1050" kern="100" dirty="0">
                        <a:effectLst/>
                        <a:latin typeface="宋体" panose="02010600030101010101" pitchFamily="2" charset="-122"/>
                        <a:ea typeface="宋体" panose="02010600030101010101" pitchFamily="2" charset="-122"/>
                      </a:endParaRPr>
                    </a:p>
                  </a:txBody>
                  <a:tcPr marT="0" marB="0" anchor="ctr"/>
                </a:tc>
                <a:extLst>
                  <a:ext uri="{0D108BD9-81ED-4DB2-BD59-A6C34878D82A}">
                    <a16:rowId xmlns:a16="http://schemas.microsoft.com/office/drawing/2014/main" xmlns="" val="10008"/>
                  </a:ext>
                </a:extLst>
              </a:tr>
            </a:tbl>
          </a:graphicData>
        </a:graphic>
      </p:graphicFrame>
      <p:sp>
        <p:nvSpPr>
          <p:cNvPr id="4" name="Rectangle 1"/>
          <p:cNvSpPr>
            <a:spLocks noChangeArrowheads="1"/>
          </p:cNvSpPr>
          <p:nvPr/>
        </p:nvSpPr>
        <p:spPr bwMode="auto">
          <a:xfrm>
            <a:off x="1583499" y="2636913"/>
            <a:ext cx="77768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6670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a:t>
            </a:r>
            <a:r>
              <a:rPr kumimoji="0" lang="zh-CN" altLang="zh-CN" sz="24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运算器组成实验结果数据表</a:t>
            </a:r>
            <a:endParaRPr kumimoji="0" lang="zh-CN" altLang="zh-CN" sz="2400" b="0" i="0" u="none" strike="noStrike" cap="none" normalizeH="0" baseline="0" dirty="0" smtClean="0">
              <a:ln>
                <a:noFill/>
              </a:ln>
              <a:solidFill>
                <a:schemeClr val="tx1"/>
              </a:solidFill>
              <a:effectLst/>
              <a:latin typeface="黑体" pitchFamily="49" charset="-122"/>
              <a:ea typeface="黑体" pitchFamily="49" charset="-122"/>
              <a:cs typeface="宋体" pitchFamily="2" charset="-122"/>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571740" cy="1894205"/>
            <a:chOff x="5872" y="4037"/>
            <a:chExt cx="11924" cy="2983"/>
          </a:xfrm>
        </p:grpSpPr>
        <p:sp>
          <p:nvSpPr>
            <p:cNvPr id="17" name="文本框 39"/>
            <p:cNvSpPr txBox="1"/>
            <p:nvPr/>
          </p:nvSpPr>
          <p:spPr>
            <a:xfrm>
              <a:off x="6903" y="4548"/>
              <a:ext cx="10893" cy="2472"/>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五、微程序控制下的运算器工作过程的基本步骤</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114915" cy="1938632"/>
            <a:chOff x="1543" y="2167"/>
            <a:chExt cx="15037" cy="2166"/>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rPr>
                <a:t>1</a:t>
              </a:r>
            </a:p>
          </p:txBody>
        </p:sp>
        <p:sp>
          <p:nvSpPr>
            <p:cNvPr id="10" name="文本框 9"/>
            <p:cNvSpPr txBox="1"/>
            <p:nvPr/>
          </p:nvSpPr>
          <p:spPr>
            <a:xfrm>
              <a:off x="3488" y="2167"/>
              <a:ext cx="13092" cy="2166"/>
            </a:xfrm>
            <a:prstGeom prst="rect">
              <a:avLst/>
            </a:prstGeom>
            <a:noFill/>
          </p:spPr>
          <p:txBody>
            <a:bodyPr wrap="square" rtlCol="0">
              <a:spAutoFit/>
            </a:bodyPr>
            <a:lstStyle/>
            <a:p>
              <a:r>
                <a:rPr lang="zh-CN" altLang="en-US" sz="2400" b="1" dirty="0" smtClean="0"/>
                <a:t>实验准备</a:t>
              </a:r>
            </a:p>
            <a:p>
              <a:r>
                <a:rPr lang="zh-CN" altLang="en-US" sz="2400" dirty="0" smtClean="0"/>
                <a:t>将“控制转换”开关拨到</a:t>
              </a:r>
              <a:r>
                <a:rPr lang="en-US" sz="2400" dirty="0" smtClean="0"/>
                <a:t>“</a:t>
              </a:r>
              <a:r>
                <a:rPr lang="zh-CN" altLang="en-US" sz="2400" dirty="0" smtClean="0"/>
                <a:t>微程序</a:t>
              </a:r>
              <a:r>
                <a:rPr lang="en-US" sz="2400" dirty="0" smtClean="0"/>
                <a:t>”</a:t>
              </a:r>
              <a:r>
                <a:rPr lang="zh-CN" altLang="en-US" sz="2400" dirty="0" smtClean="0"/>
                <a:t>位置（下方，微程序灯亮）；</a:t>
              </a:r>
            </a:p>
            <a:p>
              <a:r>
                <a:rPr lang="zh-CN" altLang="en-US" sz="2400" dirty="0" smtClean="0"/>
                <a:t>将“微程序控制器”右侧的“编程开关”拨到</a:t>
              </a:r>
              <a:r>
                <a:rPr lang="en-US" sz="2400" dirty="0" smtClean="0"/>
                <a:t>“</a:t>
              </a:r>
              <a:r>
                <a:rPr lang="zh-CN" altLang="en-US" sz="2400" dirty="0" smtClean="0"/>
                <a:t>正常</a:t>
              </a:r>
              <a:r>
                <a:rPr lang="en-US" sz="2400" dirty="0" smtClean="0"/>
                <a:t>”</a:t>
              </a:r>
              <a:r>
                <a:rPr lang="zh-CN" altLang="en-US" sz="2400" dirty="0" smtClean="0"/>
                <a:t>位置（注：后续所有实验都如此）；</a:t>
              </a:r>
            </a:p>
            <a:p>
              <a:r>
                <a:rPr lang="zh-CN" altLang="en-US" sz="2400" dirty="0" smtClean="0"/>
                <a:t>将单微指令开关</a:t>
              </a:r>
              <a:r>
                <a:rPr lang="en-US" sz="2400" dirty="0" smtClean="0"/>
                <a:t>DP</a:t>
              </a:r>
              <a:r>
                <a:rPr lang="zh-CN" altLang="en-US" sz="2400" dirty="0" smtClean="0"/>
                <a:t>拨到向上</a:t>
              </a:r>
              <a:r>
                <a:rPr lang="en-US" altLang="zh-CN" sz="2400" dirty="0" smtClean="0"/>
                <a:t>”</a:t>
              </a:r>
              <a:r>
                <a:rPr lang="en-US" sz="2400" dirty="0" smtClean="0"/>
                <a:t>1”</a:t>
              </a:r>
              <a:r>
                <a:rPr lang="zh-CN" altLang="en-US" sz="2400" dirty="0" smtClean="0"/>
                <a:t>位置。打开电源。</a:t>
              </a:r>
              <a:endParaRPr lang="en-US" altLang="zh-CN" sz="2400" dirty="0" smtClean="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8"/>
            <a:ext cx="10114915" cy="3200623"/>
            <a:chOff x="1543" y="2167"/>
            <a:chExt cx="15037" cy="3576"/>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2</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3576"/>
            </a:xfrm>
            <a:prstGeom prst="rect">
              <a:avLst/>
            </a:prstGeom>
            <a:noFill/>
          </p:spPr>
          <p:txBody>
            <a:bodyPr wrap="square" rtlCol="0">
              <a:spAutoFit/>
            </a:bodyPr>
            <a:lstStyle/>
            <a:p>
              <a:r>
                <a:rPr lang="zh-CN" altLang="en-US" sz="2400" b="1" dirty="0" smtClean="0"/>
                <a:t>设置加、减、与、或实验模式</a:t>
              </a:r>
              <a:endParaRPr lang="en-US" altLang="zh-CN" sz="2400" b="1" dirty="0" smtClean="0"/>
            </a:p>
            <a:p>
              <a:endParaRPr lang="zh-CN" altLang="en-US" sz="2400" b="1" dirty="0" smtClean="0"/>
            </a:p>
            <a:p>
              <a:r>
                <a:rPr lang="zh-CN" altLang="en-US" sz="2200" dirty="0" smtClean="0"/>
                <a:t>按复位按钮</a:t>
              </a:r>
              <a:r>
                <a:rPr lang="en-US" sz="2200" dirty="0" smtClean="0"/>
                <a:t>CLR</a:t>
              </a:r>
              <a:r>
                <a:rPr lang="zh-CN" altLang="en-US" sz="2200" dirty="0" smtClean="0"/>
                <a:t>，使</a:t>
              </a:r>
              <a:r>
                <a:rPr lang="en-US" sz="2200" dirty="0" smtClean="0"/>
                <a:t>TEC-8</a:t>
              </a:r>
              <a:r>
                <a:rPr lang="zh-CN" altLang="en-US" sz="2200" dirty="0" smtClean="0"/>
                <a:t>实验系统复位。</a:t>
              </a:r>
              <a:r>
                <a:rPr lang="zh-CN" altLang="en-US" sz="2200" dirty="0" smtClean="0">
                  <a:solidFill>
                    <a:srgbClr val="FF0000"/>
                  </a:solidFill>
                </a:rPr>
                <a:t>指示灯</a:t>
              </a:r>
              <a:r>
                <a:rPr lang="en-US" sz="2200" dirty="0" smtClean="0">
                  <a:solidFill>
                    <a:srgbClr val="FF0000"/>
                  </a:solidFill>
                </a:rPr>
                <a:t>μA5</a:t>
              </a:r>
              <a:r>
                <a:rPr lang="zh-CN" altLang="en-US" sz="2200" dirty="0" smtClean="0">
                  <a:solidFill>
                    <a:srgbClr val="FF0000"/>
                  </a:solidFill>
                </a:rPr>
                <a:t>～</a:t>
              </a:r>
              <a:r>
                <a:rPr lang="en-US" sz="2200" dirty="0" smtClean="0">
                  <a:solidFill>
                    <a:srgbClr val="FF0000"/>
                  </a:solidFill>
                </a:rPr>
                <a:t>μA0</a:t>
              </a:r>
              <a:r>
                <a:rPr lang="zh-CN" altLang="en-US" sz="2200" dirty="0" smtClean="0">
                  <a:solidFill>
                    <a:srgbClr val="FF0000"/>
                  </a:solidFill>
                </a:rPr>
                <a:t>显示</a:t>
              </a:r>
              <a:r>
                <a:rPr lang="en-US" sz="2200" dirty="0" smtClean="0">
                  <a:solidFill>
                    <a:srgbClr val="FF0000"/>
                  </a:solidFill>
                </a:rPr>
                <a:t>00H</a:t>
              </a:r>
              <a:r>
                <a:rPr lang="zh-CN" altLang="en-US" sz="2200" dirty="0" smtClean="0">
                  <a:solidFill>
                    <a:srgbClr val="FF0000"/>
                  </a:solidFill>
                </a:rPr>
                <a:t>，即将执行的微指令的地址为</a:t>
              </a:r>
              <a:r>
                <a:rPr lang="en-US" altLang="zh-CN" sz="2200" dirty="0" smtClean="0">
                  <a:solidFill>
                    <a:srgbClr val="FF0000"/>
                  </a:solidFill>
                </a:rPr>
                <a:t>00H</a:t>
              </a:r>
              <a:r>
                <a:rPr lang="zh-CN" altLang="en-US" sz="2200" dirty="0" smtClean="0"/>
                <a:t>。</a:t>
              </a:r>
            </a:p>
            <a:p>
              <a:r>
                <a:rPr lang="zh-CN" altLang="en-US" sz="2200" dirty="0" smtClean="0"/>
                <a:t>将操作模式开关</a:t>
              </a:r>
              <a:r>
                <a:rPr lang="en-US" sz="2200" dirty="0" smtClean="0">
                  <a:solidFill>
                    <a:srgbClr val="FF0000"/>
                  </a:solidFill>
                </a:rPr>
                <a:t>SWC,SWB,SWA</a:t>
              </a:r>
              <a:r>
                <a:rPr lang="zh-CN" altLang="en-US" sz="2200" dirty="0" smtClean="0">
                  <a:solidFill>
                    <a:srgbClr val="FF0000"/>
                  </a:solidFill>
                </a:rPr>
                <a:t>设置为</a:t>
              </a:r>
              <a:r>
                <a:rPr lang="en-US" sz="2200" dirty="0" smtClean="0">
                  <a:solidFill>
                    <a:srgbClr val="FF0000"/>
                  </a:solidFill>
                </a:rPr>
                <a:t>101</a:t>
              </a:r>
              <a:r>
                <a:rPr lang="zh-CN" altLang="en-US" sz="2200" dirty="0" smtClean="0"/>
                <a:t>，进入“运算器组成实验”操作模式。</a:t>
              </a:r>
            </a:p>
            <a:p>
              <a:r>
                <a:rPr lang="zh-CN" altLang="en-US" sz="2200" dirty="0" smtClean="0">
                  <a:solidFill>
                    <a:srgbClr val="FF0000"/>
                  </a:solidFill>
                </a:rPr>
                <a:t>按一次</a:t>
              </a:r>
              <a:r>
                <a:rPr lang="en-US" sz="2200" dirty="0" smtClean="0">
                  <a:solidFill>
                    <a:srgbClr val="FF0000"/>
                  </a:solidFill>
                </a:rPr>
                <a:t>QD</a:t>
              </a:r>
              <a:r>
                <a:rPr lang="zh-CN" altLang="en-US" sz="2200" dirty="0" smtClean="0">
                  <a:solidFill>
                    <a:srgbClr val="FF0000"/>
                  </a:solidFill>
                </a:rPr>
                <a:t>按钮</a:t>
              </a:r>
              <a:r>
                <a:rPr lang="zh-CN" altLang="en-US" sz="2200" dirty="0" smtClean="0"/>
                <a:t>，产生一组节拍脉冲信号</a:t>
              </a:r>
              <a:r>
                <a:rPr lang="en-US" sz="2200" dirty="0" smtClean="0"/>
                <a:t>T1</a:t>
              </a:r>
              <a:r>
                <a:rPr lang="zh-CN" altLang="en-US" sz="2200" dirty="0" smtClean="0"/>
                <a:t>、</a:t>
              </a:r>
              <a:r>
                <a:rPr lang="en-US" sz="2200" dirty="0" smtClean="0"/>
                <a:t>T2</a:t>
              </a:r>
              <a:r>
                <a:rPr lang="zh-CN" altLang="en-US" sz="2200" dirty="0" smtClean="0"/>
                <a:t>、</a:t>
              </a:r>
              <a:r>
                <a:rPr lang="en-US" sz="2200" dirty="0" smtClean="0"/>
                <a:t>T3</a:t>
              </a:r>
              <a:r>
                <a:rPr lang="zh-CN" altLang="en-US" sz="2200" dirty="0" smtClean="0"/>
                <a:t>，执行当前的微指令，进入加、减、与、或实验。</a:t>
              </a:r>
              <a:endParaRPr lang="en-US" altLang="zh-CN" sz="2200" dirty="0" smtClean="0"/>
            </a:p>
            <a:p>
              <a:r>
                <a:rPr lang="en-US" altLang="zh-CN" sz="2200" dirty="0" smtClean="0">
                  <a:solidFill>
                    <a:srgbClr val="FF0000"/>
                  </a:solidFill>
                </a:rPr>
                <a:t>SELCTL</a:t>
              </a:r>
              <a:r>
                <a:rPr lang="zh-CN" altLang="en-US" sz="2200" dirty="0" smtClean="0">
                  <a:solidFill>
                    <a:srgbClr val="FF0000"/>
                  </a:solidFill>
                </a:rPr>
                <a:t>绿色指示灯亮</a:t>
              </a:r>
              <a:r>
                <a:rPr lang="en-US" altLang="zh-CN" sz="2200" dirty="0" smtClean="0">
                  <a:solidFill>
                    <a:srgbClr val="FF0000"/>
                  </a:solidFill>
                </a:rPr>
                <a:t>-----</a:t>
              </a:r>
              <a:r>
                <a:rPr lang="zh-CN" altLang="en-US" sz="2200" dirty="0" smtClean="0">
                  <a:solidFill>
                    <a:srgbClr val="FF0000"/>
                  </a:solidFill>
                </a:rPr>
                <a:t>进入控制台 操作状态 </a:t>
              </a:r>
              <a:endParaRPr lang="zh-CN" altLang="en-US" sz="2200" dirty="0">
                <a:solidFill>
                  <a:srgbClr val="FF0000"/>
                </a:solidFill>
              </a:endParaRPr>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7"/>
            <a:ext cx="10114915" cy="2738788"/>
            <a:chOff x="1543" y="2167"/>
            <a:chExt cx="15037" cy="3060"/>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3</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3060"/>
            </a:xfrm>
            <a:prstGeom prst="rect">
              <a:avLst/>
            </a:prstGeom>
            <a:noFill/>
          </p:spPr>
          <p:txBody>
            <a:bodyPr wrap="square" rtlCol="0">
              <a:spAutoFit/>
            </a:bodyPr>
            <a:lstStyle/>
            <a:p>
              <a:r>
                <a:rPr lang="zh-CN" altLang="en-US" sz="2800" b="1" dirty="0" smtClean="0"/>
                <a:t>设置数</a:t>
              </a:r>
              <a:r>
                <a:rPr lang="en-US" sz="2800" b="1" dirty="0" smtClean="0"/>
                <a:t>A</a:t>
              </a:r>
            </a:p>
            <a:p>
              <a:endParaRPr lang="zh-CN" altLang="en-US" sz="2400" dirty="0" smtClean="0"/>
            </a:p>
            <a:p>
              <a:r>
                <a:rPr lang="zh-CN" altLang="en-US" sz="2400" dirty="0" smtClean="0"/>
                <a:t>指示灯</a:t>
              </a:r>
              <a:r>
                <a:rPr lang="en-US" sz="2400" dirty="0" smtClean="0"/>
                <a:t>μA5</a:t>
              </a:r>
              <a:r>
                <a:rPr lang="zh-CN" altLang="en-US" sz="2400" dirty="0" smtClean="0"/>
                <a:t>～</a:t>
              </a:r>
              <a:r>
                <a:rPr lang="en-US" sz="2400" dirty="0" smtClean="0"/>
                <a:t>μA0</a:t>
              </a:r>
              <a:r>
                <a:rPr lang="zh-CN" altLang="en-US" sz="2400" dirty="0" smtClean="0"/>
                <a:t>显示</a:t>
              </a:r>
              <a:r>
                <a:rPr lang="en-US" sz="2400" dirty="0" smtClean="0"/>
                <a:t>0BH</a:t>
              </a:r>
              <a:r>
                <a:rPr lang="zh-CN" altLang="en-US" sz="2400" dirty="0" smtClean="0"/>
                <a:t>。在数据开关</a:t>
              </a:r>
              <a:r>
                <a:rPr lang="en-US" sz="2400" dirty="0" smtClean="0"/>
                <a:t>SD7</a:t>
              </a:r>
              <a:r>
                <a:rPr lang="zh-CN" altLang="en-US" sz="2400" dirty="0" smtClean="0"/>
                <a:t>～</a:t>
              </a:r>
              <a:r>
                <a:rPr lang="en-US" sz="2400" dirty="0" smtClean="0"/>
                <a:t>SD0</a:t>
              </a:r>
              <a:r>
                <a:rPr lang="zh-CN" altLang="en-US" sz="2400" dirty="0" smtClean="0"/>
                <a:t>上设置数</a:t>
              </a:r>
              <a:r>
                <a:rPr lang="en-US" sz="2400" dirty="0" smtClean="0"/>
                <a:t>A</a:t>
              </a:r>
              <a:r>
                <a:rPr lang="zh-CN" altLang="en-US" sz="2400" dirty="0" smtClean="0"/>
                <a:t>。在数据总线</a:t>
              </a:r>
              <a:r>
                <a:rPr lang="en-US" sz="2400" dirty="0" smtClean="0"/>
                <a:t>DBUS</a:t>
              </a:r>
              <a:r>
                <a:rPr lang="zh-CN" altLang="en-US" sz="2400" dirty="0" smtClean="0"/>
                <a:t>指示灯</a:t>
              </a:r>
              <a:r>
                <a:rPr lang="en-US" sz="2400" dirty="0" smtClean="0"/>
                <a:t>D7</a:t>
              </a:r>
              <a:r>
                <a:rPr lang="zh-CN" altLang="en-US" sz="2400" dirty="0" smtClean="0"/>
                <a:t>～</a:t>
              </a:r>
              <a:r>
                <a:rPr lang="en-US" sz="2400" dirty="0" smtClean="0"/>
                <a:t>D0</a:t>
              </a:r>
              <a:r>
                <a:rPr lang="zh-CN" altLang="en-US" sz="2400" dirty="0" smtClean="0"/>
                <a:t>上可以看到数据设置的正确不正确，发现错误需及时改正。</a:t>
              </a:r>
            </a:p>
            <a:p>
              <a:r>
                <a:rPr lang="zh-CN" altLang="en-US" sz="2400" dirty="0" smtClean="0"/>
                <a:t>设置数据正确后，按一次</a:t>
              </a:r>
              <a:r>
                <a:rPr lang="en-US" sz="2400" dirty="0" smtClean="0"/>
                <a:t>QD</a:t>
              </a:r>
              <a:r>
                <a:rPr lang="zh-CN" altLang="en-US" sz="2400" dirty="0" smtClean="0"/>
                <a:t>按钮，将</a:t>
              </a:r>
              <a:r>
                <a:rPr lang="en-US" sz="2400" dirty="0" smtClean="0"/>
                <a:t>SD7</a:t>
              </a:r>
              <a:r>
                <a:rPr lang="zh-CN" altLang="en-US" sz="2400" dirty="0" smtClean="0"/>
                <a:t>～</a:t>
              </a:r>
              <a:r>
                <a:rPr lang="en-US" sz="2400" dirty="0" smtClean="0"/>
                <a:t>SD0</a:t>
              </a:r>
              <a:r>
                <a:rPr lang="zh-CN" altLang="en-US" sz="2400" dirty="0" smtClean="0"/>
                <a:t>上的数据写入</a:t>
              </a:r>
              <a:r>
                <a:rPr lang="en-US" sz="2400" dirty="0" smtClean="0"/>
                <a:t>R0</a:t>
              </a:r>
              <a:r>
                <a:rPr lang="zh-CN" altLang="en-US" sz="2400" dirty="0" smtClean="0"/>
                <a:t>，进入下一步。</a:t>
              </a:r>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6"/>
            <a:ext cx="10114915" cy="2431792"/>
            <a:chOff x="1543" y="2167"/>
            <a:chExt cx="15037" cy="2717"/>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4</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2717"/>
            </a:xfrm>
            <a:prstGeom prst="rect">
              <a:avLst/>
            </a:prstGeom>
            <a:noFill/>
          </p:spPr>
          <p:txBody>
            <a:bodyPr wrap="square" rtlCol="0">
              <a:spAutoFit/>
            </a:bodyPr>
            <a:lstStyle/>
            <a:p>
              <a:r>
                <a:rPr lang="zh-CN" altLang="en-US" sz="2800" b="1" dirty="0" smtClean="0"/>
                <a:t>设置数</a:t>
              </a:r>
              <a:r>
                <a:rPr lang="en-US" sz="2800" b="1" dirty="0" smtClean="0"/>
                <a:t>B</a:t>
              </a:r>
            </a:p>
            <a:p>
              <a:endParaRPr lang="zh-CN" altLang="en-US" sz="2800" dirty="0" smtClean="0"/>
            </a:p>
            <a:p>
              <a:r>
                <a:rPr lang="zh-CN" altLang="en-US" sz="2400" dirty="0" smtClean="0"/>
                <a:t>指示灯</a:t>
              </a:r>
              <a:r>
                <a:rPr lang="en-US" sz="2400" dirty="0" smtClean="0"/>
                <a:t>μA5</a:t>
              </a:r>
              <a:r>
                <a:rPr lang="zh-CN" altLang="en-US" sz="2400" dirty="0" smtClean="0"/>
                <a:t>～</a:t>
              </a:r>
              <a:r>
                <a:rPr lang="en-US" sz="2400" dirty="0" smtClean="0"/>
                <a:t>μA0</a:t>
              </a:r>
              <a:r>
                <a:rPr lang="zh-CN" altLang="en-US" sz="2400" dirty="0" smtClean="0"/>
                <a:t>显示</a:t>
              </a:r>
              <a:r>
                <a:rPr lang="en-US" sz="2400" dirty="0" smtClean="0"/>
                <a:t>15H</a:t>
              </a:r>
              <a:r>
                <a:rPr lang="zh-CN" altLang="en-US" sz="2400" dirty="0" smtClean="0"/>
                <a:t>。这时</a:t>
              </a:r>
              <a:r>
                <a:rPr lang="en-US" sz="2400" dirty="0" smtClean="0"/>
                <a:t>R0</a:t>
              </a:r>
              <a:r>
                <a:rPr lang="zh-CN" altLang="en-US" sz="2400" dirty="0" smtClean="0"/>
                <a:t>已经写入，在指示灯</a:t>
              </a:r>
              <a:r>
                <a:rPr lang="en-US" sz="2400" dirty="0" smtClean="0"/>
                <a:t>B7</a:t>
              </a:r>
              <a:r>
                <a:rPr lang="zh-CN" altLang="en-US" sz="2400" dirty="0" smtClean="0"/>
                <a:t>～</a:t>
              </a:r>
              <a:r>
                <a:rPr lang="en-US" sz="2400" dirty="0" smtClean="0"/>
                <a:t>B0</a:t>
              </a:r>
              <a:r>
                <a:rPr lang="zh-CN" altLang="en-US" sz="2400" dirty="0" smtClean="0"/>
                <a:t>上可以观察到</a:t>
              </a:r>
              <a:r>
                <a:rPr lang="en-US" sz="2400" dirty="0" smtClean="0"/>
                <a:t>R0</a:t>
              </a:r>
              <a:r>
                <a:rPr lang="zh-CN" altLang="en-US" sz="2400" dirty="0" smtClean="0"/>
                <a:t>的值。在数据开关</a:t>
              </a:r>
              <a:r>
                <a:rPr lang="en-US" sz="2400" dirty="0" smtClean="0"/>
                <a:t>SD7</a:t>
              </a:r>
              <a:r>
                <a:rPr lang="zh-CN" altLang="en-US" sz="2400" dirty="0" smtClean="0"/>
                <a:t>～</a:t>
              </a:r>
              <a:r>
                <a:rPr lang="en-US" sz="2400" dirty="0" smtClean="0"/>
                <a:t>SD0</a:t>
              </a:r>
              <a:r>
                <a:rPr lang="zh-CN" altLang="en-US" sz="2400" dirty="0" smtClean="0"/>
                <a:t>上设置数</a:t>
              </a:r>
              <a:r>
                <a:rPr lang="en-US" sz="2400" dirty="0" smtClean="0"/>
                <a:t>B</a:t>
              </a:r>
              <a:r>
                <a:rPr lang="zh-CN" altLang="en-US" sz="2400" dirty="0" smtClean="0"/>
                <a:t>。</a:t>
              </a:r>
            </a:p>
            <a:p>
              <a:r>
                <a:rPr lang="zh-CN" altLang="en-US" sz="2400" dirty="0" smtClean="0"/>
                <a:t>设置数据正确后，按一次</a:t>
              </a:r>
              <a:r>
                <a:rPr lang="en-US" sz="2400" dirty="0" smtClean="0"/>
                <a:t>QD</a:t>
              </a:r>
              <a:r>
                <a:rPr lang="zh-CN" altLang="en-US" sz="2400" dirty="0" smtClean="0"/>
                <a:t>按钮，将</a:t>
              </a:r>
              <a:r>
                <a:rPr lang="en-US" sz="2400" dirty="0" smtClean="0"/>
                <a:t>SD7</a:t>
              </a:r>
              <a:r>
                <a:rPr lang="zh-CN" altLang="en-US" sz="2400" dirty="0" smtClean="0"/>
                <a:t>～</a:t>
              </a:r>
              <a:r>
                <a:rPr lang="en-US" sz="2400" dirty="0" smtClean="0"/>
                <a:t>SD0</a:t>
              </a:r>
              <a:r>
                <a:rPr lang="zh-CN" altLang="en-US" sz="2400" dirty="0" smtClean="0"/>
                <a:t>上的数据写入</a:t>
              </a:r>
              <a:r>
                <a:rPr lang="en-US" sz="2400" dirty="0" smtClean="0"/>
                <a:t>R1</a:t>
              </a:r>
              <a:r>
                <a:rPr lang="zh-CN" altLang="en-US" sz="2400" dirty="0" smtClean="0"/>
                <a:t>，进入下一步。</a:t>
              </a:r>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7"/>
            <a:ext cx="10114915" cy="2062146"/>
            <a:chOff x="1543" y="2167"/>
            <a:chExt cx="15037" cy="2304"/>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5</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2304"/>
            </a:xfrm>
            <a:prstGeom prst="rect">
              <a:avLst/>
            </a:prstGeom>
            <a:noFill/>
          </p:spPr>
          <p:txBody>
            <a:bodyPr wrap="square" rtlCol="0">
              <a:spAutoFit/>
            </a:bodyPr>
            <a:lstStyle/>
            <a:p>
              <a:r>
                <a:rPr lang="zh-CN" altLang="en-US" sz="2800" b="1" dirty="0" smtClean="0"/>
                <a:t>进行加法运算</a:t>
              </a:r>
            </a:p>
            <a:p>
              <a:endParaRPr lang="zh-CN" altLang="en-US" sz="2800" dirty="0" smtClean="0"/>
            </a:p>
            <a:p>
              <a:r>
                <a:rPr lang="zh-CN" altLang="en-US" sz="2400" dirty="0" smtClean="0"/>
                <a:t>指示灯</a:t>
              </a:r>
              <a:r>
                <a:rPr lang="en-US" sz="2400" dirty="0" smtClean="0"/>
                <a:t>μA5</a:t>
              </a:r>
              <a:r>
                <a:rPr lang="zh-CN" altLang="en-US" sz="2400" dirty="0" smtClean="0"/>
                <a:t>～</a:t>
              </a:r>
              <a:r>
                <a:rPr lang="en-US" sz="2400" dirty="0" smtClean="0"/>
                <a:t>μA0</a:t>
              </a:r>
              <a:r>
                <a:rPr lang="zh-CN" altLang="en-US" sz="2400" dirty="0" smtClean="0"/>
                <a:t>显示</a:t>
              </a:r>
              <a:r>
                <a:rPr lang="en-US" sz="2400" dirty="0" smtClean="0"/>
                <a:t>16H</a:t>
              </a:r>
              <a:r>
                <a:rPr lang="zh-CN" altLang="en-US" sz="2400" dirty="0" smtClean="0"/>
                <a:t>。指示灯</a:t>
              </a:r>
              <a:r>
                <a:rPr lang="en-US" sz="2400" dirty="0" smtClean="0"/>
                <a:t>A7</a:t>
              </a:r>
              <a:r>
                <a:rPr lang="zh-CN" altLang="en-US" sz="2400" dirty="0" smtClean="0"/>
                <a:t>～</a:t>
              </a:r>
              <a:r>
                <a:rPr lang="en-US" sz="2400" dirty="0" smtClean="0"/>
                <a:t>A0</a:t>
              </a:r>
              <a:r>
                <a:rPr lang="zh-CN" altLang="en-US" sz="2400" dirty="0" smtClean="0"/>
                <a:t>显示被加数</a:t>
              </a:r>
              <a:r>
                <a:rPr lang="en-US" sz="2400" dirty="0" smtClean="0"/>
                <a:t>A</a:t>
              </a:r>
              <a:r>
                <a:rPr lang="zh-CN" altLang="en-US" sz="2400" dirty="0" smtClean="0"/>
                <a:t>（</a:t>
              </a:r>
              <a:r>
                <a:rPr lang="en-US" sz="2400" dirty="0" smtClean="0"/>
                <a:t>R0</a:t>
              </a:r>
              <a:r>
                <a:rPr lang="zh-CN" altLang="en-US" sz="2400" dirty="0" smtClean="0"/>
                <a:t>），指示灯</a:t>
              </a:r>
              <a:r>
                <a:rPr lang="en-US" sz="2400" dirty="0" smtClean="0"/>
                <a:t>B7</a:t>
              </a:r>
              <a:r>
                <a:rPr lang="zh-CN" altLang="en-US" sz="2400" dirty="0" smtClean="0"/>
                <a:t>～</a:t>
              </a:r>
              <a:r>
                <a:rPr lang="en-US" sz="2400" dirty="0" smtClean="0"/>
                <a:t>B0</a:t>
              </a:r>
              <a:r>
                <a:rPr lang="zh-CN" altLang="en-US" sz="2400" dirty="0" smtClean="0"/>
                <a:t>显示加数</a:t>
              </a:r>
              <a:r>
                <a:rPr lang="en-US" sz="2400" dirty="0" smtClean="0"/>
                <a:t>B</a:t>
              </a:r>
              <a:r>
                <a:rPr lang="zh-CN" altLang="en-US" sz="2400" dirty="0" smtClean="0"/>
                <a:t>（</a:t>
              </a:r>
              <a:r>
                <a:rPr lang="en-US" sz="2400" dirty="0" smtClean="0"/>
                <a:t>R1</a:t>
              </a:r>
              <a:r>
                <a:rPr lang="zh-CN" altLang="en-US" sz="2400" dirty="0" smtClean="0"/>
                <a:t>），</a:t>
              </a:r>
              <a:r>
                <a:rPr lang="en-US" sz="2400" dirty="0" smtClean="0"/>
                <a:t>D7</a:t>
              </a:r>
              <a:r>
                <a:rPr lang="zh-CN" altLang="en-US" sz="2400" dirty="0" smtClean="0"/>
                <a:t>～</a:t>
              </a:r>
              <a:r>
                <a:rPr lang="en-US" sz="2400" dirty="0" smtClean="0"/>
                <a:t>D0</a:t>
              </a:r>
              <a:r>
                <a:rPr lang="zh-CN" altLang="en-US" sz="2400" dirty="0" smtClean="0"/>
                <a:t>指示灯显示运算结果</a:t>
              </a:r>
              <a:r>
                <a:rPr lang="en-US" sz="2400" dirty="0" smtClean="0"/>
                <a:t>A+B</a:t>
              </a:r>
              <a:r>
                <a:rPr lang="zh-CN" altLang="en-US" sz="2400" dirty="0" smtClean="0"/>
                <a:t>。按一次</a:t>
              </a:r>
              <a:r>
                <a:rPr lang="en-US" sz="2400" dirty="0" smtClean="0"/>
                <a:t>QD</a:t>
              </a:r>
              <a:r>
                <a:rPr lang="zh-CN" altLang="en-US" sz="2400" dirty="0" smtClean="0"/>
                <a:t>按钮，进入下一步。</a:t>
              </a:r>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3" name="组合 2"/>
          <p:cNvGrpSpPr/>
          <p:nvPr/>
        </p:nvGrpSpPr>
        <p:grpSpPr>
          <a:xfrm>
            <a:off x="3428365" y="2169795"/>
            <a:ext cx="7715250" cy="2362200"/>
            <a:chOff x="5399" y="3417"/>
            <a:chExt cx="12150" cy="3720"/>
          </a:xfrm>
        </p:grpSpPr>
        <p:grpSp>
          <p:nvGrpSpPr>
            <p:cNvPr id="4" name="组合 2"/>
            <p:cNvGrpSpPr/>
            <p:nvPr/>
          </p:nvGrpSpPr>
          <p:grpSpPr>
            <a:xfrm>
              <a:off x="5399" y="3417"/>
              <a:ext cx="3720" cy="3720"/>
              <a:chOff x="977900" y="2247899"/>
              <a:chExt cx="2362200" cy="2362200"/>
            </a:xfrm>
          </p:grpSpPr>
          <p:sp>
            <p:nvSpPr>
              <p:cNvPr id="2" name="椭圆 1"/>
              <p:cNvSpPr/>
              <p:nvPr/>
            </p:nvSpPr>
            <p:spPr>
              <a:xfrm>
                <a:off x="977900" y="2247899"/>
                <a:ext cx="2362200" cy="23622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442" name="文本框 5"/>
              <p:cNvSpPr txBox="1"/>
              <p:nvPr/>
            </p:nvSpPr>
            <p:spPr>
              <a:xfrm>
                <a:off x="1424346" y="2619057"/>
                <a:ext cx="1736009" cy="165798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9600" b="1" dirty="0">
                    <a:solidFill>
                      <a:schemeClr val="accent4">
                        <a:lumMod val="75000"/>
                      </a:schemeClr>
                    </a:solidFill>
                    <a:latin typeface="微软雅黑" panose="020B0503020204020204" charset="-122"/>
                    <a:ea typeface="微软雅黑" panose="020B0503020204020204" charset="-122"/>
                  </a:rPr>
                  <a:t>一</a:t>
                </a:r>
              </a:p>
            </p:txBody>
          </p:sp>
        </p:grpSp>
        <p:sp>
          <p:nvSpPr>
            <p:cNvPr id="40" name="文本框 39"/>
            <p:cNvSpPr txBox="1"/>
            <p:nvPr/>
          </p:nvSpPr>
          <p:spPr>
            <a:xfrm>
              <a:off x="9459" y="4655"/>
              <a:ext cx="8090" cy="130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b="1" dirty="0" smtClean="0">
                  <a:solidFill>
                    <a:schemeClr val="bg1">
                      <a:lumMod val="50000"/>
                    </a:schemeClr>
                  </a:solidFill>
                  <a:latin typeface="微软雅黑" panose="020B0503020204020204" charset="-122"/>
                  <a:ea typeface="微软雅黑" panose="020B0503020204020204" charset="-122"/>
                  <a:sym typeface="+mn-ea"/>
                </a:rPr>
                <a:t>实验目的</a:t>
              </a:r>
              <a:endParaRPr kumimoji="0" lang="zh-CN" altLang="en-US" sz="48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mn-ea"/>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7"/>
            <a:ext cx="10114915" cy="2800545"/>
            <a:chOff x="1543" y="2167"/>
            <a:chExt cx="15037" cy="3129"/>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6</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3129"/>
            </a:xfrm>
            <a:prstGeom prst="rect">
              <a:avLst/>
            </a:prstGeom>
            <a:noFill/>
          </p:spPr>
          <p:txBody>
            <a:bodyPr wrap="square" rtlCol="0">
              <a:spAutoFit/>
            </a:bodyPr>
            <a:lstStyle/>
            <a:p>
              <a:r>
                <a:rPr lang="zh-CN" altLang="en-US" sz="2800" b="1" dirty="0" smtClean="0"/>
                <a:t>进行减法运算</a:t>
              </a:r>
            </a:p>
            <a:p>
              <a:endParaRPr lang="zh-CN" altLang="en-US" sz="2800" dirty="0" smtClean="0"/>
            </a:p>
            <a:p>
              <a:r>
                <a:rPr lang="zh-CN" altLang="en-US" sz="2400" dirty="0" smtClean="0"/>
                <a:t>指示灯</a:t>
              </a:r>
              <a:r>
                <a:rPr lang="en-US" sz="2400" dirty="0" smtClean="0"/>
                <a:t>μA5</a:t>
              </a:r>
              <a:r>
                <a:rPr lang="zh-CN" altLang="en-US" sz="2400" dirty="0" smtClean="0"/>
                <a:t>～</a:t>
              </a:r>
              <a:r>
                <a:rPr lang="en-US" sz="2400" dirty="0" smtClean="0"/>
                <a:t>μA0</a:t>
              </a:r>
              <a:r>
                <a:rPr lang="zh-CN" altLang="en-US" sz="2400" dirty="0" smtClean="0"/>
                <a:t>显示</a:t>
              </a:r>
              <a:r>
                <a:rPr lang="en-US" sz="2400" dirty="0" smtClean="0"/>
                <a:t>17H</a:t>
              </a:r>
              <a:r>
                <a:rPr lang="zh-CN" altLang="en-US" sz="2400" dirty="0" smtClean="0"/>
                <a:t>。这时指示灯</a:t>
              </a:r>
              <a:r>
                <a:rPr lang="en-US" sz="2400" dirty="0" smtClean="0"/>
                <a:t>C</a:t>
              </a:r>
              <a:r>
                <a:rPr lang="zh-CN" altLang="en-US" sz="2400" dirty="0" smtClean="0"/>
                <a:t>（红色）显示加法运算得到的进位</a:t>
              </a:r>
              <a:r>
                <a:rPr lang="en-US" sz="2400" dirty="0" smtClean="0"/>
                <a:t>C</a:t>
              </a:r>
              <a:r>
                <a:rPr lang="zh-CN" altLang="en-US" sz="2400" dirty="0" smtClean="0"/>
                <a:t>，指示灯</a:t>
              </a:r>
              <a:r>
                <a:rPr lang="en-US" sz="2400" dirty="0" smtClean="0"/>
                <a:t>Z</a:t>
              </a:r>
              <a:r>
                <a:rPr lang="zh-CN" altLang="en-US" sz="2400" dirty="0" smtClean="0"/>
                <a:t>（绿色）显示加法运算得到的结果为</a:t>
              </a:r>
              <a:r>
                <a:rPr lang="en-US" sz="2400" dirty="0" smtClean="0"/>
                <a:t>0</a:t>
              </a:r>
              <a:r>
                <a:rPr lang="zh-CN" altLang="en-US" sz="2400" dirty="0" smtClean="0"/>
                <a:t>信号。指示灯</a:t>
              </a:r>
              <a:r>
                <a:rPr lang="en-US" sz="2400" dirty="0" smtClean="0"/>
                <a:t>A7</a:t>
              </a:r>
              <a:r>
                <a:rPr lang="zh-CN" altLang="en-US" sz="2400" dirty="0" smtClean="0"/>
                <a:t>～</a:t>
              </a:r>
              <a:r>
                <a:rPr lang="en-US" sz="2400" dirty="0" smtClean="0"/>
                <a:t>A0</a:t>
              </a:r>
              <a:r>
                <a:rPr lang="zh-CN" altLang="en-US" sz="2400" dirty="0" smtClean="0"/>
                <a:t>显示被减数</a:t>
              </a:r>
              <a:r>
                <a:rPr lang="en-US" sz="2400" dirty="0" smtClean="0"/>
                <a:t>A</a:t>
              </a:r>
              <a:r>
                <a:rPr lang="zh-CN" altLang="en-US" sz="2400" dirty="0" smtClean="0"/>
                <a:t>（</a:t>
              </a:r>
              <a:r>
                <a:rPr lang="en-US" sz="2400" dirty="0" smtClean="0"/>
                <a:t>R0</a:t>
              </a:r>
              <a:r>
                <a:rPr lang="zh-CN" altLang="en-US" sz="2400" dirty="0" smtClean="0"/>
                <a:t>），指示灯</a:t>
              </a:r>
              <a:r>
                <a:rPr lang="en-US" sz="2400" dirty="0" smtClean="0"/>
                <a:t>B7</a:t>
              </a:r>
              <a:r>
                <a:rPr lang="zh-CN" altLang="en-US" sz="2400" dirty="0" smtClean="0"/>
                <a:t>～</a:t>
              </a:r>
              <a:r>
                <a:rPr lang="en-US" sz="2400" dirty="0" smtClean="0"/>
                <a:t>B0</a:t>
              </a:r>
              <a:r>
                <a:rPr lang="zh-CN" altLang="en-US" sz="2400" dirty="0" smtClean="0"/>
                <a:t>显示减数</a:t>
              </a:r>
              <a:r>
                <a:rPr lang="en-US" sz="2400" dirty="0" smtClean="0"/>
                <a:t>B</a:t>
              </a:r>
              <a:r>
                <a:rPr lang="zh-CN" altLang="en-US" sz="2400" dirty="0" smtClean="0"/>
                <a:t>（</a:t>
              </a:r>
              <a:r>
                <a:rPr lang="en-US" sz="2400" dirty="0" smtClean="0"/>
                <a:t>R1</a:t>
              </a:r>
              <a:r>
                <a:rPr lang="zh-CN" altLang="en-US" sz="2400" dirty="0" smtClean="0"/>
                <a:t>），指示灯</a:t>
              </a:r>
              <a:r>
                <a:rPr lang="en-US" sz="2400" dirty="0" smtClean="0"/>
                <a:t>D7</a:t>
              </a:r>
              <a:r>
                <a:rPr lang="zh-CN" altLang="en-US" sz="2400" dirty="0" smtClean="0"/>
                <a:t>～</a:t>
              </a:r>
              <a:r>
                <a:rPr lang="en-US" sz="2400" dirty="0" smtClean="0"/>
                <a:t>D0</a:t>
              </a:r>
              <a:r>
                <a:rPr lang="zh-CN" altLang="en-US" sz="2400" dirty="0" smtClean="0"/>
                <a:t>显示运算结果</a:t>
              </a:r>
              <a:r>
                <a:rPr lang="en-US" sz="2400" dirty="0" smtClean="0"/>
                <a:t>A-B</a:t>
              </a:r>
              <a:r>
                <a:rPr lang="zh-CN" altLang="en-US" sz="2400" dirty="0" smtClean="0"/>
                <a:t>。按一次</a:t>
              </a:r>
              <a:r>
                <a:rPr lang="en-US" sz="2400" dirty="0" smtClean="0"/>
                <a:t>QD</a:t>
              </a:r>
              <a:r>
                <a:rPr lang="zh-CN" altLang="en-US" sz="2400" dirty="0" smtClean="0"/>
                <a:t>按钮，进入下一步。</a:t>
              </a:r>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7"/>
            <a:ext cx="10114915" cy="2800545"/>
            <a:chOff x="1543" y="2167"/>
            <a:chExt cx="15037" cy="3129"/>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7</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3129"/>
            </a:xfrm>
            <a:prstGeom prst="rect">
              <a:avLst/>
            </a:prstGeom>
            <a:noFill/>
          </p:spPr>
          <p:txBody>
            <a:bodyPr wrap="square" rtlCol="0">
              <a:spAutoFit/>
            </a:bodyPr>
            <a:lstStyle/>
            <a:p>
              <a:r>
                <a:rPr lang="zh-CN" altLang="en-US" sz="2800" b="1" dirty="0" smtClean="0"/>
                <a:t>进行</a:t>
              </a:r>
              <a:r>
                <a:rPr lang="en-US" altLang="zh-CN" sz="2800" b="1" dirty="0" smtClean="0"/>
                <a:t>”</a:t>
              </a:r>
              <a:r>
                <a:rPr lang="zh-CN" altLang="en-US" sz="2800" b="1" dirty="0" smtClean="0"/>
                <a:t>与</a:t>
              </a:r>
              <a:r>
                <a:rPr lang="en-US" altLang="zh-CN" sz="2800" b="1" dirty="0" smtClean="0"/>
                <a:t>”</a:t>
              </a:r>
              <a:r>
                <a:rPr lang="zh-CN" altLang="en-US" sz="2800" b="1" dirty="0" smtClean="0"/>
                <a:t>运算</a:t>
              </a:r>
            </a:p>
            <a:p>
              <a:endParaRPr lang="zh-CN" altLang="en-US" sz="2800" dirty="0" smtClean="0"/>
            </a:p>
            <a:p>
              <a:r>
                <a:rPr lang="zh-CN" altLang="en-US" sz="2400" dirty="0" smtClean="0"/>
                <a:t>指示灯</a:t>
              </a:r>
              <a:r>
                <a:rPr lang="en-US" sz="2400" dirty="0" smtClean="0"/>
                <a:t>μA5</a:t>
              </a:r>
              <a:r>
                <a:rPr lang="zh-CN" altLang="en-US" sz="2400" dirty="0" smtClean="0"/>
                <a:t>～</a:t>
              </a:r>
              <a:r>
                <a:rPr lang="en-US" sz="2400" dirty="0" smtClean="0"/>
                <a:t>μA0</a:t>
              </a:r>
              <a:r>
                <a:rPr lang="zh-CN" altLang="en-US" sz="2400" dirty="0" smtClean="0"/>
                <a:t>显示</a:t>
              </a:r>
              <a:r>
                <a:rPr lang="en-US" sz="2400" dirty="0" smtClean="0"/>
                <a:t>18H</a:t>
              </a:r>
              <a:r>
                <a:rPr lang="zh-CN" altLang="en-US" sz="2400" dirty="0" smtClean="0"/>
                <a:t>。</a:t>
              </a:r>
              <a:r>
                <a:rPr lang="en-US" altLang="zh-CN" sz="2400" dirty="0" smtClean="0"/>
                <a:t>SEL3</a:t>
              </a:r>
              <a:r>
                <a:rPr lang="zh-CN" altLang="en-US" sz="2400" dirty="0" smtClean="0"/>
                <a:t> ～ </a:t>
              </a:r>
              <a:r>
                <a:rPr lang="en-US" altLang="zh-CN" sz="2400" dirty="0" smtClean="0"/>
                <a:t>SEL0=0001B</a:t>
              </a:r>
              <a:r>
                <a:rPr lang="zh-CN" altLang="en-US" sz="2400" dirty="0" smtClean="0"/>
                <a:t>，</a:t>
              </a:r>
              <a:r>
                <a:rPr lang="en-US" altLang="zh-CN" sz="2400" dirty="0" smtClean="0"/>
                <a:t>M=1</a:t>
              </a:r>
              <a:r>
                <a:rPr lang="zh-CN" altLang="en-US" sz="2400" dirty="0" smtClean="0"/>
                <a:t>，</a:t>
              </a:r>
              <a:r>
                <a:rPr lang="en-US" altLang="zh-CN" sz="2400" dirty="0" smtClean="0"/>
                <a:t>S3S2S1S0=1011B</a:t>
              </a:r>
              <a:endParaRPr lang="zh-CN" altLang="en-US" sz="2400" dirty="0" smtClean="0"/>
            </a:p>
            <a:p>
              <a:r>
                <a:rPr lang="zh-CN" altLang="en-US" sz="2400" dirty="0" smtClean="0"/>
                <a:t>指示灯</a:t>
              </a:r>
              <a:r>
                <a:rPr lang="en-US" sz="2400" dirty="0" smtClean="0"/>
                <a:t>A7</a:t>
              </a:r>
              <a:r>
                <a:rPr lang="zh-CN" altLang="en-US" sz="2400" dirty="0" smtClean="0"/>
                <a:t>～</a:t>
              </a:r>
              <a:r>
                <a:rPr lang="en-US" sz="2400" dirty="0" smtClean="0"/>
                <a:t>A0</a:t>
              </a:r>
              <a:r>
                <a:rPr lang="zh-CN" altLang="en-US" sz="2400" dirty="0" smtClean="0"/>
                <a:t>显示数</a:t>
              </a:r>
              <a:r>
                <a:rPr lang="en-US" sz="2400" dirty="0" smtClean="0"/>
                <a:t>A</a:t>
              </a:r>
              <a:r>
                <a:rPr lang="zh-CN" altLang="en-US" sz="2400" dirty="0" smtClean="0"/>
                <a:t>（</a:t>
              </a:r>
              <a:r>
                <a:rPr lang="en-US" sz="2400" dirty="0" smtClean="0"/>
                <a:t>R0</a:t>
              </a:r>
              <a:r>
                <a:rPr lang="zh-CN" altLang="en-US" sz="2400" dirty="0" smtClean="0"/>
                <a:t>），指示灯</a:t>
              </a:r>
              <a:r>
                <a:rPr lang="en-US" sz="2400" dirty="0" smtClean="0"/>
                <a:t>B7</a:t>
              </a:r>
              <a:r>
                <a:rPr lang="zh-CN" altLang="en-US" sz="2400" dirty="0" smtClean="0"/>
                <a:t>～</a:t>
              </a:r>
              <a:r>
                <a:rPr lang="en-US" sz="2400" dirty="0" smtClean="0"/>
                <a:t>B0</a:t>
              </a:r>
              <a:r>
                <a:rPr lang="zh-CN" altLang="en-US" sz="2400" dirty="0" smtClean="0"/>
                <a:t>显示数</a:t>
              </a:r>
              <a:r>
                <a:rPr lang="en-US" sz="2400" dirty="0" smtClean="0"/>
                <a:t>B</a:t>
              </a:r>
              <a:r>
                <a:rPr lang="zh-CN" altLang="en-US" sz="2400" dirty="0" smtClean="0"/>
                <a:t>（</a:t>
              </a:r>
              <a:r>
                <a:rPr lang="en-US" sz="2400" dirty="0" smtClean="0"/>
                <a:t>R1</a:t>
              </a:r>
              <a:r>
                <a:rPr lang="zh-CN" altLang="en-US" sz="2400" dirty="0" smtClean="0"/>
                <a:t>），指示灯</a:t>
              </a:r>
              <a:r>
                <a:rPr lang="en-US" sz="2400" dirty="0" smtClean="0"/>
                <a:t>D7</a:t>
              </a:r>
              <a:r>
                <a:rPr lang="zh-CN" altLang="en-US" sz="2400" dirty="0" smtClean="0"/>
                <a:t>～</a:t>
              </a:r>
              <a:r>
                <a:rPr lang="en-US" sz="2400" dirty="0" smtClean="0"/>
                <a:t>D0</a:t>
              </a:r>
              <a:r>
                <a:rPr lang="zh-CN" altLang="en-US" sz="2400" dirty="0" smtClean="0"/>
                <a:t>显示运算结果</a:t>
              </a:r>
              <a:r>
                <a:rPr lang="en-US" sz="2400" dirty="0" smtClean="0"/>
                <a:t>A and B</a:t>
              </a:r>
              <a:r>
                <a:rPr lang="zh-CN" altLang="en-US" sz="2400" dirty="0" smtClean="0"/>
                <a:t>。按一次</a:t>
              </a:r>
              <a:r>
                <a:rPr lang="en-US" sz="2400" dirty="0" smtClean="0"/>
                <a:t>QD</a:t>
              </a:r>
              <a:r>
                <a:rPr lang="zh-CN" altLang="en-US" sz="2400" dirty="0" smtClean="0"/>
                <a:t>按钮，</a:t>
              </a:r>
              <a:r>
                <a:rPr lang="en-US" altLang="zh-CN" sz="2400" dirty="0" smtClean="0"/>
                <a:t>LDZ=1</a:t>
              </a:r>
              <a:r>
                <a:rPr lang="zh-CN" altLang="en-US" sz="2400" dirty="0" smtClean="0"/>
                <a:t>，只保存</a:t>
              </a:r>
              <a:r>
                <a:rPr lang="en-US" altLang="zh-CN" sz="2400" dirty="0" smtClean="0"/>
                <a:t>Z</a:t>
              </a:r>
              <a:r>
                <a:rPr lang="zh-CN" altLang="en-US" sz="2400" dirty="0" smtClean="0"/>
                <a:t>值，</a:t>
              </a:r>
              <a:r>
                <a:rPr lang="en-US" altLang="zh-CN" sz="2400" dirty="0" smtClean="0"/>
                <a:t>C</a:t>
              </a:r>
              <a:r>
                <a:rPr lang="zh-CN" altLang="en-US" sz="2400" dirty="0" smtClean="0"/>
                <a:t>值不变，进入下一步。</a:t>
              </a:r>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7"/>
            <a:ext cx="10114915" cy="2431793"/>
            <a:chOff x="1543" y="2167"/>
            <a:chExt cx="15037" cy="2717"/>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8</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2717"/>
            </a:xfrm>
            <a:prstGeom prst="rect">
              <a:avLst/>
            </a:prstGeom>
            <a:noFill/>
          </p:spPr>
          <p:txBody>
            <a:bodyPr wrap="square" rtlCol="0">
              <a:spAutoFit/>
            </a:bodyPr>
            <a:lstStyle/>
            <a:p>
              <a:r>
                <a:rPr lang="zh-CN" altLang="en-US" sz="2800" b="1" dirty="0" smtClean="0"/>
                <a:t>进行</a:t>
              </a:r>
              <a:r>
                <a:rPr lang="en-US" altLang="zh-CN" sz="2800" b="1" dirty="0" smtClean="0"/>
                <a:t>”</a:t>
              </a:r>
              <a:r>
                <a:rPr lang="zh-CN" altLang="en-US" sz="2800" b="1" dirty="0" smtClean="0"/>
                <a:t>或</a:t>
              </a:r>
              <a:r>
                <a:rPr lang="en-US" altLang="zh-CN" sz="2800" b="1" dirty="0" smtClean="0"/>
                <a:t>”</a:t>
              </a:r>
              <a:r>
                <a:rPr lang="zh-CN" altLang="en-US" sz="2800" b="1" dirty="0" smtClean="0"/>
                <a:t>运算</a:t>
              </a:r>
            </a:p>
            <a:p>
              <a:endParaRPr lang="zh-CN" altLang="en-US" sz="2800" dirty="0" smtClean="0"/>
            </a:p>
            <a:p>
              <a:r>
                <a:rPr lang="zh-CN" altLang="en-US" sz="2400" dirty="0" smtClean="0"/>
                <a:t>指示灯</a:t>
              </a:r>
              <a:r>
                <a:rPr lang="en-US" sz="2400" dirty="0" smtClean="0"/>
                <a:t>μA5</a:t>
              </a:r>
              <a:r>
                <a:rPr lang="zh-CN" altLang="en-US" sz="2400" dirty="0" smtClean="0"/>
                <a:t>～</a:t>
              </a:r>
              <a:r>
                <a:rPr lang="en-US" sz="2400" dirty="0" smtClean="0"/>
                <a:t>μA0</a:t>
              </a:r>
              <a:r>
                <a:rPr lang="zh-CN" altLang="en-US" sz="2400" dirty="0" smtClean="0"/>
                <a:t>显示</a:t>
              </a:r>
              <a:r>
                <a:rPr lang="en-US" sz="2400" dirty="0" smtClean="0"/>
                <a:t>19H</a:t>
              </a:r>
              <a:r>
                <a:rPr lang="zh-CN" altLang="en-US" sz="2400" dirty="0" smtClean="0"/>
                <a:t>。这时指示灯</a:t>
              </a:r>
              <a:r>
                <a:rPr lang="en-US" sz="2400" dirty="0" smtClean="0"/>
                <a:t>Z</a:t>
              </a:r>
              <a:r>
                <a:rPr lang="zh-CN" altLang="en-US" sz="2400" dirty="0" smtClean="0"/>
                <a:t>（绿色）显示与运算得到的结果为</a:t>
              </a:r>
              <a:r>
                <a:rPr lang="en-US" sz="2400" dirty="0" smtClean="0"/>
                <a:t>0</a:t>
              </a:r>
              <a:r>
                <a:rPr lang="zh-CN" altLang="en-US" sz="2400" dirty="0" smtClean="0"/>
                <a:t>信号。指示灯</a:t>
              </a:r>
              <a:r>
                <a:rPr lang="en-US" sz="2400" dirty="0" smtClean="0"/>
                <a:t>C</a:t>
              </a:r>
              <a:r>
                <a:rPr lang="zh-CN" altLang="en-US" sz="2400" dirty="0" smtClean="0"/>
                <a:t>保持不变。指示灯</a:t>
              </a:r>
              <a:r>
                <a:rPr lang="en-US" sz="2400" dirty="0" smtClean="0"/>
                <a:t>A7</a:t>
              </a:r>
              <a:r>
                <a:rPr lang="zh-CN" altLang="en-US" sz="2400" dirty="0" smtClean="0"/>
                <a:t>～</a:t>
              </a:r>
              <a:r>
                <a:rPr lang="en-US" sz="2400" dirty="0" smtClean="0"/>
                <a:t>A0</a:t>
              </a:r>
              <a:r>
                <a:rPr lang="zh-CN" altLang="en-US" sz="2400" dirty="0" smtClean="0"/>
                <a:t>显示数</a:t>
              </a:r>
              <a:r>
                <a:rPr lang="en-US" sz="2400" dirty="0" smtClean="0"/>
                <a:t>A</a:t>
              </a:r>
              <a:r>
                <a:rPr lang="zh-CN" altLang="en-US" sz="2400" dirty="0" smtClean="0"/>
                <a:t>（</a:t>
              </a:r>
              <a:r>
                <a:rPr lang="en-US" sz="2400" dirty="0" smtClean="0"/>
                <a:t>R0</a:t>
              </a:r>
              <a:r>
                <a:rPr lang="zh-CN" altLang="en-US" sz="2400" dirty="0" smtClean="0"/>
                <a:t>），指示灯</a:t>
              </a:r>
              <a:r>
                <a:rPr lang="en-US" sz="2400" dirty="0" smtClean="0"/>
                <a:t>B7</a:t>
              </a:r>
              <a:r>
                <a:rPr lang="zh-CN" altLang="en-US" sz="2400" dirty="0" smtClean="0"/>
                <a:t>～</a:t>
              </a:r>
              <a:r>
                <a:rPr lang="en-US" sz="2400" dirty="0" smtClean="0"/>
                <a:t>B0</a:t>
              </a:r>
              <a:r>
                <a:rPr lang="zh-CN" altLang="en-US" sz="2400" dirty="0" smtClean="0"/>
                <a:t>显示数</a:t>
              </a:r>
              <a:r>
                <a:rPr lang="en-US" sz="2400" dirty="0" smtClean="0"/>
                <a:t>B</a:t>
              </a:r>
              <a:r>
                <a:rPr lang="zh-CN" altLang="en-US" sz="2400" dirty="0" smtClean="0"/>
                <a:t>（</a:t>
              </a:r>
              <a:r>
                <a:rPr lang="en-US" sz="2400" dirty="0" smtClean="0"/>
                <a:t>R1</a:t>
              </a:r>
              <a:r>
                <a:rPr lang="zh-CN" altLang="en-US" sz="2400" dirty="0" smtClean="0"/>
                <a:t>），指示灯</a:t>
              </a:r>
              <a:r>
                <a:rPr lang="en-US" sz="2400" dirty="0" smtClean="0"/>
                <a:t>D7</a:t>
              </a:r>
              <a:r>
                <a:rPr lang="zh-CN" altLang="en-US" sz="2400" dirty="0" smtClean="0"/>
                <a:t>～</a:t>
              </a:r>
              <a:r>
                <a:rPr lang="en-US" sz="2400" dirty="0" smtClean="0"/>
                <a:t>D0</a:t>
              </a:r>
              <a:r>
                <a:rPr lang="zh-CN" altLang="en-US" sz="2400" dirty="0" smtClean="0"/>
                <a:t>显示运算结果</a:t>
              </a:r>
              <a:r>
                <a:rPr lang="en-US" sz="2400" dirty="0" smtClean="0"/>
                <a:t>A or B</a:t>
              </a:r>
              <a:r>
                <a:rPr lang="zh-CN" altLang="en-US" sz="2400" dirty="0" smtClean="0"/>
                <a:t>。按一次</a:t>
              </a:r>
              <a:r>
                <a:rPr lang="en-US" sz="2400" dirty="0" smtClean="0"/>
                <a:t>QD</a:t>
              </a:r>
              <a:r>
                <a:rPr lang="zh-CN" altLang="en-US" sz="2400" dirty="0" smtClean="0"/>
                <a:t>按钮，进入下一步。</a:t>
              </a:r>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7"/>
            <a:ext cx="10114915" cy="2431793"/>
            <a:chOff x="1543" y="2167"/>
            <a:chExt cx="15037" cy="2717"/>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9</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2717"/>
            </a:xfrm>
            <a:prstGeom prst="rect">
              <a:avLst/>
            </a:prstGeom>
            <a:noFill/>
          </p:spPr>
          <p:txBody>
            <a:bodyPr wrap="square" rtlCol="0">
              <a:spAutoFit/>
            </a:bodyPr>
            <a:lstStyle/>
            <a:p>
              <a:r>
                <a:rPr lang="zh-CN" altLang="en-US" sz="2800" b="1" dirty="0" smtClean="0"/>
                <a:t>结束运算</a:t>
              </a:r>
            </a:p>
            <a:p>
              <a:endParaRPr lang="zh-CN" altLang="en-US" sz="2800" dirty="0" smtClean="0"/>
            </a:p>
            <a:p>
              <a:r>
                <a:rPr lang="zh-CN" altLang="en-US" sz="2400" dirty="0" smtClean="0"/>
                <a:t>指示灯</a:t>
              </a:r>
              <a:r>
                <a:rPr lang="en-US" sz="2400" dirty="0" smtClean="0"/>
                <a:t>μA5</a:t>
              </a:r>
              <a:r>
                <a:rPr lang="zh-CN" altLang="en-US" sz="2400" dirty="0" smtClean="0"/>
                <a:t>～</a:t>
              </a:r>
              <a:r>
                <a:rPr lang="en-US" sz="2400" dirty="0" smtClean="0"/>
                <a:t>μA0</a:t>
              </a:r>
              <a:r>
                <a:rPr lang="zh-CN" altLang="en-US" sz="2400" dirty="0" smtClean="0"/>
                <a:t>显示</a:t>
              </a:r>
              <a:r>
                <a:rPr lang="en-US" sz="2400" dirty="0" smtClean="0"/>
                <a:t>00H</a:t>
              </a:r>
              <a:r>
                <a:rPr lang="zh-CN" altLang="en-US" sz="2400" dirty="0" smtClean="0"/>
                <a:t>。这时指示灯</a:t>
              </a:r>
              <a:r>
                <a:rPr lang="en-US" sz="2400" dirty="0" smtClean="0"/>
                <a:t>Z</a:t>
              </a:r>
              <a:r>
                <a:rPr lang="zh-CN" altLang="en-US" sz="2400" dirty="0" smtClean="0"/>
                <a:t>（绿色）显示或运算得到的结果为</a:t>
              </a:r>
              <a:r>
                <a:rPr lang="en-US" sz="2400" dirty="0" smtClean="0"/>
                <a:t>0</a:t>
              </a:r>
              <a:r>
                <a:rPr lang="zh-CN" altLang="en-US" sz="2400" dirty="0" smtClean="0"/>
                <a:t>信号。指示灯</a:t>
              </a:r>
              <a:r>
                <a:rPr lang="en-US" sz="2400" dirty="0" smtClean="0"/>
                <a:t>C</a:t>
              </a:r>
              <a:r>
                <a:rPr lang="zh-CN" altLang="en-US" sz="2400" dirty="0" smtClean="0"/>
                <a:t>保持不变。</a:t>
              </a:r>
              <a:endParaRPr lang="en-US" altLang="zh-CN" sz="2400" dirty="0" smtClean="0"/>
            </a:p>
            <a:p>
              <a:endParaRPr lang="zh-CN" altLang="en-US" sz="2400" dirty="0" smtClean="0"/>
            </a:p>
            <a:p>
              <a:r>
                <a:rPr lang="zh-CN" altLang="en-US" sz="2400" dirty="0" smtClean="0"/>
                <a:t>按照上述步骤，对要求的</a:t>
              </a:r>
              <a:r>
                <a:rPr lang="en-US" sz="2400" dirty="0" smtClean="0"/>
                <a:t>7</a:t>
              </a:r>
              <a:r>
                <a:rPr lang="zh-CN" altLang="en-US" sz="2400" dirty="0" smtClean="0"/>
                <a:t>组数据进行运算。</a:t>
              </a:r>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zh-CN" altLang="en-US" sz="2400" b="1" dirty="0" smtClean="0">
                <a:solidFill>
                  <a:schemeClr val="tx1">
                    <a:lumMod val="85000"/>
                    <a:lumOff val="15000"/>
                  </a:schemeClr>
                </a:solidFill>
                <a:latin typeface="微软雅黑" pitchFamily="34" charset="-122"/>
                <a:ea typeface="微软雅黑" pitchFamily="34" charset="-122"/>
              </a:rPr>
              <a:t>微程序控制下的运算器工作过程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571740" cy="1894205"/>
            <a:chOff x="5872" y="4037"/>
            <a:chExt cx="11924" cy="2983"/>
          </a:xfrm>
        </p:grpSpPr>
        <p:sp>
          <p:nvSpPr>
            <p:cNvPr id="17" name="文本框 39"/>
            <p:cNvSpPr txBox="1"/>
            <p:nvPr/>
          </p:nvSpPr>
          <p:spPr>
            <a:xfrm>
              <a:off x="6903" y="4548"/>
              <a:ext cx="10893" cy="2472"/>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四、独立控制下的运算器工作过程验证准备</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35</a:t>
            </a:fld>
            <a:endParaRPr lang="zh-CN" altLang="en-US"/>
          </a:p>
        </p:txBody>
      </p:sp>
      <p:sp>
        <p:nvSpPr>
          <p:cNvPr id="3" name="内容占位符 2"/>
          <p:cNvSpPr>
            <a:spLocks noGrp="1"/>
          </p:cNvSpPr>
          <p:nvPr>
            <p:ph sz="quarter" idx="13"/>
          </p:nvPr>
        </p:nvSpPr>
        <p:spPr/>
        <p:txBody>
          <a:bodyPr/>
          <a:lstStyle/>
          <a:p>
            <a:r>
              <a:rPr lang="zh-CN" altLang="en-US" dirty="0" smtClean="0"/>
              <a:t>实验准备</a:t>
            </a:r>
            <a:r>
              <a:rPr lang="en-US" altLang="zh-CN" dirty="0" smtClean="0"/>
              <a:t>:</a:t>
            </a:r>
          </a:p>
          <a:p>
            <a:r>
              <a:rPr lang="zh-CN" altLang="en-US" dirty="0" smtClean="0">
                <a:latin typeface="Times New Roman" panose="02020603050405020304" pitchFamily="18" charset="0"/>
                <a:ea typeface="微软雅黑" panose="020B0503020204020204" charset="-122"/>
              </a:rPr>
              <a:t> </a:t>
            </a:r>
            <a:r>
              <a:rPr lang="en-US" altLang="zh-CN" dirty="0" smtClean="0">
                <a:latin typeface="Times New Roman" panose="02020603050405020304" pitchFamily="18" charset="0"/>
                <a:ea typeface="微软雅黑" panose="020B0503020204020204" charset="-122"/>
              </a:rPr>
              <a:t>1</a:t>
            </a:r>
            <a:r>
              <a:rPr lang="zh-CN" altLang="en-US" dirty="0" smtClean="0">
                <a:latin typeface="Times New Roman" panose="02020603050405020304" pitchFamily="18" charset="0"/>
                <a:ea typeface="微软雅黑" panose="020B0503020204020204" charset="-122"/>
              </a:rPr>
              <a:t>、 将控制器转换开关拨到</a:t>
            </a:r>
            <a:r>
              <a:rPr lang="en-US" altLang="zh-CN" dirty="0" smtClean="0">
                <a:latin typeface="Times New Roman" panose="02020603050405020304" pitchFamily="18" charset="0"/>
                <a:ea typeface="微软雅黑" panose="020B0503020204020204" charset="-122"/>
              </a:rPr>
              <a:t>  “</a:t>
            </a:r>
            <a:r>
              <a:rPr lang="zh-CN" altLang="en-US" dirty="0" smtClean="0">
                <a:latin typeface="Times New Roman" panose="02020603050405020304" pitchFamily="18" charset="0"/>
                <a:ea typeface="微软雅黑" panose="020B0503020204020204" charset="-122"/>
              </a:rPr>
              <a:t>独立</a:t>
            </a:r>
            <a:r>
              <a:rPr lang="en-US" altLang="zh-CN" dirty="0" smtClean="0">
                <a:latin typeface="Times New Roman" panose="02020603050405020304" pitchFamily="18" charset="0"/>
                <a:ea typeface="微软雅黑" panose="020B0503020204020204" charset="-122"/>
              </a:rPr>
              <a:t>”</a:t>
            </a:r>
            <a:r>
              <a:rPr lang="zh-CN" altLang="en-US" dirty="0" smtClean="0">
                <a:latin typeface="Times New Roman" panose="02020603050405020304" pitchFamily="18" charset="0"/>
                <a:ea typeface="微软雅黑" panose="020B0503020204020204" charset="-122"/>
              </a:rPr>
              <a:t>位置，编程开关和短路子</a:t>
            </a:r>
            <a:r>
              <a:rPr lang="en-US" altLang="zh-CN" dirty="0" smtClean="0">
                <a:latin typeface="Times New Roman" panose="02020603050405020304" pitchFamily="18" charset="0"/>
                <a:ea typeface="微软雅黑" panose="020B0503020204020204" charset="-122"/>
              </a:rPr>
              <a:t>DZ11</a:t>
            </a:r>
            <a:r>
              <a:rPr lang="zh-CN" altLang="en-US" dirty="0" smtClean="0">
                <a:latin typeface="Times New Roman" panose="02020603050405020304" pitchFamily="18" charset="0"/>
                <a:ea typeface="微软雅黑" panose="020B0503020204020204" charset="-122"/>
              </a:rPr>
              <a:t>设置 </a:t>
            </a:r>
            <a:r>
              <a:rPr lang="en-US" altLang="zh-CN" dirty="0" smtClean="0">
                <a:latin typeface="Times New Roman" panose="02020603050405020304" pitchFamily="18" charset="0"/>
                <a:ea typeface="微软雅黑" panose="020B0503020204020204" charset="-122"/>
              </a:rPr>
              <a:t>	</a:t>
            </a:r>
            <a:r>
              <a:rPr lang="zh-CN" altLang="en-US" dirty="0" smtClean="0">
                <a:latin typeface="Times New Roman" panose="02020603050405020304" pitchFamily="18" charset="0"/>
                <a:ea typeface="微软雅黑" panose="020B0503020204020204" charset="-122"/>
              </a:rPr>
              <a:t>   为左边“正常”位置；</a:t>
            </a:r>
            <a:endParaRPr lang="en-US" altLang="zh-CN" dirty="0" smtClean="0">
              <a:latin typeface="Times New Roman" panose="02020603050405020304" pitchFamily="18" charset="0"/>
              <a:ea typeface="微软雅黑" panose="020B0503020204020204" charset="-122"/>
            </a:endParaRPr>
          </a:p>
          <a:p>
            <a:r>
              <a:rPr lang="zh-CN" altLang="en-US" dirty="0" smtClean="0">
                <a:latin typeface="Times New Roman" panose="02020603050405020304" pitchFamily="18" charset="0"/>
                <a:ea typeface="微软雅黑" panose="020B0503020204020204" charset="-122"/>
              </a:rPr>
              <a:t> </a:t>
            </a:r>
            <a:r>
              <a:rPr lang="en-US" altLang="zh-CN" dirty="0" smtClean="0">
                <a:latin typeface="Times New Roman" panose="02020603050405020304" pitchFamily="18" charset="0"/>
                <a:ea typeface="微软雅黑" panose="020B0503020204020204" charset="-122"/>
              </a:rPr>
              <a:t>2</a:t>
            </a:r>
            <a:r>
              <a:rPr lang="zh-CN" altLang="en-US" dirty="0" smtClean="0">
                <a:latin typeface="Times New Roman" panose="02020603050405020304" pitchFamily="18" charset="0"/>
                <a:ea typeface="微软雅黑" panose="020B0503020204020204" charset="-122"/>
              </a:rPr>
              <a:t>、开关</a:t>
            </a:r>
            <a:r>
              <a:rPr lang="en-US" altLang="zh-CN" dirty="0" smtClean="0">
                <a:latin typeface="Times New Roman" panose="02020603050405020304" pitchFamily="18" charset="0"/>
                <a:ea typeface="微软雅黑" panose="020B0503020204020204" charset="-122"/>
              </a:rPr>
              <a:t>DP=1</a:t>
            </a:r>
            <a:r>
              <a:rPr lang="zh-CN" altLang="en-US" dirty="0" smtClean="0">
                <a:latin typeface="Times New Roman" panose="02020603050405020304" pitchFamily="18" charset="0"/>
                <a:ea typeface="微软雅黑" panose="020B0503020204020204" charset="-122"/>
              </a:rPr>
              <a:t>（向上）模型机处于单周期状态 ；</a:t>
            </a:r>
            <a:endParaRPr lang="en-US" altLang="zh-CN" dirty="0" smtClean="0">
              <a:latin typeface="Times New Roman" panose="02020603050405020304" pitchFamily="18" charset="0"/>
              <a:ea typeface="微软雅黑" panose="020B0503020204020204" charset="-122"/>
            </a:endParaRPr>
          </a:p>
          <a:p>
            <a:r>
              <a:rPr lang="en-US" altLang="zh-CN" dirty="0" smtClean="0">
                <a:latin typeface="Times New Roman" panose="02020603050405020304" pitchFamily="18" charset="0"/>
                <a:ea typeface="微软雅黑" panose="020B0503020204020204" charset="-122"/>
              </a:rPr>
              <a:t>3</a:t>
            </a:r>
            <a:r>
              <a:rPr lang="zh-CN" altLang="en-US" smtClean="0">
                <a:latin typeface="Times New Roman" panose="02020603050405020304" pitchFamily="18" charset="0"/>
                <a:ea typeface="微软雅黑" panose="020B0503020204020204" charset="-122"/>
              </a:rPr>
              <a:t>、按如下表完成连线 。</a:t>
            </a:r>
            <a:endParaRPr lang="en-US" altLang="zh-CN" dirty="0" smtClean="0">
              <a:latin typeface="Times New Roman" panose="02020603050405020304" pitchFamily="18" charset="0"/>
              <a:ea typeface="微软雅黑" panose="020B0503020204020204" charset="-122"/>
            </a:endParaRPr>
          </a:p>
          <a:p>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txBox="1"/>
          <p:nvPr/>
        </p:nvSpPr>
        <p:spPr>
          <a:xfrm>
            <a:off x="527382" y="620689"/>
            <a:ext cx="10141975" cy="4247317"/>
          </a:xfrm>
          <a:prstGeom prst="rect">
            <a:avLst/>
          </a:prstGeom>
          <a:noFill/>
        </p:spPr>
        <p:txBody>
          <a:bodyPr wrap="square">
            <a:spAutoFit/>
          </a:bodyPr>
          <a:lstStyle/>
          <a:p>
            <a:r>
              <a:rPr lang="zh-CN" altLang="en-US" noProof="1" smtClean="0">
                <a:solidFill>
                  <a:schemeClr val="accent5">
                    <a:lumMod val="50000"/>
                  </a:schemeClr>
                </a:solidFill>
              </a:rPr>
              <a:t>接线</a:t>
            </a:r>
            <a:endParaRPr lang="en-US" altLang="zh-CN" noProof="1" smtClean="0">
              <a:solidFill>
                <a:schemeClr val="accent5">
                  <a:lumMod val="50000"/>
                </a:schemeClr>
              </a:solidFill>
            </a:endParaRPr>
          </a:p>
          <a:p>
            <a:endParaRPr lang="en-US" altLang="zh-CN" noProof="1" smtClean="0">
              <a:solidFill>
                <a:schemeClr val="accent5">
                  <a:lumMod val="50000"/>
                </a:schemeClr>
              </a:solidFill>
            </a:endParaRPr>
          </a:p>
          <a:p>
            <a:endParaRPr lang="en-US" altLang="zh-CN" noProof="1">
              <a:solidFill>
                <a:schemeClr val="accent5">
                  <a:lumMod val="50000"/>
                </a:schemeClr>
              </a:solidFill>
            </a:endParaRPr>
          </a:p>
          <a:p>
            <a:endParaRPr lang="en-US" altLang="zh-CN" noProof="1">
              <a:solidFill>
                <a:schemeClr val="accent5">
                  <a:lumMod val="50000"/>
                </a:schemeClr>
              </a:solidFill>
            </a:endParaRPr>
          </a:p>
          <a:p>
            <a:r>
              <a:rPr lang="en-US" altLang="zh-CN" noProof="1" smtClean="0">
                <a:solidFill>
                  <a:schemeClr val="accent5">
                    <a:lumMod val="50000"/>
                  </a:schemeClr>
                </a:solidFill>
              </a:rPr>
              <a:t>K0  </a:t>
            </a:r>
            <a:r>
              <a:rPr lang="zh-CN" altLang="en-US" noProof="1">
                <a:solidFill>
                  <a:schemeClr val="accent5">
                    <a:lumMod val="50000"/>
                  </a:schemeClr>
                </a:solidFill>
              </a:rPr>
              <a:t>接  </a:t>
            </a:r>
            <a:r>
              <a:rPr lang="en-US" altLang="zh-CN" noProof="1">
                <a:solidFill>
                  <a:schemeClr val="accent5">
                    <a:lumMod val="50000"/>
                  </a:schemeClr>
                </a:solidFill>
              </a:rPr>
              <a:t>MBUS                 K1  </a:t>
            </a:r>
            <a:r>
              <a:rPr lang="zh-CN" altLang="en-US" noProof="1">
                <a:solidFill>
                  <a:schemeClr val="accent5">
                    <a:lumMod val="50000"/>
                  </a:schemeClr>
                </a:solidFill>
              </a:rPr>
              <a:t>接  </a:t>
            </a:r>
            <a:r>
              <a:rPr lang="en-US" altLang="zh-CN" noProof="1">
                <a:solidFill>
                  <a:schemeClr val="accent5">
                    <a:lumMod val="50000"/>
                  </a:schemeClr>
                </a:solidFill>
              </a:rPr>
              <a:t>RS0                K2  </a:t>
            </a:r>
            <a:r>
              <a:rPr lang="zh-CN" altLang="en-US" noProof="1">
                <a:solidFill>
                  <a:schemeClr val="accent5">
                    <a:lumMod val="50000"/>
                  </a:schemeClr>
                </a:solidFill>
              </a:rPr>
              <a:t>接  </a:t>
            </a:r>
            <a:r>
              <a:rPr lang="en-US" altLang="zh-CN" noProof="1">
                <a:solidFill>
                  <a:schemeClr val="accent5">
                    <a:lumMod val="50000"/>
                  </a:schemeClr>
                </a:solidFill>
              </a:rPr>
              <a:t>RS1</a:t>
            </a:r>
          </a:p>
          <a:p>
            <a:endParaRPr lang="en-US" altLang="zh-CN" noProof="1">
              <a:solidFill>
                <a:schemeClr val="accent5">
                  <a:lumMod val="50000"/>
                </a:schemeClr>
              </a:solidFill>
            </a:endParaRPr>
          </a:p>
          <a:p>
            <a:r>
              <a:rPr lang="en-US" altLang="zh-CN" noProof="1">
                <a:solidFill>
                  <a:schemeClr val="accent5">
                    <a:lumMod val="50000"/>
                  </a:schemeClr>
                </a:solidFill>
              </a:rPr>
              <a:t>K3  </a:t>
            </a:r>
            <a:r>
              <a:rPr lang="zh-CN" altLang="en-US" noProof="1">
                <a:solidFill>
                  <a:schemeClr val="accent5">
                    <a:lumMod val="50000"/>
                  </a:schemeClr>
                </a:solidFill>
              </a:rPr>
              <a:t>接  </a:t>
            </a:r>
            <a:r>
              <a:rPr lang="en-US" altLang="zh-CN" noProof="1">
                <a:solidFill>
                  <a:schemeClr val="accent5">
                    <a:lumMod val="50000"/>
                  </a:schemeClr>
                </a:solidFill>
              </a:rPr>
              <a:t>SBUS                  K4  </a:t>
            </a:r>
            <a:r>
              <a:rPr lang="zh-CN" altLang="en-US" noProof="1">
                <a:solidFill>
                  <a:schemeClr val="accent5">
                    <a:lumMod val="50000"/>
                  </a:schemeClr>
                </a:solidFill>
              </a:rPr>
              <a:t>接  </a:t>
            </a:r>
            <a:r>
              <a:rPr lang="en-US" altLang="zh-CN" noProof="1">
                <a:solidFill>
                  <a:schemeClr val="accent5">
                    <a:lumMod val="50000"/>
                  </a:schemeClr>
                </a:solidFill>
              </a:rPr>
              <a:t>DRW              K5  </a:t>
            </a:r>
            <a:r>
              <a:rPr lang="zh-CN" altLang="en-US" noProof="1">
                <a:solidFill>
                  <a:schemeClr val="accent5">
                    <a:lumMod val="50000"/>
                  </a:schemeClr>
                </a:solidFill>
              </a:rPr>
              <a:t>接  </a:t>
            </a:r>
            <a:r>
              <a:rPr lang="en-US" altLang="zh-CN" noProof="1">
                <a:solidFill>
                  <a:schemeClr val="accent5">
                    <a:lumMod val="50000"/>
                  </a:schemeClr>
                </a:solidFill>
              </a:rPr>
              <a:t>RD0</a:t>
            </a:r>
          </a:p>
          <a:p>
            <a:endParaRPr lang="en-US" altLang="zh-CN" noProof="1">
              <a:solidFill>
                <a:schemeClr val="accent5">
                  <a:lumMod val="50000"/>
                </a:schemeClr>
              </a:solidFill>
            </a:endParaRPr>
          </a:p>
          <a:p>
            <a:r>
              <a:rPr lang="en-US" altLang="zh-CN" noProof="1">
                <a:solidFill>
                  <a:schemeClr val="accent5">
                    <a:lumMod val="50000"/>
                  </a:schemeClr>
                </a:solidFill>
              </a:rPr>
              <a:t>K6  </a:t>
            </a:r>
            <a:r>
              <a:rPr lang="zh-CN" altLang="en-US" noProof="1">
                <a:solidFill>
                  <a:schemeClr val="accent5">
                    <a:lumMod val="50000"/>
                  </a:schemeClr>
                </a:solidFill>
              </a:rPr>
              <a:t>接  </a:t>
            </a:r>
            <a:r>
              <a:rPr lang="en-US" altLang="zh-CN" noProof="1">
                <a:solidFill>
                  <a:schemeClr val="accent5">
                    <a:lumMod val="50000"/>
                  </a:schemeClr>
                </a:solidFill>
              </a:rPr>
              <a:t>RD1                     K7  </a:t>
            </a:r>
            <a:r>
              <a:rPr lang="zh-CN" altLang="en-US" noProof="1">
                <a:solidFill>
                  <a:schemeClr val="accent5">
                    <a:lumMod val="50000"/>
                  </a:schemeClr>
                </a:solidFill>
              </a:rPr>
              <a:t>接  </a:t>
            </a:r>
            <a:r>
              <a:rPr lang="en-US" altLang="zh-CN" noProof="1">
                <a:solidFill>
                  <a:schemeClr val="accent5">
                    <a:lumMod val="50000"/>
                  </a:schemeClr>
                </a:solidFill>
              </a:rPr>
              <a:t>LDZ                K8  </a:t>
            </a:r>
            <a:r>
              <a:rPr lang="zh-CN" altLang="en-US" noProof="1">
                <a:solidFill>
                  <a:schemeClr val="accent5">
                    <a:lumMod val="50000"/>
                  </a:schemeClr>
                </a:solidFill>
              </a:rPr>
              <a:t>接  </a:t>
            </a:r>
            <a:r>
              <a:rPr lang="en-US" altLang="zh-CN" noProof="1">
                <a:solidFill>
                  <a:schemeClr val="accent5">
                    <a:lumMod val="50000"/>
                  </a:schemeClr>
                </a:solidFill>
              </a:rPr>
              <a:t>LDC</a:t>
            </a:r>
          </a:p>
          <a:p>
            <a:endParaRPr lang="en-US" altLang="zh-CN" noProof="1">
              <a:solidFill>
                <a:schemeClr val="accent5">
                  <a:lumMod val="50000"/>
                </a:schemeClr>
              </a:solidFill>
            </a:endParaRPr>
          </a:p>
          <a:p>
            <a:r>
              <a:rPr lang="en-US" altLang="zh-CN" noProof="1">
                <a:solidFill>
                  <a:schemeClr val="accent5">
                    <a:lumMod val="50000"/>
                  </a:schemeClr>
                </a:solidFill>
              </a:rPr>
              <a:t>K9  </a:t>
            </a:r>
            <a:r>
              <a:rPr lang="zh-CN" altLang="en-US" noProof="1">
                <a:solidFill>
                  <a:schemeClr val="accent5">
                    <a:lumMod val="50000"/>
                  </a:schemeClr>
                </a:solidFill>
              </a:rPr>
              <a:t>接  </a:t>
            </a:r>
            <a:r>
              <a:rPr lang="en-US" altLang="zh-CN" noProof="1">
                <a:solidFill>
                  <a:schemeClr val="accent5">
                    <a:lumMod val="50000"/>
                  </a:schemeClr>
                </a:solidFill>
              </a:rPr>
              <a:t>ABUS                  K10  </a:t>
            </a:r>
            <a:r>
              <a:rPr lang="zh-CN" altLang="en-US" noProof="1">
                <a:solidFill>
                  <a:schemeClr val="accent5">
                    <a:lumMod val="50000"/>
                  </a:schemeClr>
                </a:solidFill>
              </a:rPr>
              <a:t>接  </a:t>
            </a:r>
            <a:r>
              <a:rPr lang="en-US" altLang="zh-CN" noProof="1">
                <a:solidFill>
                  <a:schemeClr val="accent5">
                    <a:lumMod val="50000"/>
                  </a:schemeClr>
                </a:solidFill>
              </a:rPr>
              <a:t>CIN               K11  </a:t>
            </a:r>
            <a:r>
              <a:rPr lang="zh-CN" altLang="en-US" noProof="1">
                <a:solidFill>
                  <a:schemeClr val="accent5">
                    <a:lumMod val="50000"/>
                  </a:schemeClr>
                </a:solidFill>
              </a:rPr>
              <a:t>接  </a:t>
            </a:r>
            <a:r>
              <a:rPr lang="en-US" altLang="zh-CN" noProof="1">
                <a:solidFill>
                  <a:schemeClr val="accent5">
                    <a:lumMod val="50000"/>
                  </a:schemeClr>
                </a:solidFill>
              </a:rPr>
              <a:t>S3</a:t>
            </a:r>
          </a:p>
          <a:p>
            <a:r>
              <a:rPr lang="en-US" altLang="zh-CN" noProof="1">
                <a:solidFill>
                  <a:schemeClr val="accent5">
                    <a:lumMod val="50000"/>
                  </a:schemeClr>
                </a:solidFill>
              </a:rPr>
              <a:t> </a:t>
            </a:r>
          </a:p>
          <a:p>
            <a:r>
              <a:rPr lang="en-US" altLang="zh-CN" noProof="1">
                <a:solidFill>
                  <a:schemeClr val="accent5">
                    <a:lumMod val="50000"/>
                  </a:schemeClr>
                </a:solidFill>
              </a:rPr>
              <a:t>K12  </a:t>
            </a:r>
            <a:r>
              <a:rPr lang="zh-CN" altLang="en-US" noProof="1">
                <a:solidFill>
                  <a:schemeClr val="accent5">
                    <a:lumMod val="50000"/>
                  </a:schemeClr>
                </a:solidFill>
              </a:rPr>
              <a:t>接  </a:t>
            </a:r>
            <a:r>
              <a:rPr lang="en-US" altLang="zh-CN" noProof="1">
                <a:solidFill>
                  <a:schemeClr val="accent5">
                    <a:lumMod val="50000"/>
                  </a:schemeClr>
                </a:solidFill>
              </a:rPr>
              <a:t>S2                      K13  </a:t>
            </a:r>
            <a:r>
              <a:rPr lang="zh-CN" altLang="en-US" noProof="1">
                <a:solidFill>
                  <a:schemeClr val="accent5">
                    <a:lumMod val="50000"/>
                  </a:schemeClr>
                </a:solidFill>
              </a:rPr>
              <a:t>接  </a:t>
            </a:r>
            <a:r>
              <a:rPr lang="en-US" altLang="zh-CN" noProof="1">
                <a:solidFill>
                  <a:schemeClr val="accent5">
                    <a:lumMod val="50000"/>
                  </a:schemeClr>
                </a:solidFill>
              </a:rPr>
              <a:t>S1                K14  </a:t>
            </a:r>
            <a:r>
              <a:rPr lang="zh-CN" altLang="en-US" noProof="1">
                <a:solidFill>
                  <a:schemeClr val="accent5">
                    <a:lumMod val="50000"/>
                  </a:schemeClr>
                </a:solidFill>
              </a:rPr>
              <a:t>接  </a:t>
            </a:r>
            <a:r>
              <a:rPr lang="en-US" altLang="zh-CN" noProof="1">
                <a:solidFill>
                  <a:schemeClr val="accent5">
                    <a:lumMod val="50000"/>
                  </a:schemeClr>
                </a:solidFill>
              </a:rPr>
              <a:t>S0</a:t>
            </a:r>
          </a:p>
          <a:p>
            <a:endParaRPr lang="en-US" altLang="zh-CN" noProof="1">
              <a:solidFill>
                <a:schemeClr val="accent5">
                  <a:lumMod val="50000"/>
                </a:schemeClr>
              </a:solidFill>
            </a:endParaRPr>
          </a:p>
          <a:p>
            <a:r>
              <a:rPr lang="en-US" altLang="zh-CN" noProof="1">
                <a:solidFill>
                  <a:schemeClr val="accent5">
                    <a:lumMod val="50000"/>
                  </a:schemeClr>
                </a:solidFill>
              </a:rPr>
              <a:t>K15  </a:t>
            </a:r>
            <a:r>
              <a:rPr lang="zh-CN" altLang="en-US" noProof="1">
                <a:solidFill>
                  <a:schemeClr val="accent5">
                    <a:lumMod val="50000"/>
                  </a:schemeClr>
                </a:solidFill>
              </a:rPr>
              <a:t>接  </a:t>
            </a:r>
            <a:r>
              <a:rPr lang="en-US" altLang="zh-CN" noProof="1">
                <a:solidFill>
                  <a:schemeClr val="accent5">
                    <a:lumMod val="50000"/>
                  </a:schemeClr>
                </a:solidFill>
              </a:rPr>
              <a:t>M</a:t>
            </a:r>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4" descr="QQ图片20181224165547"/>
          <p:cNvPicPr>
            <a:picLocks noChangeAspect="1" noChangeArrowheads="1"/>
          </p:cNvPicPr>
          <p:nvPr/>
        </p:nvPicPr>
        <p:blipFill>
          <a:blip r:embed="rId2" cstate="print"/>
          <a:srcRect/>
          <a:stretch>
            <a:fillRect/>
          </a:stretch>
        </p:blipFill>
        <p:spPr>
          <a:xfrm>
            <a:off x="527381" y="1268761"/>
            <a:ext cx="11055019" cy="5040559"/>
          </a:xfrm>
          <a:prstGeom prst="rect">
            <a:avLst/>
          </a:prstGeom>
        </p:spPr>
      </p:pic>
      <p:sp>
        <p:nvSpPr>
          <p:cNvPr id="3" name="矩形 2"/>
          <p:cNvSpPr/>
          <p:nvPr/>
        </p:nvSpPr>
        <p:spPr>
          <a:xfrm>
            <a:off x="623393" y="548680"/>
            <a:ext cx="877163" cy="369332"/>
          </a:xfrm>
          <a:prstGeom prst="rect">
            <a:avLst/>
          </a:prstGeom>
        </p:spPr>
        <p:txBody>
          <a:bodyPr wrap="none">
            <a:spAutoFit/>
          </a:bodyPr>
          <a:lstStyle/>
          <a:p>
            <a:r>
              <a:rPr lang="zh-CN" altLang="en-US" dirty="0" smtClean="0"/>
              <a:t>接线图</a:t>
            </a:r>
            <a:endParaRPr lang="zh-CN" alt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80053" y="384920"/>
            <a:ext cx="6096000" cy="307777"/>
          </a:xfrm>
          <a:prstGeom prst="rect">
            <a:avLst/>
          </a:prstGeom>
        </p:spPr>
        <p:txBody>
          <a:bodyPr>
            <a:spAutoFit/>
          </a:bodyPr>
          <a:lstStyle/>
          <a:p>
            <a:r>
              <a:rPr lang="zh-CN" altLang="en-US" sz="1400" dirty="0" smtClean="0">
                <a:latin typeface="宋体" panose="02010600030101010101" pitchFamily="2" charset="-122"/>
                <a:ea typeface="宋体" panose="02010600030101010101" pitchFamily="2" charset="-122"/>
              </a:rPr>
              <a:t>独立模式下运算器实验：</a:t>
            </a:r>
            <a:endParaRPr lang="zh-CN" altLang="zh-CN" sz="1400" dirty="0">
              <a:latin typeface="宋体" panose="02010600030101010101" pitchFamily="2" charset="-122"/>
              <a:ea typeface="宋体" panose="02010600030101010101" pitchFamily="2" charset="-122"/>
            </a:endParaRPr>
          </a:p>
        </p:txBody>
      </p:sp>
      <p:graphicFrame>
        <p:nvGraphicFramePr>
          <p:cNvPr id="5" name="表格 4"/>
          <p:cNvGraphicFramePr>
            <a:graphicFrameLocks noGrp="1"/>
          </p:cNvGraphicFramePr>
          <p:nvPr>
            <p:extLst>
              <p:ext uri="{D42A27DB-BD31-4B8C-83A1-F6EECF244321}">
                <p14:modId xmlns:p14="http://schemas.microsoft.com/office/powerpoint/2010/main" xmlns="" val="3891267924"/>
              </p:ext>
            </p:extLst>
          </p:nvPr>
        </p:nvGraphicFramePr>
        <p:xfrm>
          <a:off x="431371" y="1124744"/>
          <a:ext cx="11329260" cy="1448170"/>
        </p:xfrm>
        <a:graphic>
          <a:graphicData uri="http://schemas.openxmlformats.org/drawingml/2006/table">
            <a:tbl>
              <a:tblPr firstRow="1" firstCol="1" bandRow="1">
                <a:tableStyleId>{5C22544A-7EE6-4342-B048-85BDC9FD1C3A}</a:tableStyleId>
              </a:tblPr>
              <a:tblGrid>
                <a:gridCol w="1368909">
                  <a:extLst>
                    <a:ext uri="{9D8B030D-6E8A-4147-A177-3AD203B41FA5}">
                      <a16:colId xmlns:a16="http://schemas.microsoft.com/office/drawing/2014/main" xmlns="" val="20000"/>
                    </a:ext>
                  </a:extLst>
                </a:gridCol>
                <a:gridCol w="1009899">
                  <a:extLst>
                    <a:ext uri="{9D8B030D-6E8A-4147-A177-3AD203B41FA5}">
                      <a16:colId xmlns:a16="http://schemas.microsoft.com/office/drawing/2014/main" xmlns="" val="20001"/>
                    </a:ext>
                  </a:extLst>
                </a:gridCol>
                <a:gridCol w="1107679">
                  <a:extLst>
                    <a:ext uri="{9D8B030D-6E8A-4147-A177-3AD203B41FA5}">
                      <a16:colId xmlns:a16="http://schemas.microsoft.com/office/drawing/2014/main" xmlns="" val="20002"/>
                    </a:ext>
                  </a:extLst>
                </a:gridCol>
                <a:gridCol w="1135407">
                  <a:extLst>
                    <a:ext uri="{9D8B030D-6E8A-4147-A177-3AD203B41FA5}">
                      <a16:colId xmlns:a16="http://schemas.microsoft.com/office/drawing/2014/main" xmlns="" val="20003"/>
                    </a:ext>
                  </a:extLst>
                </a:gridCol>
                <a:gridCol w="1211295">
                  <a:extLst>
                    <a:ext uri="{9D8B030D-6E8A-4147-A177-3AD203B41FA5}">
                      <a16:colId xmlns:a16="http://schemas.microsoft.com/office/drawing/2014/main" xmlns="" val="20004"/>
                    </a:ext>
                  </a:extLst>
                </a:gridCol>
                <a:gridCol w="1307615">
                  <a:extLst>
                    <a:ext uri="{9D8B030D-6E8A-4147-A177-3AD203B41FA5}">
                      <a16:colId xmlns:a16="http://schemas.microsoft.com/office/drawing/2014/main" xmlns="" val="20005"/>
                    </a:ext>
                  </a:extLst>
                </a:gridCol>
                <a:gridCol w="1117895">
                  <a:extLst>
                    <a:ext uri="{9D8B030D-6E8A-4147-A177-3AD203B41FA5}">
                      <a16:colId xmlns:a16="http://schemas.microsoft.com/office/drawing/2014/main" xmlns="" val="20006"/>
                    </a:ext>
                  </a:extLst>
                </a:gridCol>
                <a:gridCol w="1217133">
                  <a:extLst>
                    <a:ext uri="{9D8B030D-6E8A-4147-A177-3AD203B41FA5}">
                      <a16:colId xmlns:a16="http://schemas.microsoft.com/office/drawing/2014/main" xmlns="" val="20007"/>
                    </a:ext>
                  </a:extLst>
                </a:gridCol>
                <a:gridCol w="1853428">
                  <a:extLst>
                    <a:ext uri="{9D8B030D-6E8A-4147-A177-3AD203B41FA5}">
                      <a16:colId xmlns:a16="http://schemas.microsoft.com/office/drawing/2014/main" xmlns="" val="20008"/>
                    </a:ext>
                  </a:extLst>
                </a:gridCol>
              </a:tblGrid>
              <a:tr h="289634">
                <a:tc>
                  <a:txBody>
                    <a:bodyPr/>
                    <a:lstStyle/>
                    <a:p>
                      <a:pPr algn="ctr">
                        <a:spcAft>
                          <a:spcPts val="0"/>
                        </a:spcAft>
                      </a:pPr>
                      <a:r>
                        <a:rPr lang="zh-CN" sz="1600" kern="100" dirty="0">
                          <a:effectLst/>
                          <a:latin typeface="宋体" panose="02010600030101010101" pitchFamily="2" charset="-122"/>
                          <a:ea typeface="宋体" panose="02010600030101010101" pitchFamily="2" charset="-122"/>
                        </a:rPr>
                        <a:t>名称</a:t>
                      </a: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K15</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K14</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K13</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K12</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K11</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K10</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K9</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K8</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xmlns="" val="10000"/>
                  </a:ext>
                </a:extLst>
              </a:tr>
              <a:tr h="289634">
                <a:tc>
                  <a:txBody>
                    <a:bodyPr/>
                    <a:lstStyle/>
                    <a:p>
                      <a:pPr algn="ctr">
                        <a:spcAft>
                          <a:spcPts val="0"/>
                        </a:spcAft>
                      </a:pPr>
                      <a:r>
                        <a:rPr lang="zh-CN" sz="1600" kern="100" dirty="0">
                          <a:effectLst/>
                          <a:latin typeface="宋体" panose="02010600030101010101" pitchFamily="2" charset="-122"/>
                          <a:ea typeface="宋体" panose="02010600030101010101" pitchFamily="2" charset="-122"/>
                        </a:rPr>
                        <a:t>序号</a:t>
                      </a: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M</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S0</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S1</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S2</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S3</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CIN</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ABUS</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LDC</a:t>
                      </a:r>
                      <a:endParaRPr lang="zh-CN" sz="1600" kern="100" dirty="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xmlns="" val="10001"/>
                  </a:ext>
                </a:extLst>
              </a:tr>
              <a:tr h="289634">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r>
                        <a:rPr lang="en-US" sz="1600" kern="100" dirty="0" smtClean="0">
                          <a:effectLst/>
                          <a:latin typeface="宋体" panose="02010600030101010101" pitchFamily="2" charset="-122"/>
                          <a:ea typeface="宋体" panose="02010600030101010101" pitchFamily="2" charset="-122"/>
                        </a:rPr>
                        <a:t>1</a:t>
                      </a:r>
                      <a:endParaRPr lang="zh-CN" sz="1600" kern="100" dirty="0">
                        <a:effectLst/>
                        <a:latin typeface="宋体" panose="02010600030101010101" pitchFamily="2" charset="-122"/>
                        <a:ea typeface="宋体" panose="02010600030101010101" pitchFamily="2" charset="-122"/>
                      </a:endParaRPr>
                    </a:p>
                  </a:txBody>
                  <a:tcPr marT="0" marB="0"/>
                </a:tc>
                <a:tc gridSpan="6">
                  <a:txBody>
                    <a:bodyPr/>
                    <a:lstStyle/>
                    <a:p>
                      <a:pPr algn="ctr">
                        <a:spcAft>
                          <a:spcPts val="0"/>
                        </a:spcAft>
                      </a:pPr>
                      <a:r>
                        <a:rPr lang="zh-CN" sz="1600" kern="100" dirty="0">
                          <a:effectLst/>
                          <a:latin typeface="宋体" panose="02010600030101010101" pitchFamily="2" charset="-122"/>
                          <a:ea typeface="宋体" panose="02010600030101010101" pitchFamily="2" charset="-122"/>
                        </a:rPr>
                        <a:t>运算器组成操作模式：</a:t>
                      </a:r>
                      <a:r>
                        <a:rPr lang="en-US" sz="1600" kern="100" dirty="0">
                          <a:effectLst/>
                          <a:latin typeface="宋体" panose="02010600030101010101" pitchFamily="2" charset="-122"/>
                          <a:ea typeface="宋体" panose="02010600030101010101" pitchFamily="2" charset="-122"/>
                        </a:rPr>
                        <a:t>1101</a:t>
                      </a:r>
                      <a:endParaRPr lang="zh-CN" sz="1600" kern="100" dirty="0">
                        <a:effectLst/>
                        <a:latin typeface="宋体" panose="02010600030101010101" pitchFamily="2" charset="-122"/>
                        <a:ea typeface="宋体" panose="02010600030101010101" pitchFamily="2" charset="-122"/>
                      </a:endParaRPr>
                    </a:p>
                  </a:txBody>
                  <a:tcPr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xmlns="" val="10002"/>
                  </a:ext>
                </a:extLst>
              </a:tr>
              <a:tr h="289634">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r>
                        <a:rPr lang="en-US" sz="1600" kern="100" dirty="0" smtClean="0">
                          <a:effectLst/>
                          <a:latin typeface="宋体" panose="02010600030101010101" pitchFamily="2" charset="-122"/>
                          <a:ea typeface="宋体" panose="02010600030101010101" pitchFamily="2" charset="-122"/>
                        </a:rPr>
                        <a:t>2</a:t>
                      </a:r>
                      <a:endParaRPr lang="zh-CN" sz="1600" kern="100" dirty="0">
                        <a:effectLst/>
                        <a:latin typeface="宋体" panose="02010600030101010101" pitchFamily="2" charset="-122"/>
                        <a:ea typeface="宋体" panose="02010600030101010101" pitchFamily="2" charset="-122"/>
                      </a:endParaRPr>
                    </a:p>
                  </a:txBody>
                  <a:tcPr marT="0" marB="0"/>
                </a:tc>
                <a:tc gridSpan="7">
                  <a:txBody>
                    <a:bodyPr/>
                    <a:lstStyle/>
                    <a:p>
                      <a:pPr algn="l">
                        <a:spcAft>
                          <a:spcPts val="0"/>
                        </a:spcAft>
                      </a:pPr>
                      <a:r>
                        <a:rPr lang="zh-CN" sz="1600" kern="100" dirty="0">
                          <a:effectLst/>
                          <a:latin typeface="宋体" panose="02010600030101010101" pitchFamily="2" charset="-122"/>
                          <a:ea typeface="宋体" panose="02010600030101010101" pitchFamily="2" charset="-122"/>
                        </a:rPr>
                        <a:t>送两个数到</a:t>
                      </a:r>
                      <a:r>
                        <a:rPr lang="en-US" sz="1600" kern="100" dirty="0">
                          <a:effectLst/>
                          <a:latin typeface="宋体" panose="02010600030101010101" pitchFamily="2" charset="-122"/>
                          <a:ea typeface="宋体" panose="02010600030101010101" pitchFamily="2" charset="-122"/>
                        </a:rPr>
                        <a:t>REG</a:t>
                      </a:r>
                      <a:r>
                        <a:rPr lang="zh-CN" sz="1600" kern="100" dirty="0" smtClean="0">
                          <a:effectLst/>
                          <a:latin typeface="宋体" panose="02010600030101010101" pitchFamily="2" charset="-122"/>
                          <a:ea typeface="宋体" panose="02010600030101010101" pitchFamily="2" charset="-122"/>
                        </a:rPr>
                        <a:t>，</a:t>
                      </a:r>
                      <a:r>
                        <a:rPr lang="zh-CN" altLang="en-US" sz="1600" kern="100" dirty="0" smtClean="0">
                          <a:effectLst/>
                          <a:latin typeface="宋体" panose="02010600030101010101" pitchFamily="2" charset="-122"/>
                          <a:ea typeface="宋体" panose="02010600030101010101" pitchFamily="2" charset="-122"/>
                        </a:rPr>
                        <a:t>（</a:t>
                      </a:r>
                      <a:r>
                        <a:rPr lang="en-US" altLang="zh-CN" sz="1600" kern="100" dirty="0" smtClean="0">
                          <a:effectLst/>
                          <a:latin typeface="宋体" panose="02010600030101010101" pitchFamily="2" charset="-122"/>
                          <a:ea typeface="宋体" panose="02010600030101010101" pitchFamily="2" charset="-122"/>
                        </a:rPr>
                        <a:t>K6</a:t>
                      </a:r>
                      <a:r>
                        <a:rPr lang="zh-CN" altLang="en-US" sz="1600" kern="100" dirty="0" smtClean="0">
                          <a:effectLst/>
                          <a:latin typeface="宋体" panose="02010600030101010101" pitchFamily="2" charset="-122"/>
                          <a:ea typeface="宋体" panose="02010600030101010101" pitchFamily="2" charset="-122"/>
                        </a:rPr>
                        <a:t>、</a:t>
                      </a:r>
                      <a:r>
                        <a:rPr lang="en-US" altLang="zh-CN" sz="1600" kern="100" dirty="0" smtClean="0">
                          <a:effectLst/>
                          <a:latin typeface="宋体" panose="02010600030101010101" pitchFamily="2" charset="-122"/>
                          <a:ea typeface="宋体" panose="02010600030101010101" pitchFamily="2" charset="-122"/>
                        </a:rPr>
                        <a:t>K5</a:t>
                      </a:r>
                      <a:r>
                        <a:rPr lang="zh-CN" altLang="en-US" sz="1600" kern="100" dirty="0" smtClean="0">
                          <a:effectLst/>
                          <a:latin typeface="宋体" panose="02010600030101010101" pitchFamily="2" charset="-122"/>
                          <a:ea typeface="宋体" panose="02010600030101010101" pitchFamily="2" charset="-122"/>
                        </a:rPr>
                        <a:t>）</a:t>
                      </a:r>
                      <a:r>
                        <a:rPr lang="zh-CN" sz="1600" kern="100" dirty="0" smtClean="0">
                          <a:effectLst/>
                          <a:latin typeface="宋体" panose="02010600030101010101" pitchFamily="2" charset="-122"/>
                          <a:ea typeface="宋体" panose="02010600030101010101" pitchFamily="2" charset="-122"/>
                        </a:rPr>
                        <a:t>、</a:t>
                      </a:r>
                      <a:r>
                        <a:rPr lang="zh-CN" altLang="en-US" sz="1600" kern="100" dirty="0" smtClean="0">
                          <a:effectLst/>
                          <a:latin typeface="宋体" panose="02010600030101010101" pitchFamily="2" charset="-122"/>
                          <a:ea typeface="宋体" panose="02010600030101010101" pitchFamily="2" charset="-122"/>
                        </a:rPr>
                        <a:t>（</a:t>
                      </a:r>
                      <a:r>
                        <a:rPr lang="en-US" altLang="zh-CN" sz="1600" kern="100" dirty="0" smtClean="0">
                          <a:effectLst/>
                          <a:latin typeface="宋体" panose="02010600030101010101" pitchFamily="2" charset="-122"/>
                          <a:ea typeface="宋体" panose="02010600030101010101" pitchFamily="2" charset="-122"/>
                        </a:rPr>
                        <a:t>K2</a:t>
                      </a:r>
                      <a:r>
                        <a:rPr lang="zh-CN" altLang="en-US" sz="1600" kern="100" dirty="0" smtClean="0">
                          <a:effectLst/>
                          <a:latin typeface="宋体" panose="02010600030101010101" pitchFamily="2" charset="-122"/>
                          <a:ea typeface="宋体" panose="02010600030101010101" pitchFamily="2" charset="-122"/>
                        </a:rPr>
                        <a:t>、</a:t>
                      </a:r>
                      <a:r>
                        <a:rPr lang="en-US" altLang="zh-CN" sz="1600" kern="100" dirty="0" smtClean="0">
                          <a:effectLst/>
                          <a:latin typeface="宋体" panose="02010600030101010101" pitchFamily="2" charset="-122"/>
                          <a:ea typeface="宋体" panose="02010600030101010101" pitchFamily="2" charset="-122"/>
                        </a:rPr>
                        <a:t>K1</a:t>
                      </a:r>
                      <a:r>
                        <a:rPr lang="zh-CN" altLang="en-US" sz="1600" kern="100" dirty="0" smtClean="0">
                          <a:effectLst/>
                          <a:latin typeface="宋体" panose="02010600030101010101" pitchFamily="2" charset="-122"/>
                          <a:ea typeface="宋体" panose="02010600030101010101" pitchFamily="2" charset="-122"/>
                        </a:rPr>
                        <a:t>）</a:t>
                      </a:r>
                      <a:r>
                        <a:rPr lang="zh-CN" sz="1600" kern="100" dirty="0" smtClean="0">
                          <a:effectLst/>
                          <a:latin typeface="宋体" panose="02010600030101010101" pitchFamily="2" charset="-122"/>
                          <a:ea typeface="宋体" panose="02010600030101010101" pitchFamily="2" charset="-122"/>
                        </a:rPr>
                        <a:t>分别</a:t>
                      </a:r>
                      <a:r>
                        <a:rPr lang="zh-CN" sz="1600" kern="100" dirty="0">
                          <a:effectLst/>
                          <a:latin typeface="宋体" panose="02010600030101010101" pitchFamily="2" charset="-122"/>
                          <a:ea typeface="宋体" panose="02010600030101010101" pitchFamily="2" charset="-122"/>
                        </a:rPr>
                        <a:t>选择加与被加</a:t>
                      </a:r>
                    </a:p>
                  </a:txBody>
                  <a:tcPr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xmlns="" val="10003"/>
                  </a:ext>
                </a:extLst>
              </a:tr>
              <a:tr h="289634">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r>
                        <a:rPr lang="en-US" sz="1600" kern="100" dirty="0" smtClean="0">
                          <a:effectLst/>
                          <a:latin typeface="宋体" panose="02010600030101010101" pitchFamily="2" charset="-122"/>
                          <a:ea typeface="宋体" panose="02010600030101010101" pitchFamily="2" charset="-122"/>
                        </a:rPr>
                        <a:t>3</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1</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a:effectLst/>
                          <a:latin typeface="宋体" panose="02010600030101010101" pitchFamily="2" charset="-122"/>
                          <a:ea typeface="宋体" panose="02010600030101010101" pitchFamily="2" charset="-122"/>
                        </a:rPr>
                        <a:t> </a:t>
                      </a:r>
                      <a:endParaRPr lang="zh-CN" sz="1600" kern="10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 </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1</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1</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1</a:t>
                      </a:r>
                      <a:endParaRPr lang="zh-CN" sz="1600" kern="100" dirty="0">
                        <a:effectLst/>
                        <a:latin typeface="宋体" panose="02010600030101010101" pitchFamily="2" charset="-122"/>
                        <a:ea typeface="宋体" panose="02010600030101010101" pitchFamily="2" charset="-122"/>
                      </a:endParaRPr>
                    </a:p>
                  </a:txBody>
                  <a:tcPr marT="0" marB="0"/>
                </a:tc>
                <a:tc>
                  <a:txBody>
                    <a:bodyPr/>
                    <a:lstStyle/>
                    <a:p>
                      <a:pPr algn="ctr">
                        <a:spcAft>
                          <a:spcPts val="0"/>
                        </a:spcAft>
                      </a:pPr>
                      <a:r>
                        <a:rPr lang="en-US" sz="1600" kern="100" dirty="0">
                          <a:effectLst/>
                          <a:latin typeface="宋体" panose="02010600030101010101" pitchFamily="2" charset="-122"/>
                          <a:ea typeface="宋体" panose="02010600030101010101" pitchFamily="2" charset="-122"/>
                        </a:rPr>
                        <a:t>1</a:t>
                      </a:r>
                      <a:endParaRPr lang="zh-CN" sz="1600" kern="100" dirty="0">
                        <a:effectLst/>
                        <a:latin typeface="宋体" panose="02010600030101010101" pitchFamily="2" charset="-122"/>
                        <a:ea typeface="宋体" panose="02010600030101010101" pitchFamily="2" charset="-122"/>
                      </a:endParaRPr>
                    </a:p>
                  </a:txBody>
                  <a:tcPr marT="0" marB="0"/>
                </a:tc>
                <a:extLst>
                  <a:ext uri="{0D108BD9-81ED-4DB2-BD59-A6C34878D82A}">
                    <a16:rowId xmlns:a16="http://schemas.microsoft.com/office/drawing/2014/main" xmlns="" val="10004"/>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xmlns="" val="547516368"/>
              </p:ext>
            </p:extLst>
          </p:nvPr>
        </p:nvGraphicFramePr>
        <p:xfrm>
          <a:off x="431371" y="3140969"/>
          <a:ext cx="11329261" cy="1776210"/>
        </p:xfrm>
        <a:graphic>
          <a:graphicData uri="http://schemas.openxmlformats.org/drawingml/2006/table">
            <a:tbl>
              <a:tblPr firstRow="1" firstCol="1" bandRow="1">
                <a:tableStyleId>{5C22544A-7EE6-4342-B048-85BDC9FD1C3A}</a:tableStyleId>
              </a:tblPr>
              <a:tblGrid>
                <a:gridCol w="1368909">
                  <a:extLst>
                    <a:ext uri="{9D8B030D-6E8A-4147-A177-3AD203B41FA5}">
                      <a16:colId xmlns:a16="http://schemas.microsoft.com/office/drawing/2014/main" xmlns="" val="20000"/>
                    </a:ext>
                  </a:extLst>
                </a:gridCol>
                <a:gridCol w="1233187">
                  <a:extLst>
                    <a:ext uri="{9D8B030D-6E8A-4147-A177-3AD203B41FA5}">
                      <a16:colId xmlns:a16="http://schemas.microsoft.com/office/drawing/2014/main" xmlns="" val="20001"/>
                    </a:ext>
                  </a:extLst>
                </a:gridCol>
                <a:gridCol w="1233187">
                  <a:extLst>
                    <a:ext uri="{9D8B030D-6E8A-4147-A177-3AD203B41FA5}">
                      <a16:colId xmlns:a16="http://schemas.microsoft.com/office/drawing/2014/main" xmlns="" val="20002"/>
                    </a:ext>
                  </a:extLst>
                </a:gridCol>
                <a:gridCol w="1047843">
                  <a:extLst>
                    <a:ext uri="{9D8B030D-6E8A-4147-A177-3AD203B41FA5}">
                      <a16:colId xmlns:a16="http://schemas.microsoft.com/office/drawing/2014/main" xmlns="" val="20003"/>
                    </a:ext>
                  </a:extLst>
                </a:gridCol>
                <a:gridCol w="1150001">
                  <a:extLst>
                    <a:ext uri="{9D8B030D-6E8A-4147-A177-3AD203B41FA5}">
                      <a16:colId xmlns:a16="http://schemas.microsoft.com/office/drawing/2014/main" xmlns="" val="20004"/>
                    </a:ext>
                  </a:extLst>
                </a:gridCol>
                <a:gridCol w="1167515">
                  <a:extLst>
                    <a:ext uri="{9D8B030D-6E8A-4147-A177-3AD203B41FA5}">
                      <a16:colId xmlns:a16="http://schemas.microsoft.com/office/drawing/2014/main" xmlns="" val="20005"/>
                    </a:ext>
                  </a:extLst>
                </a:gridCol>
                <a:gridCol w="1119353">
                  <a:extLst>
                    <a:ext uri="{9D8B030D-6E8A-4147-A177-3AD203B41FA5}">
                      <a16:colId xmlns:a16="http://schemas.microsoft.com/office/drawing/2014/main" xmlns="" val="20006"/>
                    </a:ext>
                  </a:extLst>
                </a:gridCol>
                <a:gridCol w="1119353">
                  <a:extLst>
                    <a:ext uri="{9D8B030D-6E8A-4147-A177-3AD203B41FA5}">
                      <a16:colId xmlns:a16="http://schemas.microsoft.com/office/drawing/2014/main" xmlns="" val="20007"/>
                    </a:ext>
                  </a:extLst>
                </a:gridCol>
                <a:gridCol w="1889913">
                  <a:extLst>
                    <a:ext uri="{9D8B030D-6E8A-4147-A177-3AD203B41FA5}">
                      <a16:colId xmlns:a16="http://schemas.microsoft.com/office/drawing/2014/main" xmlns="" val="20008"/>
                    </a:ext>
                  </a:extLst>
                </a:gridCol>
              </a:tblGrid>
              <a:tr h="296035">
                <a:tc>
                  <a:txBody>
                    <a:bodyPr/>
                    <a:lstStyle/>
                    <a:p>
                      <a:pPr marL="0" algn="ctr" rtl="0" eaLnBrk="1" latinLnBrk="0" hangingPunct="1">
                        <a:spcAft>
                          <a:spcPts val="0"/>
                        </a:spcAft>
                      </a:pPr>
                      <a:r>
                        <a:rPr kumimoji="0" lang="zh-CN" sz="1600" b="1" kern="100" dirty="0">
                          <a:solidFill>
                            <a:schemeClr val="lt1"/>
                          </a:solidFill>
                          <a:effectLst/>
                          <a:latin typeface="宋体" panose="02010600030101010101" pitchFamily="2" charset="-122"/>
                          <a:ea typeface="宋体" panose="02010600030101010101" pitchFamily="2" charset="-122"/>
                          <a:cs typeface="+mn-cs"/>
                        </a:rPr>
                        <a:t>名称</a:t>
                      </a:r>
                    </a:p>
                  </a:txBody>
                  <a:tcPr marT="0" marB="0"/>
                </a:tc>
                <a:tc>
                  <a:txBody>
                    <a:bodyPr/>
                    <a:lstStyle/>
                    <a:p>
                      <a:pPr marL="0" algn="ctr" rtl="0" eaLnBrk="1" latinLnBrk="0" hangingPunct="1">
                        <a:spcAft>
                          <a:spcPts val="0"/>
                        </a:spcAft>
                      </a:pPr>
                      <a:r>
                        <a:rPr kumimoji="0" lang="en-US" sz="1600" b="1" kern="100" dirty="0">
                          <a:solidFill>
                            <a:schemeClr val="lt1"/>
                          </a:solidFill>
                          <a:effectLst/>
                          <a:latin typeface="宋体" panose="02010600030101010101" pitchFamily="2" charset="-122"/>
                          <a:ea typeface="宋体" panose="02010600030101010101" pitchFamily="2" charset="-122"/>
                          <a:cs typeface="+mn-cs"/>
                        </a:rPr>
                        <a:t>K7</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b="1" kern="100" dirty="0">
                          <a:solidFill>
                            <a:schemeClr val="lt1"/>
                          </a:solidFill>
                          <a:effectLst/>
                          <a:latin typeface="宋体" panose="02010600030101010101" pitchFamily="2" charset="-122"/>
                          <a:ea typeface="宋体" panose="02010600030101010101" pitchFamily="2" charset="-122"/>
                          <a:cs typeface="+mn-cs"/>
                        </a:rPr>
                        <a:t>K6</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b="1" kern="100" dirty="0">
                          <a:solidFill>
                            <a:schemeClr val="lt1"/>
                          </a:solidFill>
                          <a:effectLst/>
                          <a:latin typeface="宋体" panose="02010600030101010101" pitchFamily="2" charset="-122"/>
                          <a:ea typeface="宋体" panose="02010600030101010101" pitchFamily="2" charset="-122"/>
                          <a:cs typeface="+mn-cs"/>
                        </a:rPr>
                        <a:t>K5</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b="1" kern="100" dirty="0">
                          <a:solidFill>
                            <a:schemeClr val="lt1"/>
                          </a:solidFill>
                          <a:effectLst/>
                          <a:latin typeface="宋体" panose="02010600030101010101" pitchFamily="2" charset="-122"/>
                          <a:ea typeface="宋体" panose="02010600030101010101" pitchFamily="2" charset="-122"/>
                          <a:cs typeface="+mn-cs"/>
                        </a:rPr>
                        <a:t>K4</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b="1" kern="100" dirty="0">
                          <a:solidFill>
                            <a:schemeClr val="lt1"/>
                          </a:solidFill>
                          <a:effectLst/>
                          <a:latin typeface="宋体" panose="02010600030101010101" pitchFamily="2" charset="-122"/>
                          <a:ea typeface="宋体" panose="02010600030101010101" pitchFamily="2" charset="-122"/>
                          <a:cs typeface="+mn-cs"/>
                        </a:rPr>
                        <a:t>K3</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b="1" kern="100" dirty="0">
                          <a:solidFill>
                            <a:schemeClr val="lt1"/>
                          </a:solidFill>
                          <a:effectLst/>
                          <a:latin typeface="宋体" panose="02010600030101010101" pitchFamily="2" charset="-122"/>
                          <a:ea typeface="宋体" panose="02010600030101010101" pitchFamily="2" charset="-122"/>
                          <a:cs typeface="+mn-cs"/>
                        </a:rPr>
                        <a:t>K2</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b="1" kern="100" dirty="0">
                          <a:solidFill>
                            <a:schemeClr val="lt1"/>
                          </a:solidFill>
                          <a:effectLst/>
                          <a:latin typeface="宋体" panose="02010600030101010101" pitchFamily="2" charset="-122"/>
                          <a:ea typeface="宋体" panose="02010600030101010101" pitchFamily="2" charset="-122"/>
                          <a:cs typeface="+mn-cs"/>
                        </a:rPr>
                        <a:t>K1</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b="1" kern="100" dirty="0">
                          <a:solidFill>
                            <a:schemeClr val="lt1"/>
                          </a:solidFill>
                          <a:effectLst/>
                          <a:latin typeface="宋体" panose="02010600030101010101" pitchFamily="2" charset="-122"/>
                          <a:ea typeface="宋体" panose="02010600030101010101" pitchFamily="2" charset="-122"/>
                          <a:cs typeface="+mn-cs"/>
                        </a:rPr>
                        <a:t>K0</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extLst>
                  <a:ext uri="{0D108BD9-81ED-4DB2-BD59-A6C34878D82A}">
                    <a16:rowId xmlns:a16="http://schemas.microsoft.com/office/drawing/2014/main" xmlns="" val="10000"/>
                  </a:ext>
                </a:extLst>
              </a:tr>
              <a:tr h="296035">
                <a:tc>
                  <a:txBody>
                    <a:bodyPr/>
                    <a:lstStyle/>
                    <a:p>
                      <a:pPr marL="0" algn="ctr" rtl="0" eaLnBrk="1" latinLnBrk="0" hangingPunct="1">
                        <a:spcAft>
                          <a:spcPts val="0"/>
                        </a:spcAft>
                      </a:pPr>
                      <a:r>
                        <a:rPr kumimoji="0" lang="zh-CN" sz="1600" b="1" kern="100" dirty="0">
                          <a:solidFill>
                            <a:schemeClr val="lt1"/>
                          </a:solidFill>
                          <a:effectLst/>
                          <a:latin typeface="宋体" panose="02010600030101010101" pitchFamily="2" charset="-122"/>
                          <a:ea typeface="宋体" panose="02010600030101010101" pitchFamily="2" charset="-122"/>
                          <a:cs typeface="+mn-cs"/>
                        </a:rPr>
                        <a:t>序号</a:t>
                      </a: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LDZ</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RD1</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RD0</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DRW</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SBUS</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RS1</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RS0</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MBUS</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extLst>
                  <a:ext uri="{0D108BD9-81ED-4DB2-BD59-A6C34878D82A}">
                    <a16:rowId xmlns:a16="http://schemas.microsoft.com/office/drawing/2014/main" xmlns="" val="10001"/>
                  </a:ext>
                </a:extLst>
              </a:tr>
              <a:tr h="296035">
                <a:tc>
                  <a:txBody>
                    <a:bodyPr/>
                    <a:lstStyle/>
                    <a:p>
                      <a:pPr marL="0" algn="ctr" rtl="0" eaLnBrk="1" latinLnBrk="0" hangingPunct="1">
                        <a:spcAft>
                          <a:spcPts val="0"/>
                        </a:spcAft>
                      </a:pPr>
                      <a:r>
                        <a:rPr kumimoji="0" lang="en-US" sz="1600" b="1" kern="100" dirty="0" smtClean="0">
                          <a:solidFill>
                            <a:schemeClr val="lt1"/>
                          </a:solidFill>
                          <a:effectLst/>
                          <a:latin typeface="宋体" panose="02010600030101010101" pitchFamily="2" charset="-122"/>
                          <a:ea typeface="宋体" panose="02010600030101010101" pitchFamily="2" charset="-122"/>
                          <a:cs typeface="+mn-cs"/>
                        </a:rPr>
                        <a:t>1</a:t>
                      </a:r>
                      <a:r>
                        <a:rPr kumimoji="0" lang="en-US" sz="1600" b="1" kern="100" dirty="0">
                          <a:solidFill>
                            <a:schemeClr val="lt1"/>
                          </a:solidFill>
                          <a:effectLst/>
                          <a:latin typeface="宋体" panose="02010600030101010101" pitchFamily="2" charset="-122"/>
                          <a:ea typeface="宋体" panose="02010600030101010101" pitchFamily="2" charset="-122"/>
                          <a:cs typeface="+mn-cs"/>
                        </a:rPr>
                        <a:t> </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 </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 </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 </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1</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1</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 </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 </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 </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extLst>
                  <a:ext uri="{0D108BD9-81ED-4DB2-BD59-A6C34878D82A}">
                    <a16:rowId xmlns:a16="http://schemas.microsoft.com/office/drawing/2014/main" xmlns="" val="10002"/>
                  </a:ext>
                </a:extLst>
              </a:tr>
              <a:tr h="296035">
                <a:tc>
                  <a:txBody>
                    <a:bodyPr/>
                    <a:lstStyle/>
                    <a:p>
                      <a:pPr marL="0" algn="ctr" rtl="0" eaLnBrk="1" latinLnBrk="0" hangingPunct="1">
                        <a:spcAft>
                          <a:spcPts val="0"/>
                        </a:spcAft>
                      </a:pPr>
                      <a:r>
                        <a:rPr kumimoji="0" lang="en-US" sz="1600" b="1" kern="100" dirty="0" smtClean="0">
                          <a:solidFill>
                            <a:schemeClr val="lt1"/>
                          </a:solidFill>
                          <a:effectLst/>
                          <a:latin typeface="宋体" panose="02010600030101010101" pitchFamily="2" charset="-122"/>
                          <a:ea typeface="宋体" panose="02010600030101010101" pitchFamily="2" charset="-122"/>
                          <a:cs typeface="+mn-cs"/>
                        </a:rPr>
                        <a:t>2</a:t>
                      </a:r>
                      <a:r>
                        <a:rPr kumimoji="0" lang="en-US" sz="1600" b="1" kern="100" dirty="0">
                          <a:solidFill>
                            <a:schemeClr val="lt1"/>
                          </a:solidFill>
                          <a:effectLst/>
                          <a:latin typeface="宋体" panose="02010600030101010101" pitchFamily="2" charset="-122"/>
                          <a:ea typeface="宋体" panose="02010600030101010101" pitchFamily="2" charset="-122"/>
                          <a:cs typeface="+mn-cs"/>
                        </a:rPr>
                        <a:t> </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 </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 </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1</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1</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1</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 </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 </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 </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extLst>
                  <a:ext uri="{0D108BD9-81ED-4DB2-BD59-A6C34878D82A}">
                    <a16:rowId xmlns:a16="http://schemas.microsoft.com/office/drawing/2014/main" xmlns="" val="10003"/>
                  </a:ext>
                </a:extLst>
              </a:tr>
              <a:tr h="296035">
                <a:tc>
                  <a:txBody>
                    <a:bodyPr/>
                    <a:lstStyle/>
                    <a:p>
                      <a:pPr marL="0" algn="ctr" rtl="0" eaLnBrk="1" latinLnBrk="0" hangingPunct="1">
                        <a:spcAft>
                          <a:spcPts val="0"/>
                        </a:spcAft>
                      </a:pPr>
                      <a:r>
                        <a:rPr kumimoji="0" lang="en-US" sz="1600" b="1" kern="100" dirty="0" smtClean="0">
                          <a:solidFill>
                            <a:schemeClr val="lt1"/>
                          </a:solidFill>
                          <a:effectLst/>
                          <a:latin typeface="宋体" panose="02010600030101010101" pitchFamily="2" charset="-122"/>
                          <a:ea typeface="宋体" panose="02010600030101010101" pitchFamily="2" charset="-122"/>
                          <a:cs typeface="+mn-cs"/>
                        </a:rPr>
                        <a:t>3</a:t>
                      </a:r>
                      <a:r>
                        <a:rPr kumimoji="0" lang="en-US" sz="1600" b="1" kern="100" dirty="0">
                          <a:solidFill>
                            <a:schemeClr val="lt1"/>
                          </a:solidFill>
                          <a:effectLst/>
                          <a:latin typeface="宋体" panose="02010600030101010101" pitchFamily="2" charset="-122"/>
                          <a:ea typeface="宋体" panose="02010600030101010101" pitchFamily="2" charset="-122"/>
                          <a:cs typeface="+mn-cs"/>
                        </a:rPr>
                        <a:t> </a:t>
                      </a:r>
                      <a:endParaRPr kumimoji="0" lang="zh-CN" sz="1600" b="1" kern="100" dirty="0">
                        <a:solidFill>
                          <a:schemeClr val="lt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a:solidFill>
                            <a:schemeClr val="dk1"/>
                          </a:solidFill>
                          <a:effectLst/>
                          <a:latin typeface="宋体" panose="02010600030101010101" pitchFamily="2" charset="-122"/>
                          <a:ea typeface="宋体" panose="02010600030101010101" pitchFamily="2" charset="-122"/>
                          <a:cs typeface="+mn-cs"/>
                        </a:rPr>
                        <a:t>1</a:t>
                      </a:r>
                      <a:endParaRPr kumimoji="0" lang="zh-CN" sz="1600" kern="100">
                        <a:solidFill>
                          <a:schemeClr val="dk1"/>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rgbClr val="FF0000"/>
                          </a:solidFill>
                          <a:effectLst/>
                          <a:latin typeface="宋体" panose="02010600030101010101" pitchFamily="2" charset="-122"/>
                          <a:ea typeface="宋体" panose="02010600030101010101" pitchFamily="2" charset="-122"/>
                          <a:cs typeface="+mn-cs"/>
                        </a:rPr>
                        <a:t> </a:t>
                      </a:r>
                      <a:r>
                        <a:rPr kumimoji="0" lang="en-US" sz="1600" kern="100" dirty="0" smtClean="0">
                          <a:solidFill>
                            <a:srgbClr val="FF0000"/>
                          </a:solidFill>
                          <a:effectLst/>
                          <a:latin typeface="宋体" panose="02010600030101010101" pitchFamily="2" charset="-122"/>
                          <a:ea typeface="宋体" panose="02010600030101010101" pitchFamily="2" charset="-122"/>
                          <a:cs typeface="+mn-cs"/>
                        </a:rPr>
                        <a:t>0</a:t>
                      </a:r>
                      <a:endParaRPr kumimoji="0" lang="zh-CN" sz="1600" kern="100" dirty="0">
                        <a:solidFill>
                          <a:srgbClr val="FF0000"/>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smtClean="0">
                          <a:solidFill>
                            <a:srgbClr val="FF0000"/>
                          </a:solidFill>
                          <a:effectLst/>
                          <a:latin typeface="宋体" panose="02010600030101010101" pitchFamily="2" charset="-122"/>
                          <a:ea typeface="宋体" panose="02010600030101010101" pitchFamily="2" charset="-122"/>
                          <a:cs typeface="+mn-cs"/>
                        </a:rPr>
                        <a:t>0</a:t>
                      </a:r>
                      <a:r>
                        <a:rPr kumimoji="0" lang="en-US" sz="1600" kern="100" dirty="0">
                          <a:solidFill>
                            <a:srgbClr val="FF0000"/>
                          </a:solidFill>
                          <a:effectLst/>
                          <a:latin typeface="宋体" panose="02010600030101010101" pitchFamily="2" charset="-122"/>
                          <a:ea typeface="宋体" panose="02010600030101010101" pitchFamily="2" charset="-122"/>
                          <a:cs typeface="+mn-cs"/>
                        </a:rPr>
                        <a:t> </a:t>
                      </a:r>
                      <a:endParaRPr kumimoji="0" lang="zh-CN" sz="1600" kern="100" dirty="0">
                        <a:solidFill>
                          <a:srgbClr val="FF0000"/>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rgbClr val="FF0000"/>
                          </a:solidFill>
                          <a:effectLst/>
                          <a:latin typeface="宋体" panose="02010600030101010101" pitchFamily="2" charset="-122"/>
                          <a:ea typeface="宋体" panose="02010600030101010101" pitchFamily="2" charset="-122"/>
                          <a:cs typeface="+mn-cs"/>
                        </a:rPr>
                        <a:t> </a:t>
                      </a:r>
                      <a:endParaRPr kumimoji="0" lang="zh-CN" sz="1600" kern="100" dirty="0">
                        <a:solidFill>
                          <a:srgbClr val="FF0000"/>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rgbClr val="FF0000"/>
                          </a:solidFill>
                          <a:effectLst/>
                          <a:latin typeface="宋体" panose="02010600030101010101" pitchFamily="2" charset="-122"/>
                          <a:ea typeface="宋体" panose="02010600030101010101" pitchFamily="2" charset="-122"/>
                          <a:cs typeface="+mn-cs"/>
                        </a:rPr>
                        <a:t> </a:t>
                      </a:r>
                      <a:endParaRPr kumimoji="0" lang="zh-CN" sz="1600" kern="100" dirty="0">
                        <a:solidFill>
                          <a:srgbClr val="FF0000"/>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rgbClr val="FF0000"/>
                          </a:solidFill>
                          <a:effectLst/>
                          <a:latin typeface="宋体" panose="02010600030101010101" pitchFamily="2" charset="-122"/>
                          <a:ea typeface="宋体" panose="02010600030101010101" pitchFamily="2" charset="-122"/>
                          <a:cs typeface="+mn-cs"/>
                        </a:rPr>
                        <a:t> </a:t>
                      </a:r>
                      <a:r>
                        <a:rPr kumimoji="0" lang="en-US" sz="1600" kern="100" dirty="0" smtClean="0">
                          <a:solidFill>
                            <a:srgbClr val="FF0000"/>
                          </a:solidFill>
                          <a:effectLst/>
                          <a:latin typeface="宋体" panose="02010600030101010101" pitchFamily="2" charset="-122"/>
                          <a:ea typeface="宋体" panose="02010600030101010101" pitchFamily="2" charset="-122"/>
                          <a:cs typeface="+mn-cs"/>
                        </a:rPr>
                        <a:t>0</a:t>
                      </a:r>
                      <a:endParaRPr kumimoji="0" lang="zh-CN" sz="1600" kern="100" dirty="0">
                        <a:solidFill>
                          <a:srgbClr val="FF0000"/>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rgbClr val="FF0000"/>
                          </a:solidFill>
                          <a:effectLst/>
                          <a:latin typeface="宋体" panose="02010600030101010101" pitchFamily="2" charset="-122"/>
                          <a:ea typeface="宋体" panose="02010600030101010101" pitchFamily="2" charset="-122"/>
                          <a:cs typeface="+mn-cs"/>
                        </a:rPr>
                        <a:t> </a:t>
                      </a:r>
                      <a:r>
                        <a:rPr kumimoji="0" lang="en-US" sz="1600" kern="100" dirty="0" smtClean="0">
                          <a:solidFill>
                            <a:srgbClr val="FF0000"/>
                          </a:solidFill>
                          <a:effectLst/>
                          <a:latin typeface="宋体" panose="02010600030101010101" pitchFamily="2" charset="-122"/>
                          <a:ea typeface="宋体" panose="02010600030101010101" pitchFamily="2" charset="-122"/>
                          <a:cs typeface="+mn-cs"/>
                        </a:rPr>
                        <a:t>1</a:t>
                      </a:r>
                      <a:endParaRPr kumimoji="0" lang="zh-CN" sz="1600" kern="100" dirty="0">
                        <a:solidFill>
                          <a:srgbClr val="FF0000"/>
                        </a:solidFill>
                        <a:effectLst/>
                        <a:latin typeface="宋体" panose="02010600030101010101" pitchFamily="2" charset="-122"/>
                        <a:ea typeface="宋体" panose="02010600030101010101" pitchFamily="2" charset="-122"/>
                        <a:cs typeface="+mn-cs"/>
                      </a:endParaRPr>
                    </a:p>
                  </a:txBody>
                  <a:tcPr marT="0" marB="0"/>
                </a:tc>
                <a:tc>
                  <a:txBody>
                    <a:bodyPr/>
                    <a:lstStyle/>
                    <a:p>
                      <a:pPr marL="0" algn="ctr" rtl="0" eaLnBrk="1" latinLnBrk="0" hangingPunct="1">
                        <a:spcAft>
                          <a:spcPts val="0"/>
                        </a:spcAft>
                      </a:pPr>
                      <a:r>
                        <a:rPr kumimoji="0" lang="en-US" sz="1600" kern="100" dirty="0">
                          <a:solidFill>
                            <a:schemeClr val="dk1"/>
                          </a:solidFill>
                          <a:effectLst/>
                          <a:latin typeface="宋体" panose="02010600030101010101" pitchFamily="2" charset="-122"/>
                          <a:ea typeface="宋体" panose="02010600030101010101" pitchFamily="2" charset="-122"/>
                          <a:cs typeface="+mn-cs"/>
                        </a:rPr>
                        <a:t> </a:t>
                      </a:r>
                      <a:endParaRPr kumimoji="0" lang="zh-CN" sz="1600" kern="100" dirty="0">
                        <a:solidFill>
                          <a:schemeClr val="dk1"/>
                        </a:solidFill>
                        <a:effectLst/>
                        <a:latin typeface="宋体" panose="02010600030101010101" pitchFamily="2" charset="-122"/>
                        <a:ea typeface="宋体" panose="02010600030101010101" pitchFamily="2" charset="-122"/>
                        <a:cs typeface="+mn-cs"/>
                      </a:endParaRPr>
                    </a:p>
                  </a:txBody>
                  <a:tcPr marT="0" marB="0"/>
                </a:tc>
                <a:extLst>
                  <a:ext uri="{0D108BD9-81ED-4DB2-BD59-A6C34878D82A}">
                    <a16:rowId xmlns:a16="http://schemas.microsoft.com/office/drawing/2014/main" xmlns="" val="10004"/>
                  </a:ext>
                </a:extLst>
              </a:tr>
              <a:tr h="296035">
                <a:tc gridSpan="9">
                  <a:txBody>
                    <a:bodyPr/>
                    <a:lstStyle/>
                    <a:p>
                      <a:pPr marL="0" algn="ctr" rtl="0" eaLnBrk="1" latinLnBrk="0" hangingPunct="1">
                        <a:spcAft>
                          <a:spcPts val="0"/>
                        </a:spcAft>
                      </a:pPr>
                      <a:r>
                        <a:rPr kumimoji="0" lang="zh-CN" sz="1600" b="1" kern="100" dirty="0">
                          <a:solidFill>
                            <a:schemeClr val="lt1"/>
                          </a:solidFill>
                          <a:effectLst/>
                          <a:latin typeface="宋体" panose="02010600030101010101" pitchFamily="2" charset="-122"/>
                          <a:ea typeface="宋体" panose="02010600030101010101" pitchFamily="2" charset="-122"/>
                          <a:cs typeface="+mn-cs"/>
                        </a:rPr>
                        <a:t>备注：运算器实验答案只提供了加法运算的控制信号，其他运算功能请参考上页中</a:t>
                      </a:r>
                      <a:r>
                        <a:rPr kumimoji="0" lang="en-US" sz="1600" b="1" kern="100" dirty="0">
                          <a:solidFill>
                            <a:schemeClr val="lt1"/>
                          </a:solidFill>
                          <a:effectLst/>
                          <a:latin typeface="宋体" panose="02010600030101010101" pitchFamily="2" charset="-122"/>
                          <a:ea typeface="宋体" panose="02010600030101010101" pitchFamily="2" charset="-122"/>
                          <a:cs typeface="+mn-cs"/>
                        </a:rPr>
                        <a:t>ALU</a:t>
                      </a:r>
                      <a:r>
                        <a:rPr kumimoji="0" lang="zh-CN" sz="1600" b="1" kern="100" dirty="0">
                          <a:solidFill>
                            <a:schemeClr val="lt1"/>
                          </a:solidFill>
                          <a:effectLst/>
                          <a:latin typeface="宋体" panose="02010600030101010101" pitchFamily="2" charset="-122"/>
                          <a:ea typeface="宋体" panose="02010600030101010101" pitchFamily="2" charset="-122"/>
                          <a:cs typeface="+mn-cs"/>
                        </a:rPr>
                        <a:t>表的运算逻辑功能即可。</a:t>
                      </a:r>
                    </a:p>
                  </a:txBody>
                  <a:tcPr marT="0" marB="0"/>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xmlns="" val="10005"/>
                  </a:ext>
                </a:extLst>
              </a:tr>
            </a:tbl>
          </a:graphicData>
        </a:graphic>
      </p:graphicFrame>
      <p:sp>
        <p:nvSpPr>
          <p:cNvPr id="7" name="Rectangle 1"/>
          <p:cNvSpPr>
            <a:spLocks noChangeArrowheads="1"/>
          </p:cNvSpPr>
          <p:nvPr/>
        </p:nvSpPr>
        <p:spPr bwMode="auto">
          <a:xfrm>
            <a:off x="431371" y="692697"/>
            <a:ext cx="969707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0" fontAlgn="base">
              <a:lnSpc>
                <a:spcPct val="100000"/>
              </a:lnSpc>
              <a:spcBef>
                <a:spcPct val="0"/>
              </a:spcBef>
              <a:spcAft>
                <a:spcPct val="0"/>
              </a:spcAft>
              <a:buClrTx/>
              <a:buSzTx/>
              <a:buFontTx/>
              <a:buNone/>
              <a:tabLst/>
            </a:pPr>
            <a:r>
              <a:rPr lang="zh-CN" altLang="zh-CN" sz="1400" dirty="0" smtClean="0">
                <a:latin typeface="宋体" panose="02010600030101010101" pitchFamily="2" charset="-122"/>
                <a:ea typeface="宋体" panose="02010600030101010101" pitchFamily="2" charset="-122"/>
              </a:rPr>
              <a:t>运算器实验【操作模式：</a:t>
            </a:r>
            <a:r>
              <a:rPr lang="en-US" altLang="zh-CN" sz="1400" dirty="0" smtClean="0">
                <a:latin typeface="宋体" panose="02010600030101010101" pitchFamily="2" charset="-122"/>
                <a:ea typeface="宋体" panose="02010600030101010101" pitchFamily="2" charset="-122"/>
              </a:rPr>
              <a:t>1101】</a:t>
            </a:r>
            <a:r>
              <a:rPr lang="zh-CN" altLang="en-US" sz="1400" dirty="0" smtClean="0">
                <a:latin typeface="宋体" panose="02010600030101010101" pitchFamily="2" charset="-122"/>
                <a:ea typeface="宋体" panose="02010600030101010101" pitchFamily="2" charset="-122"/>
              </a:rPr>
              <a:t>接线表和置开关如下表：</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xmlns="" val="3988150797"/>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571740" cy="1894205"/>
            <a:chOff x="5872" y="4037"/>
            <a:chExt cx="11924" cy="2983"/>
          </a:xfrm>
        </p:grpSpPr>
        <p:sp>
          <p:nvSpPr>
            <p:cNvPr id="17" name="文本框 39"/>
            <p:cNvSpPr txBox="1"/>
            <p:nvPr/>
          </p:nvSpPr>
          <p:spPr>
            <a:xfrm>
              <a:off x="6903" y="4548"/>
              <a:ext cx="10893" cy="2472"/>
            </a:xfrm>
            <a:prstGeom prst="rect">
              <a:avLst/>
            </a:prstGeom>
            <a:noFill/>
          </p:spPr>
          <p:txBody>
            <a:bodyPr wrap="square">
              <a:spAutoFit/>
            </a:bodyPr>
            <a:lstStyle/>
            <a:p>
              <a:pPr lvl="0">
                <a:defRPr/>
              </a:pPr>
              <a:r>
                <a:rPr lang="zh-CN" altLang="en-US" sz="4800" dirty="0" smtClean="0">
                  <a:latin typeface="Times New Roman" panose="02020603050405020304" pitchFamily="18" charset="0"/>
                  <a:ea typeface="微软雅黑" panose="020B0503020204020204" charset="-122"/>
                </a:rPr>
                <a:t>五、独立模式下的运算器工作过程的基本步骤</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2"/>
            </p:custDataLst>
          </p:nvPr>
        </p:nvSpPr>
        <p:spPr>
          <a:xfrm>
            <a:off x="754380" y="260985"/>
            <a:ext cx="7660640" cy="855345"/>
          </a:xfrm>
          <a:prstGeom prst="rect">
            <a:avLst/>
          </a:prstGeom>
          <a:noFill/>
          <a:ln>
            <a:noFill/>
          </a:ln>
        </p:spPr>
        <p:txBody>
          <a:bodyPr vert="horz" wrap="square" lIns="91440" tIns="45720" rIns="91440" bIns="45720" numCol="1" anchor="ctr" anchorCtr="0" compatLnSpc="1">
            <a:normAutofit/>
          </a:bodyPr>
          <a:lst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zh-CN" altLang="en-US" dirty="0">
                <a:solidFill>
                  <a:srgbClr val="00B0F0"/>
                </a:solidFill>
                <a:latin typeface="黑体" panose="02010609060101010101" pitchFamily="49" charset="-122"/>
                <a:ea typeface="黑体" panose="02010609060101010101" pitchFamily="49" charset="-122"/>
              </a:rPr>
              <a:t>实验目的</a:t>
            </a:r>
          </a:p>
        </p:txBody>
      </p:sp>
      <p:grpSp>
        <p:nvGrpSpPr>
          <p:cNvPr id="19" name="组合 18"/>
          <p:cNvGrpSpPr/>
          <p:nvPr/>
        </p:nvGrpSpPr>
        <p:grpSpPr>
          <a:xfrm>
            <a:off x="7874000" y="2675890"/>
            <a:ext cx="2135761" cy="2813685"/>
            <a:chOff x="12280" y="3989"/>
            <a:chExt cx="3165" cy="4431"/>
          </a:xfrm>
        </p:grpSpPr>
        <p:grpSp>
          <p:nvGrpSpPr>
            <p:cNvPr id="5" name="Group 16"/>
            <p:cNvGrpSpPr/>
            <p:nvPr/>
          </p:nvGrpSpPr>
          <p:grpSpPr bwMode="auto">
            <a:xfrm>
              <a:off x="12280" y="3989"/>
              <a:ext cx="3165" cy="4431"/>
              <a:chOff x="0" y="0"/>
              <a:chExt cx="1557" cy="2180"/>
            </a:xfrm>
          </p:grpSpPr>
          <p:sp>
            <p:nvSpPr>
              <p:cNvPr id="53" name="AutoShape 17"/>
              <p:cNvSpPr>
                <a:spLocks noChangeArrowheads="1"/>
              </p:cNvSpPr>
              <p:nvPr/>
            </p:nvSpPr>
            <p:spPr bwMode="auto">
              <a:xfrm rot="5400000">
                <a:off x="-413" y="415"/>
                <a:ext cx="2177" cy="1351"/>
              </a:xfrm>
              <a:custGeom>
                <a:avLst/>
                <a:gdLst>
                  <a:gd name="G0" fmla="+- 2178 0 0"/>
                  <a:gd name="G1" fmla="+- 21600 0 2178"/>
                  <a:gd name="G2" fmla="*/ 2178 1 2"/>
                  <a:gd name="G3" fmla="+- 21600 0 G2"/>
                  <a:gd name="G4" fmla="+/ 2178 21600 2"/>
                  <a:gd name="G5" fmla="+/ G1 0 2"/>
                  <a:gd name="G6" fmla="*/ 21600 21600 2178"/>
                  <a:gd name="G7" fmla="*/ G6 1 2"/>
                  <a:gd name="G8" fmla="+- 21600 0 G7"/>
                  <a:gd name="G9" fmla="*/ 21600 1 2"/>
                  <a:gd name="G10" fmla="+- 2178 0 G9"/>
                  <a:gd name="G11" fmla="?: G10 G8 0"/>
                  <a:gd name="G12" fmla="?: G10 G7 21600"/>
                  <a:gd name="T0" fmla="*/ 20511 w 21600"/>
                  <a:gd name="T1" fmla="*/ 10800 h 21600"/>
                  <a:gd name="T2" fmla="*/ 10800 w 21600"/>
                  <a:gd name="T3" fmla="*/ 21600 h 21600"/>
                  <a:gd name="T4" fmla="*/ 1089 w 21600"/>
                  <a:gd name="T5" fmla="*/ 10800 h 21600"/>
                  <a:gd name="T6" fmla="*/ 10800 w 21600"/>
                  <a:gd name="T7" fmla="*/ 0 h 21600"/>
                  <a:gd name="T8" fmla="*/ 2889 w 21600"/>
                  <a:gd name="T9" fmla="*/ 2889 h 21600"/>
                  <a:gd name="T10" fmla="*/ 18711 w 21600"/>
                  <a:gd name="T11" fmla="*/ 18711 h 21600"/>
                </a:gdLst>
                <a:ahLst/>
                <a:cxnLst>
                  <a:cxn ang="0">
                    <a:pos x="T0" y="T1"/>
                  </a:cxn>
                  <a:cxn ang="0">
                    <a:pos x="T2" y="T3"/>
                  </a:cxn>
                  <a:cxn ang="0">
                    <a:pos x="T4" y="T5"/>
                  </a:cxn>
                  <a:cxn ang="0">
                    <a:pos x="T6" y="T7"/>
                  </a:cxn>
                </a:cxnLst>
                <a:rect l="T8" t="T9" r="T10" b="T11"/>
                <a:pathLst>
                  <a:path w="21600" h="21600">
                    <a:moveTo>
                      <a:pt x="0" y="0"/>
                    </a:moveTo>
                    <a:lnTo>
                      <a:pt x="2178" y="21600"/>
                    </a:lnTo>
                    <a:lnTo>
                      <a:pt x="19422" y="21600"/>
                    </a:lnTo>
                    <a:lnTo>
                      <a:pt x="21600" y="0"/>
                    </a:lnTo>
                    <a:close/>
                  </a:path>
                </a:pathLst>
              </a:custGeom>
              <a:gradFill rotWithShape="1">
                <a:gsLst>
                  <a:gs pos="0">
                    <a:srgbClr val="DDDDDD"/>
                  </a:gs>
                  <a:gs pos="100000">
                    <a:srgbClr val="FFFFFF"/>
                  </a:gs>
                </a:gsLst>
                <a:lin ang="5400000" scaled="1"/>
              </a:gradFill>
              <a:ln w="3175">
                <a:solidFill>
                  <a:srgbClr val="C0C0C0"/>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4" name="AutoShape 18"/>
              <p:cNvSpPr>
                <a:spLocks noChangeArrowheads="1"/>
              </p:cNvSpPr>
              <p:nvPr/>
            </p:nvSpPr>
            <p:spPr bwMode="auto">
              <a:xfrm rot="16200000">
                <a:off x="380" y="994"/>
                <a:ext cx="2169" cy="182"/>
              </a:xfrm>
              <a:custGeom>
                <a:avLst/>
                <a:gdLst>
                  <a:gd name="G0" fmla="+- 1730 0 0"/>
                  <a:gd name="G1" fmla="+- 21600 0 1730"/>
                  <a:gd name="G2" fmla="*/ 1730 1 2"/>
                  <a:gd name="G3" fmla="+- 21600 0 G2"/>
                  <a:gd name="G4" fmla="+/ 1730 21600 2"/>
                  <a:gd name="G5" fmla="+/ G1 0 2"/>
                  <a:gd name="G6" fmla="*/ 21600 21600 1730"/>
                  <a:gd name="G7" fmla="*/ G6 1 2"/>
                  <a:gd name="G8" fmla="+- 21600 0 G7"/>
                  <a:gd name="G9" fmla="*/ 21600 1 2"/>
                  <a:gd name="G10" fmla="+- 1730 0 G9"/>
                  <a:gd name="G11" fmla="?: G10 G8 0"/>
                  <a:gd name="G12" fmla="?: G10 G7 21600"/>
                  <a:gd name="T0" fmla="*/ 20735 w 21600"/>
                  <a:gd name="T1" fmla="*/ 10800 h 21600"/>
                  <a:gd name="T2" fmla="*/ 10800 w 21600"/>
                  <a:gd name="T3" fmla="*/ 21600 h 21600"/>
                  <a:gd name="T4" fmla="*/ 865 w 21600"/>
                  <a:gd name="T5" fmla="*/ 10800 h 21600"/>
                  <a:gd name="T6" fmla="*/ 10800 w 21600"/>
                  <a:gd name="T7" fmla="*/ 0 h 21600"/>
                  <a:gd name="T8" fmla="*/ 2665 w 21600"/>
                  <a:gd name="T9" fmla="*/ 2665 h 21600"/>
                  <a:gd name="T10" fmla="*/ 18935 w 21600"/>
                  <a:gd name="T11" fmla="*/ 18935 h 21600"/>
                </a:gdLst>
                <a:ahLst/>
                <a:cxnLst>
                  <a:cxn ang="0">
                    <a:pos x="T0" y="T1"/>
                  </a:cxn>
                  <a:cxn ang="0">
                    <a:pos x="T2" y="T3"/>
                  </a:cxn>
                  <a:cxn ang="0">
                    <a:pos x="T4" y="T5"/>
                  </a:cxn>
                  <a:cxn ang="0">
                    <a:pos x="T6" y="T7"/>
                  </a:cxn>
                </a:cxnLst>
                <a:rect l="T8" t="T9" r="T10" b="T11"/>
                <a:pathLst>
                  <a:path w="21600" h="21600">
                    <a:moveTo>
                      <a:pt x="0" y="0"/>
                    </a:moveTo>
                    <a:lnTo>
                      <a:pt x="1730" y="21600"/>
                    </a:lnTo>
                    <a:lnTo>
                      <a:pt x="19870"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55" name="Rectangle 19"/>
            <p:cNvSpPr>
              <a:spLocks noChangeArrowheads="1"/>
            </p:cNvSpPr>
            <p:nvPr/>
          </p:nvSpPr>
          <p:spPr bwMode="auto">
            <a:xfrm>
              <a:off x="12543" y="4350"/>
              <a:ext cx="2354" cy="3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lvl="0">
                <a:defRPr/>
              </a:pPr>
              <a:r>
                <a:rPr lang="en-US" altLang="zh-CN" dirty="0" smtClean="0"/>
                <a:t>“</a:t>
              </a:r>
              <a:r>
                <a:rPr lang="zh-CN" altLang="en-US" dirty="0" smtClean="0"/>
                <a:t>独立</a:t>
              </a:r>
              <a:r>
                <a:rPr lang="en-US" altLang="zh-CN" dirty="0" smtClean="0"/>
                <a:t>”</a:t>
              </a:r>
              <a:r>
                <a:rPr lang="zh-CN" altLang="en-US" dirty="0" smtClean="0"/>
                <a:t>控制模式和微程序控制方式下</a:t>
              </a:r>
              <a:r>
                <a:rPr lang="en-US" altLang="zh-CN" dirty="0" smtClean="0"/>
                <a:t>,</a:t>
              </a:r>
              <a:r>
                <a:rPr lang="zh-CN" altLang="en-US" dirty="0" smtClean="0"/>
                <a:t>按给定的数据，完成几种指定的算术、逻辑运算</a:t>
              </a:r>
              <a:endParaRPr kumimoji="0" b="0" i="0" u="none" strike="noStrike" kern="0" cap="none" spc="0" normalizeH="0" baseline="0" noProof="0" dirty="0" smtClean="0">
                <a:ln>
                  <a:noFill/>
                </a:ln>
                <a:solidFill>
                  <a:srgbClr val="333333"/>
                </a:solidFill>
                <a:effectLst/>
                <a:uLnTx/>
                <a:uFillTx/>
                <a:latin typeface="Times New Roman" panose="02020603050405020304" pitchFamily="18" charset="0"/>
                <a:ea typeface="微软雅黑" panose="020B0503020204020204" charset="-122"/>
              </a:endParaRPr>
            </a:p>
          </p:txBody>
        </p:sp>
      </p:grpSp>
      <p:grpSp>
        <p:nvGrpSpPr>
          <p:cNvPr id="17" name="组合 16"/>
          <p:cNvGrpSpPr/>
          <p:nvPr/>
        </p:nvGrpSpPr>
        <p:grpSpPr>
          <a:xfrm>
            <a:off x="2136913" y="2680335"/>
            <a:ext cx="2007732" cy="2813685"/>
            <a:chOff x="3243" y="3996"/>
            <a:chExt cx="3164" cy="4431"/>
          </a:xfrm>
        </p:grpSpPr>
        <p:grpSp>
          <p:nvGrpSpPr>
            <p:cNvPr id="7" name="Group 20"/>
            <p:cNvGrpSpPr/>
            <p:nvPr/>
          </p:nvGrpSpPr>
          <p:grpSpPr bwMode="auto">
            <a:xfrm flipH="1">
              <a:off x="3243" y="3996"/>
              <a:ext cx="3164" cy="4431"/>
              <a:chOff x="0" y="0"/>
              <a:chExt cx="1557" cy="2180"/>
            </a:xfrm>
          </p:grpSpPr>
          <p:sp>
            <p:nvSpPr>
              <p:cNvPr id="57" name="AutoShape 21"/>
              <p:cNvSpPr>
                <a:spLocks noChangeArrowheads="1"/>
              </p:cNvSpPr>
              <p:nvPr/>
            </p:nvSpPr>
            <p:spPr bwMode="auto">
              <a:xfrm rot="5400000">
                <a:off x="-413" y="415"/>
                <a:ext cx="2177" cy="1351"/>
              </a:xfrm>
              <a:custGeom>
                <a:avLst/>
                <a:gdLst>
                  <a:gd name="G0" fmla="+- 2178 0 0"/>
                  <a:gd name="G1" fmla="+- 21600 0 2178"/>
                  <a:gd name="G2" fmla="*/ 2178 1 2"/>
                  <a:gd name="G3" fmla="+- 21600 0 G2"/>
                  <a:gd name="G4" fmla="+/ 2178 21600 2"/>
                  <a:gd name="G5" fmla="+/ G1 0 2"/>
                  <a:gd name="G6" fmla="*/ 21600 21600 2178"/>
                  <a:gd name="G7" fmla="*/ G6 1 2"/>
                  <a:gd name="G8" fmla="+- 21600 0 G7"/>
                  <a:gd name="G9" fmla="*/ 21600 1 2"/>
                  <a:gd name="G10" fmla="+- 2178 0 G9"/>
                  <a:gd name="G11" fmla="?: G10 G8 0"/>
                  <a:gd name="G12" fmla="?: G10 G7 21600"/>
                  <a:gd name="T0" fmla="*/ 20511 w 21600"/>
                  <a:gd name="T1" fmla="*/ 10800 h 21600"/>
                  <a:gd name="T2" fmla="*/ 10800 w 21600"/>
                  <a:gd name="T3" fmla="*/ 21600 h 21600"/>
                  <a:gd name="T4" fmla="*/ 1089 w 21600"/>
                  <a:gd name="T5" fmla="*/ 10800 h 21600"/>
                  <a:gd name="T6" fmla="*/ 10800 w 21600"/>
                  <a:gd name="T7" fmla="*/ 0 h 21600"/>
                  <a:gd name="T8" fmla="*/ 2889 w 21600"/>
                  <a:gd name="T9" fmla="*/ 2889 h 21600"/>
                  <a:gd name="T10" fmla="*/ 18711 w 21600"/>
                  <a:gd name="T11" fmla="*/ 18711 h 21600"/>
                </a:gdLst>
                <a:ahLst/>
                <a:cxnLst>
                  <a:cxn ang="0">
                    <a:pos x="T0" y="T1"/>
                  </a:cxn>
                  <a:cxn ang="0">
                    <a:pos x="T2" y="T3"/>
                  </a:cxn>
                  <a:cxn ang="0">
                    <a:pos x="T4" y="T5"/>
                  </a:cxn>
                  <a:cxn ang="0">
                    <a:pos x="T6" y="T7"/>
                  </a:cxn>
                </a:cxnLst>
                <a:rect l="T8" t="T9" r="T10" b="T11"/>
                <a:pathLst>
                  <a:path w="21600" h="21600">
                    <a:moveTo>
                      <a:pt x="0" y="0"/>
                    </a:moveTo>
                    <a:lnTo>
                      <a:pt x="2178" y="21600"/>
                    </a:lnTo>
                    <a:lnTo>
                      <a:pt x="19422" y="21600"/>
                    </a:lnTo>
                    <a:lnTo>
                      <a:pt x="21600" y="0"/>
                    </a:lnTo>
                    <a:close/>
                  </a:path>
                </a:pathLst>
              </a:custGeom>
              <a:gradFill rotWithShape="1">
                <a:gsLst>
                  <a:gs pos="0">
                    <a:srgbClr val="DDDDDD"/>
                  </a:gs>
                  <a:gs pos="100000">
                    <a:srgbClr val="FFFFFF"/>
                  </a:gs>
                </a:gsLst>
                <a:lin ang="5400000" scaled="1"/>
              </a:gradFill>
              <a:ln w="3175">
                <a:solidFill>
                  <a:srgbClr val="C0C0C0"/>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8" name="AutoShape 22"/>
              <p:cNvSpPr>
                <a:spLocks noChangeArrowheads="1"/>
              </p:cNvSpPr>
              <p:nvPr/>
            </p:nvSpPr>
            <p:spPr bwMode="auto">
              <a:xfrm rot="16200000">
                <a:off x="380" y="994"/>
                <a:ext cx="2169" cy="182"/>
              </a:xfrm>
              <a:custGeom>
                <a:avLst/>
                <a:gdLst>
                  <a:gd name="G0" fmla="+- 1730 0 0"/>
                  <a:gd name="G1" fmla="+- 21600 0 1730"/>
                  <a:gd name="G2" fmla="*/ 1730 1 2"/>
                  <a:gd name="G3" fmla="+- 21600 0 G2"/>
                  <a:gd name="G4" fmla="+/ 1730 21600 2"/>
                  <a:gd name="G5" fmla="+/ G1 0 2"/>
                  <a:gd name="G6" fmla="*/ 21600 21600 1730"/>
                  <a:gd name="G7" fmla="*/ G6 1 2"/>
                  <a:gd name="G8" fmla="+- 21600 0 G7"/>
                  <a:gd name="G9" fmla="*/ 21600 1 2"/>
                  <a:gd name="G10" fmla="+- 1730 0 G9"/>
                  <a:gd name="G11" fmla="?: G10 G8 0"/>
                  <a:gd name="G12" fmla="?: G10 G7 21600"/>
                  <a:gd name="T0" fmla="*/ 20735 w 21600"/>
                  <a:gd name="T1" fmla="*/ 10800 h 21600"/>
                  <a:gd name="T2" fmla="*/ 10800 w 21600"/>
                  <a:gd name="T3" fmla="*/ 21600 h 21600"/>
                  <a:gd name="T4" fmla="*/ 865 w 21600"/>
                  <a:gd name="T5" fmla="*/ 10800 h 21600"/>
                  <a:gd name="T6" fmla="*/ 10800 w 21600"/>
                  <a:gd name="T7" fmla="*/ 0 h 21600"/>
                  <a:gd name="T8" fmla="*/ 2665 w 21600"/>
                  <a:gd name="T9" fmla="*/ 2665 h 21600"/>
                  <a:gd name="T10" fmla="*/ 18935 w 21600"/>
                  <a:gd name="T11" fmla="*/ 18935 h 21600"/>
                </a:gdLst>
                <a:ahLst/>
                <a:cxnLst>
                  <a:cxn ang="0">
                    <a:pos x="T0" y="T1"/>
                  </a:cxn>
                  <a:cxn ang="0">
                    <a:pos x="T2" y="T3"/>
                  </a:cxn>
                  <a:cxn ang="0">
                    <a:pos x="T4" y="T5"/>
                  </a:cxn>
                  <a:cxn ang="0">
                    <a:pos x="T6" y="T7"/>
                  </a:cxn>
                </a:cxnLst>
                <a:rect l="T8" t="T9" r="T10" b="T11"/>
                <a:pathLst>
                  <a:path w="21600" h="21600">
                    <a:moveTo>
                      <a:pt x="0" y="0"/>
                    </a:moveTo>
                    <a:lnTo>
                      <a:pt x="1730" y="21600"/>
                    </a:lnTo>
                    <a:lnTo>
                      <a:pt x="19870" y="21600"/>
                    </a:lnTo>
                    <a:lnTo>
                      <a:pt x="21600" y="0"/>
                    </a:lnTo>
                    <a:close/>
                  </a:path>
                </a:pathLst>
              </a:custGeom>
              <a:gradFill rotWithShape="1">
                <a:gsLst>
                  <a:gs pos="0">
                    <a:srgbClr val="DDDDDD"/>
                  </a:gs>
                  <a:gs pos="100000">
                    <a:srgbClr val="FFFFFF">
                      <a:alpha val="0"/>
                    </a:srgb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59" name="Rectangle 23"/>
            <p:cNvSpPr>
              <a:spLocks noChangeArrowheads="1"/>
            </p:cNvSpPr>
            <p:nvPr/>
          </p:nvSpPr>
          <p:spPr bwMode="auto">
            <a:xfrm>
              <a:off x="3687" y="4995"/>
              <a:ext cx="2125" cy="1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lvl="0">
                <a:defRPr/>
              </a:pPr>
              <a:r>
                <a:rPr kumimoji="0" lang="zh-CN" altLang="en-US"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rPr>
                <a:t>熟悉</a:t>
              </a:r>
              <a:r>
                <a:rPr kumimoji="0" lang="en-US" altLang="zh-CN"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rPr>
                <a:t>TEC-8</a:t>
              </a:r>
              <a:r>
                <a:rPr kumimoji="0" lang="zh-CN" altLang="en-US"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rPr>
                <a:t>计算机</a:t>
              </a:r>
              <a:r>
                <a:rPr lang="zh-CN" altLang="en-US" dirty="0" smtClean="0">
                  <a:latin typeface="微软雅黑" pitchFamily="34" charset="-122"/>
                  <a:ea typeface="微软雅黑" pitchFamily="34" charset="-122"/>
                </a:rPr>
                <a:t>运算器的数据传送通路</a:t>
              </a:r>
              <a:endParaRPr kumimoji="0"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endParaRPr>
            </a:p>
          </p:txBody>
        </p:sp>
      </p:grpSp>
      <p:grpSp>
        <p:nvGrpSpPr>
          <p:cNvPr id="18" name="组合 17"/>
          <p:cNvGrpSpPr/>
          <p:nvPr/>
        </p:nvGrpSpPr>
        <p:grpSpPr>
          <a:xfrm>
            <a:off x="5135880" y="3039110"/>
            <a:ext cx="1873250" cy="2231390"/>
            <a:chOff x="7893" y="4561"/>
            <a:chExt cx="2950" cy="3514"/>
          </a:xfrm>
        </p:grpSpPr>
        <p:sp>
          <p:nvSpPr>
            <p:cNvPr id="43" name="Rectangle 7"/>
            <p:cNvSpPr>
              <a:spLocks noChangeArrowheads="1"/>
            </p:cNvSpPr>
            <p:nvPr/>
          </p:nvSpPr>
          <p:spPr bwMode="auto">
            <a:xfrm>
              <a:off x="7893" y="4561"/>
              <a:ext cx="2950" cy="3514"/>
            </a:xfrm>
            <a:prstGeom prst="rect">
              <a:avLst/>
            </a:prstGeom>
            <a:gradFill rotWithShape="1">
              <a:gsLst>
                <a:gs pos="0">
                  <a:srgbClr val="DDDDDD"/>
                </a:gs>
                <a:gs pos="100000">
                  <a:srgbClr val="FFFFFF"/>
                </a:gs>
              </a:gsLst>
              <a:lin ang="5400000" scaled="1"/>
            </a:gradFill>
            <a:ln w="3175">
              <a:solidFill>
                <a:srgbClr val="C0C0C0"/>
              </a:solidFill>
              <a:miter lim="800000"/>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8" name="Rectangle 24"/>
            <p:cNvSpPr>
              <a:spLocks noChangeArrowheads="1"/>
            </p:cNvSpPr>
            <p:nvPr/>
          </p:nvSpPr>
          <p:spPr bwMode="auto">
            <a:xfrm>
              <a:off x="8052" y="4995"/>
              <a:ext cx="2633" cy="1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pPr lvl="0">
                <a:defRPr/>
              </a:pPr>
              <a:r>
                <a:rPr lang="zh-CN" altLang="en-US" dirty="0" smtClean="0">
                  <a:latin typeface="微软雅黑" pitchFamily="34" charset="-122"/>
                  <a:ea typeface="微软雅黑" pitchFamily="34" charset="-122"/>
                </a:rPr>
                <a:t>验证</a:t>
              </a:r>
              <a:r>
                <a:rPr lang="en-US" altLang="zh-CN" dirty="0" smtClean="0">
                  <a:latin typeface="微软雅黑" pitchFamily="34" charset="-122"/>
                  <a:ea typeface="微软雅黑" pitchFamily="34" charset="-122"/>
                </a:rPr>
                <a:t>ALU(</a:t>
              </a:r>
              <a:r>
                <a:rPr lang="en-US" dirty="0" smtClean="0">
                  <a:latin typeface="微软雅黑" pitchFamily="34" charset="-122"/>
                  <a:ea typeface="微软雅黑" pitchFamily="34" charset="-122"/>
                </a:rPr>
                <a:t> 74181 </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的加、减、与、或功能</a:t>
              </a:r>
              <a:endParaRPr kumimoji="0" b="0" i="0" u="none" strike="noStrike" kern="0" cap="none" spc="0" normalizeH="0" baseline="0" noProof="0" dirty="0" smtClean="0">
                <a:ln>
                  <a:noFill/>
                </a:ln>
                <a:solidFill>
                  <a:srgbClr val="333333"/>
                </a:solidFill>
                <a:effectLst/>
                <a:uLnTx/>
                <a:uFillTx/>
                <a:latin typeface="微软雅黑" pitchFamily="34" charset="-122"/>
                <a:ea typeface="微软雅黑" pitchFamily="34" charset="-122"/>
              </a:endParaRPr>
            </a:p>
          </p:txBody>
        </p:sp>
      </p:grpSp>
      <p:grpSp>
        <p:nvGrpSpPr>
          <p:cNvPr id="13" name="组合 12"/>
          <p:cNvGrpSpPr/>
          <p:nvPr/>
        </p:nvGrpSpPr>
        <p:grpSpPr>
          <a:xfrm>
            <a:off x="2327275" y="1888490"/>
            <a:ext cx="1873250" cy="457200"/>
            <a:chOff x="3545" y="2749"/>
            <a:chExt cx="2950" cy="720"/>
          </a:xfrm>
        </p:grpSpPr>
        <p:grpSp>
          <p:nvGrpSpPr>
            <p:cNvPr id="2" name="Group 3"/>
            <p:cNvGrpSpPr/>
            <p:nvPr/>
          </p:nvGrpSpPr>
          <p:grpSpPr bwMode="auto">
            <a:xfrm>
              <a:off x="3545" y="2749"/>
              <a:ext cx="2950" cy="721"/>
              <a:chOff x="0" y="0"/>
              <a:chExt cx="1497" cy="998"/>
            </a:xfrm>
          </p:grpSpPr>
          <p:sp>
            <p:nvSpPr>
              <p:cNvPr id="40" name="Rectangle 4"/>
              <p:cNvSpPr>
                <a:spLocks noChangeArrowheads="1"/>
              </p:cNvSpPr>
              <p:nvPr/>
            </p:nvSpPr>
            <p:spPr bwMode="auto">
              <a:xfrm>
                <a:off x="0" y="0"/>
                <a:ext cx="1497" cy="809"/>
              </a:xfrm>
              <a:prstGeom prst="rect">
                <a:avLst/>
              </a:prstGeom>
              <a:gradFill rotWithShape="1">
                <a:gsLst>
                  <a:gs pos="0">
                    <a:srgbClr val="D0009A"/>
                  </a:gs>
                  <a:gs pos="100000">
                    <a:srgbClr val="E2009C"/>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1" name="AutoShape 5"/>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E2009C">
                      <a:alpha val="50000"/>
                    </a:srgbClr>
                  </a:gs>
                  <a:gs pos="100000">
                    <a:srgbClr val="FFFFFF">
                      <a:alpha val="0"/>
                    </a:srgb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9" name="文本框 8"/>
            <p:cNvSpPr txBox="1"/>
            <p:nvPr/>
          </p:nvSpPr>
          <p:spPr>
            <a:xfrm>
              <a:off x="4246" y="2749"/>
              <a:ext cx="1547" cy="658"/>
            </a:xfrm>
            <a:prstGeom prst="rect">
              <a:avLst/>
            </a:prstGeom>
            <a:noFill/>
          </p:spPr>
          <p:txBody>
            <a:bodyPr wrap="square" rtlCol="0">
              <a:spAutoFit/>
            </a:bodyPr>
            <a:lstStyle/>
            <a:p>
              <a:r>
                <a:rPr lang="zh-CN" altLang="en-US" sz="2000">
                  <a:solidFill>
                    <a:schemeClr val="bg1"/>
                  </a:solidFill>
                  <a:latin typeface="Times New Roman" panose="02020603050405020304" pitchFamily="18" charset="0"/>
                  <a:ea typeface="微软雅黑" panose="020B0503020204020204" charset="-122"/>
                </a:rPr>
                <a:t>目的一</a:t>
              </a:r>
            </a:p>
          </p:txBody>
        </p:sp>
      </p:grpSp>
      <p:grpSp>
        <p:nvGrpSpPr>
          <p:cNvPr id="14" name="组合 13"/>
          <p:cNvGrpSpPr/>
          <p:nvPr/>
        </p:nvGrpSpPr>
        <p:grpSpPr>
          <a:xfrm>
            <a:off x="5124450" y="1864995"/>
            <a:ext cx="1873250" cy="480695"/>
            <a:chOff x="7965" y="2712"/>
            <a:chExt cx="2950" cy="757"/>
          </a:xfrm>
        </p:grpSpPr>
        <p:grpSp>
          <p:nvGrpSpPr>
            <p:cNvPr id="3" name="Group 8"/>
            <p:cNvGrpSpPr/>
            <p:nvPr/>
          </p:nvGrpSpPr>
          <p:grpSpPr bwMode="auto">
            <a:xfrm>
              <a:off x="7965" y="2749"/>
              <a:ext cx="2950" cy="721"/>
              <a:chOff x="0" y="0"/>
              <a:chExt cx="1497" cy="998"/>
            </a:xfrm>
          </p:grpSpPr>
          <p:sp>
            <p:nvSpPr>
              <p:cNvPr id="45" name="Rectangle 9"/>
              <p:cNvSpPr>
                <a:spLocks noChangeArrowheads="1"/>
              </p:cNvSpPr>
              <p:nvPr/>
            </p:nvSpPr>
            <p:spPr bwMode="auto">
              <a:xfrm>
                <a:off x="0" y="0"/>
                <a:ext cx="1497" cy="809"/>
              </a:xfrm>
              <a:prstGeom prst="rect">
                <a:avLst/>
              </a:prstGeom>
              <a:gradFill rotWithShape="1">
                <a:gsLst>
                  <a:gs pos="0">
                    <a:srgbClr val="D0009A"/>
                  </a:gs>
                  <a:gs pos="100000">
                    <a:srgbClr val="E2009C"/>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6" name="AutoShape 10"/>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E2009C">
                      <a:alpha val="50000"/>
                    </a:srgbClr>
                  </a:gs>
                  <a:gs pos="100000">
                    <a:srgbClr val="FFFFFF">
                      <a:alpha val="0"/>
                    </a:srgb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1" name="文本框 10"/>
            <p:cNvSpPr txBox="1"/>
            <p:nvPr/>
          </p:nvSpPr>
          <p:spPr>
            <a:xfrm>
              <a:off x="8685" y="2712"/>
              <a:ext cx="1510" cy="658"/>
            </a:xfrm>
            <a:prstGeom prst="rect">
              <a:avLst/>
            </a:prstGeom>
            <a:noFill/>
          </p:spPr>
          <p:txBody>
            <a:bodyPr wrap="square" rtlCol="0">
              <a:spAutoFit/>
            </a:bodyPr>
            <a:lstStyle/>
            <a:p>
              <a:r>
                <a:rPr lang="zh-CN" altLang="en-US" sz="2000">
                  <a:solidFill>
                    <a:schemeClr val="bg1"/>
                  </a:solidFill>
                  <a:latin typeface="Times New Roman" panose="02020603050405020304" pitchFamily="18" charset="0"/>
                  <a:ea typeface="微软雅黑" panose="020B0503020204020204" charset="-122"/>
                </a:rPr>
                <a:t>目的二</a:t>
              </a:r>
            </a:p>
          </p:txBody>
        </p:sp>
      </p:grpSp>
      <p:grpSp>
        <p:nvGrpSpPr>
          <p:cNvPr id="16" name="组合 15"/>
          <p:cNvGrpSpPr/>
          <p:nvPr/>
        </p:nvGrpSpPr>
        <p:grpSpPr>
          <a:xfrm>
            <a:off x="7896225" y="1888490"/>
            <a:ext cx="1873250" cy="457200"/>
            <a:chOff x="12315" y="2749"/>
            <a:chExt cx="2950" cy="720"/>
          </a:xfrm>
        </p:grpSpPr>
        <p:grpSp>
          <p:nvGrpSpPr>
            <p:cNvPr id="4" name="Group 12"/>
            <p:cNvGrpSpPr/>
            <p:nvPr/>
          </p:nvGrpSpPr>
          <p:grpSpPr bwMode="auto">
            <a:xfrm>
              <a:off x="12315" y="2749"/>
              <a:ext cx="2950" cy="721"/>
              <a:chOff x="0" y="0"/>
              <a:chExt cx="1497" cy="998"/>
            </a:xfrm>
          </p:grpSpPr>
          <p:sp>
            <p:nvSpPr>
              <p:cNvPr id="49" name="Rectangle 13"/>
              <p:cNvSpPr>
                <a:spLocks noChangeArrowheads="1"/>
              </p:cNvSpPr>
              <p:nvPr/>
            </p:nvSpPr>
            <p:spPr bwMode="auto">
              <a:xfrm>
                <a:off x="0" y="0"/>
                <a:ext cx="1497" cy="809"/>
              </a:xfrm>
              <a:prstGeom prst="rect">
                <a:avLst/>
              </a:prstGeom>
              <a:gradFill rotWithShape="1">
                <a:gsLst>
                  <a:gs pos="0">
                    <a:srgbClr val="D0009A"/>
                  </a:gs>
                  <a:gs pos="100000">
                    <a:srgbClr val="E2009C"/>
                  </a:gs>
                </a:gsLst>
                <a:lin ang="27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0" name="AutoShape 14"/>
              <p:cNvSpPr>
                <a:spLocks noChangeArrowheads="1"/>
              </p:cNvSpPr>
              <p:nvPr/>
            </p:nvSpPr>
            <p:spPr bwMode="auto">
              <a:xfrm>
                <a:off x="0" y="817"/>
                <a:ext cx="1497" cy="181"/>
              </a:xfrm>
              <a:custGeom>
                <a:avLst/>
                <a:gdLst>
                  <a:gd name="G0" fmla="+- 1072 0 0"/>
                  <a:gd name="G1" fmla="+- 21600 0 1072"/>
                  <a:gd name="G2" fmla="*/ 1072 1 2"/>
                  <a:gd name="G3" fmla="+- 21600 0 G2"/>
                  <a:gd name="G4" fmla="+/ 1072 21600 2"/>
                  <a:gd name="G5" fmla="+/ G1 0 2"/>
                  <a:gd name="G6" fmla="*/ 21600 21600 1072"/>
                  <a:gd name="G7" fmla="*/ G6 1 2"/>
                  <a:gd name="G8" fmla="+- 21600 0 G7"/>
                  <a:gd name="G9" fmla="*/ 21600 1 2"/>
                  <a:gd name="G10" fmla="+- 1072 0 G9"/>
                  <a:gd name="G11" fmla="?: G10 G8 0"/>
                  <a:gd name="G12" fmla="?: G10 G7 21600"/>
                  <a:gd name="T0" fmla="*/ 21064 w 21600"/>
                  <a:gd name="T1" fmla="*/ 10800 h 21600"/>
                  <a:gd name="T2" fmla="*/ 10800 w 21600"/>
                  <a:gd name="T3" fmla="*/ 21600 h 21600"/>
                  <a:gd name="T4" fmla="*/ 536 w 21600"/>
                  <a:gd name="T5" fmla="*/ 10800 h 21600"/>
                  <a:gd name="T6" fmla="*/ 10800 w 21600"/>
                  <a:gd name="T7" fmla="*/ 0 h 21600"/>
                  <a:gd name="T8" fmla="*/ 2336 w 21600"/>
                  <a:gd name="T9" fmla="*/ 2336 h 21600"/>
                  <a:gd name="T10" fmla="*/ 19264 w 21600"/>
                  <a:gd name="T11" fmla="*/ 19264 h 21600"/>
                </a:gdLst>
                <a:ahLst/>
                <a:cxnLst>
                  <a:cxn ang="0">
                    <a:pos x="T0" y="T1"/>
                  </a:cxn>
                  <a:cxn ang="0">
                    <a:pos x="T2" y="T3"/>
                  </a:cxn>
                  <a:cxn ang="0">
                    <a:pos x="T4" y="T5"/>
                  </a:cxn>
                  <a:cxn ang="0">
                    <a:pos x="T6" y="T7"/>
                  </a:cxn>
                </a:cxnLst>
                <a:rect l="T8" t="T9" r="T10" b="T11"/>
                <a:pathLst>
                  <a:path w="21600" h="21600">
                    <a:moveTo>
                      <a:pt x="0" y="0"/>
                    </a:moveTo>
                    <a:lnTo>
                      <a:pt x="1072" y="21600"/>
                    </a:lnTo>
                    <a:lnTo>
                      <a:pt x="20528" y="21600"/>
                    </a:lnTo>
                    <a:lnTo>
                      <a:pt x="21600" y="0"/>
                    </a:lnTo>
                    <a:close/>
                  </a:path>
                </a:pathLst>
              </a:custGeom>
              <a:gradFill rotWithShape="1">
                <a:gsLst>
                  <a:gs pos="0">
                    <a:srgbClr val="E2009C">
                      <a:alpha val="50000"/>
                    </a:srgbClr>
                  </a:gs>
                  <a:gs pos="100000">
                    <a:srgbClr val="FFFFFF">
                      <a:alpha val="0"/>
                    </a:srgbClr>
                  </a:gs>
                </a:gsLst>
                <a:lin ang="540000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sp>
          <p:nvSpPr>
            <p:cNvPr id="12" name="文本框 11"/>
            <p:cNvSpPr txBox="1"/>
            <p:nvPr/>
          </p:nvSpPr>
          <p:spPr>
            <a:xfrm>
              <a:off x="13024" y="2749"/>
              <a:ext cx="1532" cy="658"/>
            </a:xfrm>
            <a:prstGeom prst="rect">
              <a:avLst/>
            </a:prstGeom>
            <a:noFill/>
          </p:spPr>
          <p:txBody>
            <a:bodyPr wrap="square" rtlCol="0">
              <a:spAutoFit/>
            </a:bodyPr>
            <a:lstStyle/>
            <a:p>
              <a:r>
                <a:rPr lang="zh-CN" altLang="en-US" sz="2000">
                  <a:solidFill>
                    <a:schemeClr val="bg1"/>
                  </a:solidFill>
                  <a:latin typeface="Times New Roman" panose="02020603050405020304" pitchFamily="18" charset="0"/>
                  <a:ea typeface="微软雅黑" panose="020B0503020204020204" charset="-122"/>
                </a:rPr>
                <a:t>目的三</a:t>
              </a:r>
            </a:p>
          </p:txBody>
        </p:sp>
      </p:grpSp>
      <p:pic>
        <p:nvPicPr>
          <p:cNvPr id="20" name="图片 19" descr="t01f8a54011b2fe256f"/>
          <p:cNvPicPr>
            <a:picLocks noChangeAspect="1"/>
          </p:cNvPicPr>
          <p:nvPr/>
        </p:nvPicPr>
        <p:blipFill>
          <a:blip r:embed="rId5">
            <a:clrChange>
              <a:clrFrom>
                <a:srgbClr val="FFFFFF">
                  <a:alpha val="100000"/>
                </a:srgbClr>
              </a:clrFrom>
              <a:clrTo>
                <a:srgbClr val="FFFFFF">
                  <a:alpha val="100000"/>
                  <a:alpha val="0"/>
                </a:srgbClr>
              </a:clrTo>
            </a:clrChange>
          </a:blip>
          <a:srcRect l="48372"/>
          <a:stretch>
            <a:fillRect/>
          </a:stretch>
        </p:blipFill>
        <p:spPr>
          <a:xfrm>
            <a:off x="10029190" y="3126740"/>
            <a:ext cx="2124710" cy="2566035"/>
          </a:xfrm>
          <a:prstGeom prst="rect">
            <a:avLst/>
          </a:prstGeom>
        </p:spPr>
      </p:pic>
      <p:pic>
        <p:nvPicPr>
          <p:cNvPr id="21" name="图片 20" descr="t01f8a54011b2fe256f"/>
          <p:cNvPicPr>
            <a:picLocks noChangeAspect="1"/>
          </p:cNvPicPr>
          <p:nvPr/>
        </p:nvPicPr>
        <p:blipFill>
          <a:blip r:embed="rId5">
            <a:clrChange>
              <a:clrFrom>
                <a:srgbClr val="FFFFFF">
                  <a:alpha val="100000"/>
                </a:srgbClr>
              </a:clrFrom>
              <a:clrTo>
                <a:srgbClr val="FFFFFF">
                  <a:alpha val="100000"/>
                  <a:alpha val="0"/>
                </a:srgbClr>
              </a:clrTo>
            </a:clrChange>
          </a:blip>
          <a:srcRect r="50687"/>
          <a:stretch>
            <a:fillRect/>
          </a:stretch>
        </p:blipFill>
        <p:spPr>
          <a:xfrm>
            <a:off x="75565" y="3126740"/>
            <a:ext cx="2029460" cy="2566035"/>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heckerboard(across)">
                                      <p:cBhvr>
                                        <p:cTn id="14" dur="500"/>
                                        <p:tgtEl>
                                          <p:spTgt spid="18"/>
                                        </p:tgtEl>
                                      </p:cBhvr>
                                    </p:animEffect>
                                  </p:childTnLst>
                                </p:cTn>
                              </p:par>
                              <p:par>
                                <p:cTn id="15" presetID="5" presetClass="entr" presetSubtype="1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par>
                          <p:cTn id="18" fill="hold">
                            <p:stCondLst>
                              <p:cond delay="1000"/>
                            </p:stCondLst>
                            <p:childTnLst>
                              <p:par>
                                <p:cTn id="19" presetID="5" presetClass="entr" presetSubtype="1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childTnLst>
                          </p:cTn>
                        </p:par>
                        <p:par>
                          <p:cTn id="25" fill="hold">
                            <p:stCondLst>
                              <p:cond delay="1500"/>
                            </p:stCondLst>
                            <p:childTnLst>
                              <p:par>
                                <p:cTn id="26" presetID="32" presetClass="emph" presetSubtype="0" fill="hold" nodeType="afterEffect">
                                  <p:stCondLst>
                                    <p:cond delay="0"/>
                                  </p:stCondLst>
                                  <p:childTnLst>
                                    <p:animRot by="120000">
                                      <p:cBhvr>
                                        <p:cTn id="27" dur="50" fill="hold">
                                          <p:stCondLst>
                                            <p:cond delay="0"/>
                                          </p:stCondLst>
                                        </p:cTn>
                                        <p:tgtEl>
                                          <p:spTgt spid="21"/>
                                        </p:tgtEl>
                                        <p:attrNameLst>
                                          <p:attrName>r</p:attrName>
                                        </p:attrNameLst>
                                      </p:cBhvr>
                                    </p:animRot>
                                    <p:animRot by="-240000">
                                      <p:cBhvr>
                                        <p:cTn id="28" dur="100" fill="hold">
                                          <p:stCondLst>
                                            <p:cond delay="100"/>
                                          </p:stCondLst>
                                        </p:cTn>
                                        <p:tgtEl>
                                          <p:spTgt spid="21"/>
                                        </p:tgtEl>
                                        <p:attrNameLst>
                                          <p:attrName>r</p:attrName>
                                        </p:attrNameLst>
                                      </p:cBhvr>
                                    </p:animRot>
                                    <p:animRot by="240000">
                                      <p:cBhvr>
                                        <p:cTn id="29" dur="100" fill="hold">
                                          <p:stCondLst>
                                            <p:cond delay="200"/>
                                          </p:stCondLst>
                                        </p:cTn>
                                        <p:tgtEl>
                                          <p:spTgt spid="21"/>
                                        </p:tgtEl>
                                        <p:attrNameLst>
                                          <p:attrName>r</p:attrName>
                                        </p:attrNameLst>
                                      </p:cBhvr>
                                    </p:animRot>
                                    <p:animRot by="-240000">
                                      <p:cBhvr>
                                        <p:cTn id="30" dur="100" fill="hold">
                                          <p:stCondLst>
                                            <p:cond delay="300"/>
                                          </p:stCondLst>
                                        </p:cTn>
                                        <p:tgtEl>
                                          <p:spTgt spid="21"/>
                                        </p:tgtEl>
                                        <p:attrNameLst>
                                          <p:attrName>r</p:attrName>
                                        </p:attrNameLst>
                                      </p:cBhvr>
                                    </p:animRot>
                                    <p:animRot by="120000">
                                      <p:cBhvr>
                                        <p:cTn id="31" dur="100" fill="hold">
                                          <p:stCondLst>
                                            <p:cond delay="400"/>
                                          </p:stCondLst>
                                        </p:cTn>
                                        <p:tgtEl>
                                          <p:spTgt spid="21"/>
                                        </p:tgtEl>
                                        <p:attrNameLst>
                                          <p:attrName>r</p:attrName>
                                        </p:attrNameLst>
                                      </p:cBhvr>
                                    </p:animRot>
                                  </p:childTnLst>
                                </p:cTn>
                              </p:par>
                              <p:par>
                                <p:cTn id="32" presetID="32" presetClass="emph" presetSubtype="0" fill="hold" nodeType="withEffect">
                                  <p:stCondLst>
                                    <p:cond delay="0"/>
                                  </p:stCondLst>
                                  <p:childTnLst>
                                    <p:animRot by="120000">
                                      <p:cBhvr>
                                        <p:cTn id="33" dur="50" fill="hold">
                                          <p:stCondLst>
                                            <p:cond delay="0"/>
                                          </p:stCondLst>
                                        </p:cTn>
                                        <p:tgtEl>
                                          <p:spTgt spid="20"/>
                                        </p:tgtEl>
                                        <p:attrNameLst>
                                          <p:attrName>r</p:attrName>
                                        </p:attrNameLst>
                                      </p:cBhvr>
                                    </p:animRot>
                                    <p:animRot by="-240000">
                                      <p:cBhvr>
                                        <p:cTn id="34" dur="100" fill="hold">
                                          <p:stCondLst>
                                            <p:cond delay="100"/>
                                          </p:stCondLst>
                                        </p:cTn>
                                        <p:tgtEl>
                                          <p:spTgt spid="20"/>
                                        </p:tgtEl>
                                        <p:attrNameLst>
                                          <p:attrName>r</p:attrName>
                                        </p:attrNameLst>
                                      </p:cBhvr>
                                    </p:animRot>
                                    <p:animRot by="240000">
                                      <p:cBhvr>
                                        <p:cTn id="35" dur="100" fill="hold">
                                          <p:stCondLst>
                                            <p:cond delay="200"/>
                                          </p:stCondLst>
                                        </p:cTn>
                                        <p:tgtEl>
                                          <p:spTgt spid="20"/>
                                        </p:tgtEl>
                                        <p:attrNameLst>
                                          <p:attrName>r</p:attrName>
                                        </p:attrNameLst>
                                      </p:cBhvr>
                                    </p:animRot>
                                    <p:animRot by="-240000">
                                      <p:cBhvr>
                                        <p:cTn id="36" dur="100" fill="hold">
                                          <p:stCondLst>
                                            <p:cond delay="300"/>
                                          </p:stCondLst>
                                        </p:cTn>
                                        <p:tgtEl>
                                          <p:spTgt spid="20"/>
                                        </p:tgtEl>
                                        <p:attrNameLst>
                                          <p:attrName>r</p:attrName>
                                        </p:attrNameLst>
                                      </p:cBhvr>
                                    </p:animRot>
                                    <p:animRot by="120000">
                                      <p:cBhvr>
                                        <p:cTn id="37" dur="100" fill="hold">
                                          <p:stCondLst>
                                            <p:cond delay="4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114915" cy="4524371"/>
            <a:chOff x="1543" y="2167"/>
            <a:chExt cx="15037" cy="5055"/>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rPr>
                <a:t>1</a:t>
              </a:r>
            </a:p>
          </p:txBody>
        </p:sp>
        <p:sp>
          <p:nvSpPr>
            <p:cNvPr id="10" name="文本框 9"/>
            <p:cNvSpPr txBox="1"/>
            <p:nvPr/>
          </p:nvSpPr>
          <p:spPr>
            <a:xfrm>
              <a:off x="3488" y="2167"/>
              <a:ext cx="13092" cy="5055"/>
            </a:xfrm>
            <a:prstGeom prst="rect">
              <a:avLst/>
            </a:prstGeom>
            <a:noFill/>
          </p:spPr>
          <p:txBody>
            <a:bodyPr wrap="square" rtlCol="0">
              <a:spAutoFit/>
            </a:bodyPr>
            <a:lstStyle/>
            <a:p>
              <a:r>
                <a:rPr lang="zh-CN" altLang="en-US" sz="2400" b="1" dirty="0" smtClean="0"/>
                <a:t>写操作数Ａ</a:t>
              </a:r>
              <a:endParaRPr lang="en-US" altLang="zh-CN" sz="2400" b="1" dirty="0" smtClean="0"/>
            </a:p>
            <a:p>
              <a:r>
                <a:rPr lang="zh-CN" altLang="en-US" sz="2400" dirty="0" smtClean="0"/>
                <a:t>电平开关：</a:t>
              </a:r>
              <a:r>
                <a:rPr lang="en-US" altLang="zh-CN" sz="2400" dirty="0" smtClean="0"/>
                <a:t> </a:t>
              </a:r>
            </a:p>
            <a:p>
              <a:r>
                <a:rPr lang="en-US" altLang="zh-CN" sz="2400" dirty="0" smtClean="0"/>
                <a:t>K3</a:t>
              </a:r>
              <a:r>
                <a:rPr lang="zh-CN" altLang="en-US" sz="2400" dirty="0" smtClean="0"/>
                <a:t>置高电平【数据开关</a:t>
              </a:r>
              <a:r>
                <a:rPr lang="en-US" altLang="zh-CN" sz="2400" dirty="0" smtClean="0"/>
                <a:t>SD0</a:t>
              </a:r>
              <a:r>
                <a:rPr lang="zh-CN" altLang="en-US" sz="2400" dirty="0" smtClean="0"/>
                <a:t> ~ </a:t>
              </a:r>
              <a:r>
                <a:rPr lang="en-US" altLang="zh-CN" sz="2400" dirty="0" smtClean="0"/>
                <a:t>SD7</a:t>
              </a:r>
              <a:r>
                <a:rPr lang="zh-CN" altLang="en-US" sz="2400" dirty="0" smtClean="0"/>
                <a:t>数据送往数据总线</a:t>
              </a:r>
              <a:r>
                <a:rPr lang="en-US" altLang="zh-CN" sz="2400" dirty="0" smtClean="0"/>
                <a:t>D0</a:t>
              </a:r>
              <a:r>
                <a:rPr lang="zh-CN" altLang="en-US" sz="2400" dirty="0" smtClean="0"/>
                <a:t> ~ </a:t>
              </a:r>
              <a:r>
                <a:rPr lang="en-US" altLang="zh-CN" sz="2400" dirty="0" smtClean="0"/>
                <a:t>D7</a:t>
              </a:r>
              <a:r>
                <a:rPr lang="zh-CN" altLang="en-US" sz="2400" dirty="0" smtClean="0"/>
                <a:t>】</a:t>
              </a:r>
              <a:r>
                <a:rPr lang="en-US" altLang="zh-CN" sz="2400" dirty="0" smtClean="0"/>
                <a:t> K4</a:t>
              </a:r>
              <a:r>
                <a:rPr lang="zh-CN" altLang="en-US" sz="2400" dirty="0" smtClean="0"/>
                <a:t>置高电平【对</a:t>
              </a:r>
              <a:r>
                <a:rPr lang="en-US" altLang="zh-CN" sz="2400" dirty="0" smtClean="0"/>
                <a:t>RD0</a:t>
              </a:r>
              <a:r>
                <a:rPr lang="zh-CN" altLang="en-US" sz="2400" dirty="0" smtClean="0"/>
                <a:t>、</a:t>
              </a:r>
              <a:r>
                <a:rPr lang="en-US" altLang="zh-CN" sz="2400" dirty="0" smtClean="0"/>
                <a:t>RD1</a:t>
              </a:r>
              <a:r>
                <a:rPr lang="zh-CN" altLang="en-US" sz="2400" dirty="0" smtClean="0"/>
                <a:t>选中的寄存器进行写操作】</a:t>
              </a:r>
              <a:endParaRPr lang="en-US" altLang="zh-CN" sz="2400" dirty="0" smtClean="0"/>
            </a:p>
            <a:p>
              <a:r>
                <a:rPr lang="en-US" altLang="zh-CN" sz="2400" dirty="0" smtClean="0"/>
                <a:t>K1</a:t>
              </a:r>
              <a:r>
                <a:rPr lang="zh-CN" altLang="en-US" sz="2400" dirty="0" smtClean="0"/>
                <a:t>、</a:t>
              </a:r>
              <a:r>
                <a:rPr lang="en-US" altLang="zh-CN" sz="2400" dirty="0" smtClean="0"/>
                <a:t>K2</a:t>
              </a:r>
              <a:r>
                <a:rPr lang="zh-CN" altLang="en-US" sz="2400" dirty="0" smtClean="0"/>
                <a:t>置低电平【</a:t>
              </a:r>
              <a:r>
                <a:rPr lang="en-US" altLang="zh-CN" sz="2400" dirty="0" smtClean="0"/>
                <a:t>B</a:t>
              </a:r>
              <a:r>
                <a:rPr lang="zh-CN" altLang="en-US" sz="2400" dirty="0" smtClean="0"/>
                <a:t>端口选择显示寄存器</a:t>
              </a:r>
              <a:r>
                <a:rPr lang="en-US" altLang="zh-CN" sz="2400" dirty="0" smtClean="0"/>
                <a:t>R0</a:t>
              </a:r>
              <a:r>
                <a:rPr lang="zh-CN" altLang="en-US" sz="2400" dirty="0" smtClean="0"/>
                <a:t>】</a:t>
              </a:r>
              <a:endParaRPr lang="en-US" altLang="zh-CN" sz="2400" dirty="0" smtClean="0"/>
            </a:p>
            <a:p>
              <a:r>
                <a:rPr lang="en-US" altLang="zh-CN" sz="2400" dirty="0" smtClean="0"/>
                <a:t>K5</a:t>
              </a:r>
              <a:r>
                <a:rPr lang="zh-CN" altLang="en-US" sz="2400" dirty="0" smtClean="0"/>
                <a:t>、</a:t>
              </a:r>
              <a:r>
                <a:rPr lang="en-US" altLang="zh-CN" sz="2400" dirty="0" smtClean="0"/>
                <a:t>K6</a:t>
              </a:r>
              <a:r>
                <a:rPr lang="zh-CN" altLang="en-US" sz="2400" dirty="0" smtClean="0"/>
                <a:t>置低电平【选择写寄存器</a:t>
              </a:r>
              <a:r>
                <a:rPr lang="en-US" altLang="zh-CN" sz="2400" dirty="0" smtClean="0"/>
                <a:t>R0</a:t>
              </a:r>
              <a:r>
                <a:rPr lang="zh-CN" altLang="en-US" sz="2400" dirty="0" smtClean="0"/>
                <a:t>】，其他置低电平。</a:t>
              </a:r>
              <a:endParaRPr lang="en-US" altLang="zh-CN" sz="2400" dirty="0" smtClean="0"/>
            </a:p>
            <a:p>
              <a:r>
                <a:rPr lang="zh-CN" altLang="en-US" sz="2400" dirty="0" smtClean="0"/>
                <a:t>数据开关置</a:t>
              </a:r>
              <a:r>
                <a:rPr lang="en-US" altLang="zh-CN" sz="2400" dirty="0" smtClean="0"/>
                <a:t>0000 1111B</a:t>
              </a:r>
              <a:r>
                <a:rPr lang="zh-CN" altLang="en-US" sz="2400" dirty="0" smtClean="0"/>
                <a:t>（</a:t>
              </a:r>
              <a:r>
                <a:rPr lang="en-US" altLang="zh-CN" sz="2400" dirty="0" smtClean="0"/>
                <a:t>0F</a:t>
              </a:r>
              <a:r>
                <a:rPr lang="zh-CN" altLang="en-US" sz="2400" dirty="0" smtClean="0"/>
                <a:t>Ｈ）【</a:t>
              </a:r>
              <a:r>
                <a:rPr lang="en-US" altLang="zh-CN" sz="2400" dirty="0" smtClean="0">
                  <a:solidFill>
                    <a:srgbClr val="FF0000"/>
                  </a:solidFill>
                </a:rPr>
                <a:t>0</a:t>
              </a:r>
              <a:r>
                <a:rPr lang="zh-CN" altLang="en-US" sz="2400" dirty="0" smtClean="0">
                  <a:solidFill>
                    <a:srgbClr val="FF0000"/>
                  </a:solidFill>
                </a:rPr>
                <a:t>代表低电平，</a:t>
              </a:r>
              <a:r>
                <a:rPr lang="en-US" altLang="zh-CN" sz="2400" dirty="0" smtClean="0">
                  <a:solidFill>
                    <a:srgbClr val="FF0000"/>
                  </a:solidFill>
                </a:rPr>
                <a:t>1</a:t>
              </a:r>
              <a:r>
                <a:rPr lang="zh-CN" altLang="en-US" sz="2400" dirty="0" smtClean="0">
                  <a:solidFill>
                    <a:srgbClr val="FF0000"/>
                  </a:solidFill>
                </a:rPr>
                <a:t>代表高电平</a:t>
              </a:r>
              <a:r>
                <a:rPr lang="zh-CN" altLang="en-US" sz="2400" dirty="0" smtClean="0"/>
                <a:t>】     </a:t>
              </a:r>
            </a:p>
            <a:p>
              <a:r>
                <a:rPr lang="zh-CN" altLang="en-US" sz="2400" dirty="0" smtClean="0"/>
                <a:t>数据总线　　</a:t>
              </a:r>
              <a:r>
                <a:rPr lang="en-US" altLang="zh-CN" sz="2400" dirty="0" smtClean="0"/>
                <a:t>D7</a:t>
              </a:r>
              <a:r>
                <a:rPr lang="zh-CN" altLang="en-US" sz="2400" dirty="0" smtClean="0"/>
                <a:t> ~ </a:t>
              </a:r>
              <a:r>
                <a:rPr lang="en-US" altLang="zh-CN" sz="2400" dirty="0" smtClean="0"/>
                <a:t>D0</a:t>
              </a:r>
              <a:r>
                <a:rPr lang="zh-CN" altLang="en-US" sz="2400" dirty="0" smtClean="0"/>
                <a:t>显示</a:t>
              </a:r>
              <a:r>
                <a:rPr lang="en-US" altLang="zh-CN" sz="2400" dirty="0" smtClean="0"/>
                <a:t>0000 1111B</a:t>
              </a:r>
            </a:p>
            <a:p>
              <a:r>
                <a:rPr lang="zh-CN" altLang="en-US" sz="2400" dirty="0" smtClean="0"/>
                <a:t>按</a:t>
              </a:r>
              <a:r>
                <a:rPr lang="en-US" altLang="zh-CN" sz="2400" dirty="0" smtClean="0"/>
                <a:t>QD</a:t>
              </a:r>
              <a:r>
                <a:rPr lang="zh-CN" altLang="en-US" sz="2400" dirty="0" smtClean="0"/>
                <a:t>键：　【将</a:t>
              </a:r>
              <a:r>
                <a:rPr lang="en-US" altLang="zh-CN" sz="2400" dirty="0" smtClean="0"/>
                <a:t>0000 1111B</a:t>
              </a:r>
              <a:r>
                <a:rPr lang="zh-CN" altLang="en-US" sz="2400" dirty="0" smtClean="0"/>
                <a:t>【</a:t>
              </a:r>
              <a:r>
                <a:rPr lang="en-US" altLang="zh-CN" sz="2400" dirty="0" smtClean="0"/>
                <a:t>0FH</a:t>
              </a:r>
              <a:r>
                <a:rPr lang="zh-CN" altLang="en-US" sz="2400" dirty="0" smtClean="0"/>
                <a:t>】写入寄存器</a:t>
              </a:r>
              <a:r>
                <a:rPr lang="en-US" altLang="zh-CN" sz="2400" dirty="0" smtClean="0"/>
                <a:t>R0</a:t>
              </a:r>
              <a:r>
                <a:rPr lang="zh-CN" altLang="en-US" sz="2400" dirty="0" smtClean="0"/>
                <a:t>】</a:t>
              </a:r>
              <a:endParaRPr lang="en-US" altLang="zh-CN" sz="2400" dirty="0" smtClean="0"/>
            </a:p>
            <a:p>
              <a:r>
                <a:rPr lang="zh-CN" altLang="en-US" sz="2400" dirty="0" smtClean="0"/>
                <a:t>数据总线　　</a:t>
              </a:r>
              <a:r>
                <a:rPr lang="en-US" altLang="zh-CN" sz="2400" dirty="0" smtClean="0"/>
                <a:t>D7</a:t>
              </a:r>
              <a:r>
                <a:rPr lang="zh-CN" altLang="en-US" sz="2400" dirty="0" smtClean="0"/>
                <a:t> ~ </a:t>
              </a:r>
              <a:r>
                <a:rPr lang="en-US" altLang="zh-CN" sz="2400" dirty="0" smtClean="0"/>
                <a:t>D0</a:t>
              </a:r>
              <a:r>
                <a:rPr lang="zh-CN" altLang="en-US" sz="2400" dirty="0" smtClean="0"/>
                <a:t>显示</a:t>
              </a:r>
              <a:r>
                <a:rPr lang="en-US" altLang="zh-CN" sz="2400" dirty="0" smtClean="0"/>
                <a:t>0000 1111B</a:t>
              </a:r>
              <a:endParaRPr lang="zh-CN" altLang="en-US" sz="2400" dirty="0" smtClean="0"/>
            </a:p>
            <a:p>
              <a:r>
                <a:rPr lang="zh-CN" altLang="en-US" sz="2400" dirty="0" smtClean="0"/>
                <a:t>寄存器</a:t>
              </a:r>
              <a:r>
                <a:rPr lang="en-US" altLang="zh-CN" sz="2400" dirty="0" smtClean="0"/>
                <a:t>A</a:t>
              </a:r>
              <a:r>
                <a:rPr lang="zh-CN" altLang="en-US" sz="2400" dirty="0" smtClean="0"/>
                <a:t>端口</a:t>
              </a:r>
              <a:r>
                <a:rPr lang="en-US" altLang="zh-CN" sz="2400" dirty="0" smtClean="0"/>
                <a:t>A7</a:t>
              </a:r>
              <a:r>
                <a:rPr lang="zh-CN" altLang="en-US" sz="2400" dirty="0" smtClean="0"/>
                <a:t> ~ </a:t>
              </a:r>
              <a:r>
                <a:rPr lang="en-US" altLang="zh-CN" sz="2400" dirty="0" smtClean="0"/>
                <a:t>A0</a:t>
              </a:r>
              <a:r>
                <a:rPr lang="zh-CN" altLang="en-US" sz="2400" dirty="0" smtClean="0"/>
                <a:t>显示</a:t>
              </a:r>
              <a:r>
                <a:rPr lang="en-US" altLang="zh-CN" sz="2400" dirty="0" smtClean="0"/>
                <a:t>0000 1111B</a:t>
              </a:r>
              <a:endParaRPr lang="zh-CN" altLang="en-US" sz="2400" dirty="0" smtClean="0"/>
            </a:p>
            <a:p>
              <a:r>
                <a:rPr lang="zh-CN" altLang="en-US" sz="2400" dirty="0" smtClean="0"/>
                <a:t>寄存器</a:t>
              </a:r>
              <a:r>
                <a:rPr lang="en-US" altLang="zh-CN" sz="2400" dirty="0" smtClean="0"/>
                <a:t>B</a:t>
              </a:r>
              <a:r>
                <a:rPr lang="zh-CN" altLang="en-US" sz="2400" dirty="0" smtClean="0"/>
                <a:t>端口</a:t>
              </a:r>
              <a:r>
                <a:rPr lang="en-US" altLang="zh-CN" sz="2400" dirty="0" smtClean="0"/>
                <a:t>B7</a:t>
              </a:r>
              <a:r>
                <a:rPr lang="zh-CN" altLang="en-US" sz="2400" dirty="0" smtClean="0"/>
                <a:t> ~ </a:t>
              </a:r>
              <a:r>
                <a:rPr lang="en-US" altLang="zh-CN" sz="2400" dirty="0" smtClean="0"/>
                <a:t>B0</a:t>
              </a:r>
              <a:r>
                <a:rPr lang="zh-CN" altLang="en-US" sz="2400" dirty="0" smtClean="0"/>
                <a:t>显示</a:t>
              </a:r>
              <a:r>
                <a:rPr lang="en-US" altLang="zh-CN" sz="2400" dirty="0" smtClean="0"/>
                <a:t>0000 1111B</a:t>
              </a:r>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9824935" y="4883285"/>
            <a:ext cx="1782229" cy="147052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独立</a:t>
            </a: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信号控制方式下的运算器工作过程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88808" y="797487"/>
          <a:ext cx="8366868" cy="3337560"/>
        </p:xfrm>
        <a:graphic>
          <a:graphicData uri="http://schemas.openxmlformats.org/drawingml/2006/table">
            <a:tbl>
              <a:tblPr firstRow="1" bandRow="1">
                <a:tableStyleId>{5C22544A-7EE6-4342-B048-85BDC9FD1C3A}</a:tableStyleId>
              </a:tblPr>
              <a:tblGrid>
                <a:gridCol w="1016000"/>
                <a:gridCol w="1016000"/>
                <a:gridCol w="1016000"/>
                <a:gridCol w="883055"/>
                <a:gridCol w="1148945"/>
                <a:gridCol w="1016000"/>
                <a:gridCol w="1016000"/>
                <a:gridCol w="1254868"/>
              </a:tblGrid>
              <a:tr h="37084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r>
              <a:tr h="370840">
                <a:tc>
                  <a:txBody>
                    <a:bodyPr/>
                    <a:lstStyle/>
                    <a:p>
                      <a:r>
                        <a:rPr lang="en-US" altLang="zh-CN" dirty="0" smtClean="0"/>
                        <a:t>K15</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K11</a:t>
                      </a:r>
                      <a:endParaRPr lang="zh-CN" altLang="en-US" dirty="0"/>
                    </a:p>
                  </a:txBody>
                  <a:tcPr/>
                </a:tc>
                <a:tc>
                  <a:txBody>
                    <a:bodyPr/>
                    <a:lstStyle/>
                    <a:p>
                      <a:r>
                        <a:rPr lang="en-US" altLang="zh-CN" dirty="0" smtClean="0"/>
                        <a:t>S3</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K12</a:t>
                      </a:r>
                      <a:endParaRPr lang="zh-CN" altLang="en-US" dirty="0"/>
                    </a:p>
                  </a:txBody>
                  <a:tcPr/>
                </a:tc>
                <a:tc>
                  <a:txBody>
                    <a:bodyPr/>
                    <a:lstStyle/>
                    <a:p>
                      <a:r>
                        <a:rPr lang="en-US" altLang="zh-CN" dirty="0" smtClean="0"/>
                        <a:t>S2</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K13</a:t>
                      </a:r>
                      <a:endParaRPr lang="zh-CN" altLang="en-US" dirty="0"/>
                    </a:p>
                  </a:txBody>
                  <a:tcPr/>
                </a:tc>
                <a:tc>
                  <a:txBody>
                    <a:bodyPr/>
                    <a:lstStyle/>
                    <a:p>
                      <a:r>
                        <a:rPr lang="en-US" altLang="zh-CN" dirty="0" smtClean="0"/>
                        <a:t>S1</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LDC</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K14</a:t>
                      </a:r>
                      <a:endParaRPr lang="zh-CN" altLang="en-US" dirty="0"/>
                    </a:p>
                  </a:txBody>
                  <a:tcPr/>
                </a:tc>
                <a:tc>
                  <a:txBody>
                    <a:bodyPr/>
                    <a:lstStyle/>
                    <a:p>
                      <a:r>
                        <a:rPr lang="en-US" altLang="zh-CN" dirty="0" smtClean="0"/>
                        <a:t>S0</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LDZ</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K10</a:t>
                      </a:r>
                      <a:endParaRPr lang="zh-CN" altLang="en-US" dirty="0"/>
                    </a:p>
                  </a:txBody>
                  <a:tcPr/>
                </a:tc>
                <a:tc>
                  <a:txBody>
                    <a:bodyPr/>
                    <a:lstStyle/>
                    <a:p>
                      <a:r>
                        <a:rPr lang="en-US" altLang="zh-CN" dirty="0" smtClean="0"/>
                        <a:t>CIN</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K9</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K6</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SBUS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K5</a:t>
                      </a:r>
                      <a:endParaRPr lang="zh-CN" altLang="en-US" dirty="0"/>
                    </a:p>
                  </a:txBody>
                  <a:tcPr/>
                </a:tc>
                <a:tc>
                  <a:txBody>
                    <a:bodyPr/>
                    <a:lstStyle/>
                    <a:p>
                      <a:r>
                        <a:rPr lang="en-US" altLang="zh-CN" dirty="0" smtClean="0"/>
                        <a:t>RD0</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SD7-SD0</a:t>
                      </a:r>
                      <a:endParaRPr lang="zh-CN" altLang="en-US" dirty="0"/>
                    </a:p>
                  </a:txBody>
                  <a:tcPr/>
                </a:tc>
                <a:tc>
                  <a:txBody>
                    <a:bodyPr/>
                    <a:lstStyle/>
                    <a:p>
                      <a:endParaRPr lang="zh-CN" altLang="en-US" dirty="0"/>
                    </a:p>
                  </a:txBody>
                  <a:tcPr/>
                </a:tc>
                <a:tc>
                  <a:txBody>
                    <a:bodyPr/>
                    <a:lstStyle/>
                    <a:p>
                      <a:r>
                        <a:rPr lang="en-US" altLang="zh-CN" dirty="0" smtClean="0"/>
                        <a:t>0F0H</a:t>
                      </a:r>
                      <a:endParaRPr lang="zh-CN" altLang="en-US" dirty="0"/>
                    </a:p>
                  </a:txBody>
                  <a:tcPr/>
                </a:tc>
                <a:tc>
                  <a:txBody>
                    <a:bodyPr/>
                    <a:lstStyle/>
                    <a:p>
                      <a:r>
                        <a:rPr lang="en-US" altLang="zh-CN" dirty="0" smtClean="0"/>
                        <a:t>D7-D0</a:t>
                      </a:r>
                      <a:endParaRPr lang="zh-CN" altLang="en-US" dirty="0"/>
                    </a:p>
                  </a:txBody>
                  <a:tcPr/>
                </a:tc>
              </a:tr>
            </a:tbl>
          </a:graphicData>
        </a:graphic>
      </p:graphicFrame>
      <p:sp>
        <p:nvSpPr>
          <p:cNvPr id="3" name="TextBox 2"/>
          <p:cNvSpPr txBox="1"/>
          <p:nvPr/>
        </p:nvSpPr>
        <p:spPr>
          <a:xfrm>
            <a:off x="3822970" y="4562272"/>
            <a:ext cx="2957209" cy="461665"/>
          </a:xfrm>
          <a:prstGeom prst="rect">
            <a:avLst/>
          </a:prstGeom>
          <a:noFill/>
        </p:spPr>
        <p:txBody>
          <a:bodyPr wrap="square" rtlCol="0">
            <a:spAutoFit/>
          </a:bodyPr>
          <a:lstStyle/>
          <a:p>
            <a:r>
              <a:rPr lang="zh-CN" altLang="en-US" sz="2400" b="1" dirty="0" smtClean="0">
                <a:latin typeface="+mn-ea"/>
              </a:rPr>
              <a:t>准备操作数</a:t>
            </a:r>
            <a:r>
              <a:rPr lang="en-US" altLang="zh-CN" sz="2400" b="1" dirty="0" smtClean="0">
                <a:latin typeface="+mn-ea"/>
              </a:rPr>
              <a:t>A(R0)</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88808" y="797487"/>
          <a:ext cx="8366868" cy="3337560"/>
        </p:xfrm>
        <a:graphic>
          <a:graphicData uri="http://schemas.openxmlformats.org/drawingml/2006/table">
            <a:tbl>
              <a:tblPr firstRow="1" bandRow="1">
                <a:tableStyleId>{5C22544A-7EE6-4342-B048-85BDC9FD1C3A}</a:tableStyleId>
              </a:tblPr>
              <a:tblGrid>
                <a:gridCol w="1016000"/>
                <a:gridCol w="1016000"/>
                <a:gridCol w="1016000"/>
                <a:gridCol w="883055"/>
                <a:gridCol w="1148945"/>
                <a:gridCol w="1016000"/>
                <a:gridCol w="1016000"/>
                <a:gridCol w="1254868"/>
              </a:tblGrid>
              <a:tr h="37084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r>
              <a:tr h="370840">
                <a:tc>
                  <a:txBody>
                    <a:bodyPr/>
                    <a:lstStyle/>
                    <a:p>
                      <a:r>
                        <a:rPr lang="en-US" altLang="zh-CN" dirty="0" smtClean="0"/>
                        <a:t>K15</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RS1</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K11</a:t>
                      </a:r>
                      <a:endParaRPr lang="zh-CN" altLang="en-US" dirty="0"/>
                    </a:p>
                  </a:txBody>
                  <a:tcPr/>
                </a:tc>
                <a:tc>
                  <a:txBody>
                    <a:bodyPr/>
                    <a:lstStyle/>
                    <a:p>
                      <a:r>
                        <a:rPr lang="en-US" altLang="zh-CN" dirty="0" smtClean="0"/>
                        <a:t>S3</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RS0</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K12</a:t>
                      </a:r>
                      <a:endParaRPr lang="zh-CN" altLang="en-US" dirty="0"/>
                    </a:p>
                  </a:txBody>
                  <a:tcPr/>
                </a:tc>
                <a:tc>
                  <a:txBody>
                    <a:bodyPr/>
                    <a:lstStyle/>
                    <a:p>
                      <a:r>
                        <a:rPr lang="en-US" altLang="zh-CN" dirty="0" smtClean="0"/>
                        <a:t>S2</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K4</a:t>
                      </a:r>
                      <a:endParaRPr lang="zh-CN" altLang="en-US" dirty="0"/>
                    </a:p>
                  </a:txBody>
                  <a:tcPr/>
                </a:tc>
                <a:tc>
                  <a:txBody>
                    <a:bodyPr/>
                    <a:lstStyle/>
                    <a:p>
                      <a:r>
                        <a:rPr lang="en-US" altLang="zh-CN" dirty="0" smtClean="0"/>
                        <a:t>DRW</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K13</a:t>
                      </a:r>
                      <a:endParaRPr lang="zh-CN" altLang="en-US" dirty="0"/>
                    </a:p>
                  </a:txBody>
                  <a:tcPr/>
                </a:tc>
                <a:tc>
                  <a:txBody>
                    <a:bodyPr/>
                    <a:lstStyle/>
                    <a:p>
                      <a:r>
                        <a:rPr lang="en-US" altLang="zh-CN" dirty="0" smtClean="0"/>
                        <a:t>S1</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LDC</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K14</a:t>
                      </a:r>
                      <a:endParaRPr lang="zh-CN" altLang="en-US" dirty="0"/>
                    </a:p>
                  </a:txBody>
                  <a:tcPr/>
                </a:tc>
                <a:tc>
                  <a:txBody>
                    <a:bodyPr/>
                    <a:lstStyle/>
                    <a:p>
                      <a:r>
                        <a:rPr lang="en-US" altLang="zh-CN" dirty="0" smtClean="0"/>
                        <a:t>S0</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LDZ</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K10</a:t>
                      </a:r>
                      <a:endParaRPr lang="zh-CN" altLang="en-US" dirty="0"/>
                    </a:p>
                  </a:txBody>
                  <a:tcPr/>
                </a:tc>
                <a:tc>
                  <a:txBody>
                    <a:bodyPr/>
                    <a:lstStyle/>
                    <a:p>
                      <a:r>
                        <a:rPr lang="en-US" altLang="zh-CN" dirty="0" smtClean="0"/>
                        <a:t>CIN</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K9</a:t>
                      </a:r>
                      <a:endParaRPr lang="zh-CN" altLang="en-US" dirty="0"/>
                    </a:p>
                  </a:txBody>
                  <a:tcPr/>
                </a:tc>
                <a:tc>
                  <a:txBody>
                    <a:bodyPr/>
                    <a:lstStyle/>
                    <a:p>
                      <a:r>
                        <a:rPr lang="en-US" altLang="zh-CN" dirty="0" smtClean="0"/>
                        <a:t>ABUS</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K6</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SBUS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K5</a:t>
                      </a:r>
                      <a:endParaRPr lang="zh-CN" altLang="en-US" dirty="0"/>
                    </a:p>
                  </a:txBody>
                  <a:tcPr/>
                </a:tc>
                <a:tc>
                  <a:txBody>
                    <a:bodyPr/>
                    <a:lstStyle/>
                    <a:p>
                      <a:r>
                        <a:rPr lang="en-US" altLang="zh-CN" dirty="0" smtClean="0"/>
                        <a:t>RD0</a:t>
                      </a:r>
                      <a:endParaRPr lang="zh-CN" altLang="en-US" dirty="0"/>
                    </a:p>
                  </a:txBody>
                  <a:tcPr/>
                </a:tc>
                <a:tc>
                  <a:txBody>
                    <a:bodyPr/>
                    <a:lstStyle/>
                    <a:p>
                      <a:r>
                        <a:rPr lang="en-US" altLang="zh-CN" dirty="0" smtClean="0">
                          <a:solidFill>
                            <a:srgbClr val="FF0000"/>
                          </a:solidFill>
                        </a:rPr>
                        <a:t>1</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SD7-SD0</a:t>
                      </a:r>
                      <a:endParaRPr lang="zh-CN" altLang="en-US" dirty="0"/>
                    </a:p>
                  </a:txBody>
                  <a:tcPr/>
                </a:tc>
                <a:tc>
                  <a:txBody>
                    <a:bodyPr/>
                    <a:lstStyle/>
                    <a:p>
                      <a:endParaRPr lang="zh-CN" altLang="en-US" dirty="0"/>
                    </a:p>
                  </a:txBody>
                  <a:tcPr/>
                </a:tc>
                <a:tc>
                  <a:txBody>
                    <a:bodyPr/>
                    <a:lstStyle/>
                    <a:p>
                      <a:r>
                        <a:rPr lang="en-US" altLang="zh-CN" dirty="0" smtClean="0"/>
                        <a:t>10H</a:t>
                      </a:r>
                      <a:endParaRPr lang="zh-CN" altLang="en-US" dirty="0"/>
                    </a:p>
                  </a:txBody>
                  <a:tcPr/>
                </a:tc>
                <a:tc>
                  <a:txBody>
                    <a:bodyPr/>
                    <a:lstStyle/>
                    <a:p>
                      <a:r>
                        <a:rPr lang="en-US" altLang="zh-CN" dirty="0" smtClean="0"/>
                        <a:t>D7-D0</a:t>
                      </a:r>
                      <a:endParaRPr lang="zh-CN" altLang="en-US" dirty="0"/>
                    </a:p>
                  </a:txBody>
                  <a:tcPr/>
                </a:tc>
              </a:tr>
            </a:tbl>
          </a:graphicData>
        </a:graphic>
      </p:graphicFrame>
      <p:sp>
        <p:nvSpPr>
          <p:cNvPr id="3" name="TextBox 2"/>
          <p:cNvSpPr txBox="1"/>
          <p:nvPr/>
        </p:nvSpPr>
        <p:spPr>
          <a:xfrm>
            <a:off x="3822970" y="4562272"/>
            <a:ext cx="2957209" cy="461665"/>
          </a:xfrm>
          <a:prstGeom prst="rect">
            <a:avLst/>
          </a:prstGeom>
          <a:noFill/>
        </p:spPr>
        <p:txBody>
          <a:bodyPr wrap="square" rtlCol="0">
            <a:spAutoFit/>
          </a:bodyPr>
          <a:lstStyle/>
          <a:p>
            <a:r>
              <a:rPr lang="zh-CN" altLang="en-US" sz="2400" b="1" dirty="0" smtClean="0">
                <a:latin typeface="+mn-ea"/>
              </a:rPr>
              <a:t>准备操作数</a:t>
            </a:r>
            <a:r>
              <a:rPr lang="en-US" altLang="zh-CN" sz="2400" b="1" dirty="0" smtClean="0">
                <a:latin typeface="+mn-ea"/>
              </a:rPr>
              <a:t>B(R1)</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88808" y="797487"/>
          <a:ext cx="8366868" cy="3337560"/>
        </p:xfrm>
        <a:graphic>
          <a:graphicData uri="http://schemas.openxmlformats.org/drawingml/2006/table">
            <a:tbl>
              <a:tblPr firstRow="1" bandRow="1">
                <a:tableStyleId>{5C22544A-7EE6-4342-B048-85BDC9FD1C3A}</a:tableStyleId>
              </a:tblPr>
              <a:tblGrid>
                <a:gridCol w="1016000"/>
                <a:gridCol w="1016000"/>
                <a:gridCol w="1016000"/>
                <a:gridCol w="883055"/>
                <a:gridCol w="1148945"/>
                <a:gridCol w="1016000"/>
                <a:gridCol w="1016000"/>
                <a:gridCol w="1254868"/>
              </a:tblGrid>
              <a:tr h="37084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r>
              <a:tr h="370840">
                <a:tc>
                  <a:txBody>
                    <a:bodyPr/>
                    <a:lstStyle/>
                    <a:p>
                      <a:r>
                        <a:rPr lang="en-US" altLang="zh-CN" dirty="0" smtClean="0"/>
                        <a:t>K15</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RS1</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r>
              <a:tr h="370840">
                <a:tc>
                  <a:txBody>
                    <a:bodyPr/>
                    <a:lstStyle/>
                    <a:p>
                      <a:r>
                        <a:rPr lang="en-US" altLang="zh-CN" dirty="0" smtClean="0"/>
                        <a:t>K11</a:t>
                      </a:r>
                      <a:endParaRPr lang="zh-CN" altLang="en-US" dirty="0"/>
                    </a:p>
                  </a:txBody>
                  <a:tcPr/>
                </a:tc>
                <a:tc>
                  <a:txBody>
                    <a:bodyPr/>
                    <a:lstStyle/>
                    <a:p>
                      <a:r>
                        <a:rPr lang="en-US" altLang="zh-CN" dirty="0" smtClean="0"/>
                        <a:t>S3</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RS0</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K12</a:t>
                      </a:r>
                      <a:endParaRPr lang="zh-CN" altLang="en-US" dirty="0"/>
                    </a:p>
                  </a:txBody>
                  <a:tcPr/>
                </a:tc>
                <a:tc>
                  <a:txBody>
                    <a:bodyPr/>
                    <a:lstStyle/>
                    <a:p>
                      <a:r>
                        <a:rPr lang="en-US" altLang="zh-CN" dirty="0" smtClean="0"/>
                        <a:t>S2</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r>
              <a:tr h="370840">
                <a:tc>
                  <a:txBody>
                    <a:bodyPr/>
                    <a:lstStyle/>
                    <a:p>
                      <a:r>
                        <a:rPr lang="en-US" altLang="zh-CN" dirty="0" smtClean="0"/>
                        <a:t>K13</a:t>
                      </a:r>
                      <a:endParaRPr lang="zh-CN" altLang="en-US" dirty="0"/>
                    </a:p>
                  </a:txBody>
                  <a:tcPr/>
                </a:tc>
                <a:tc>
                  <a:txBody>
                    <a:bodyPr/>
                    <a:lstStyle/>
                    <a:p>
                      <a:r>
                        <a:rPr lang="en-US" altLang="zh-CN" dirty="0" smtClean="0"/>
                        <a:t>S1</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LDC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K14</a:t>
                      </a:r>
                      <a:endParaRPr lang="zh-CN" altLang="en-US" dirty="0"/>
                    </a:p>
                  </a:txBody>
                  <a:tcPr/>
                </a:tc>
                <a:tc>
                  <a:txBody>
                    <a:bodyPr/>
                    <a:lstStyle/>
                    <a:p>
                      <a:r>
                        <a:rPr lang="en-US" altLang="zh-CN" dirty="0" smtClean="0"/>
                        <a:t>S0</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LDZ</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K10</a:t>
                      </a:r>
                      <a:endParaRPr lang="zh-CN" altLang="en-US" dirty="0"/>
                    </a:p>
                  </a:txBody>
                  <a:tcPr/>
                </a:tc>
                <a:tc>
                  <a:txBody>
                    <a:bodyPr/>
                    <a:lstStyle/>
                    <a:p>
                      <a:r>
                        <a:rPr lang="en-US" altLang="zh-CN" dirty="0" smtClean="0"/>
                        <a:t>CIN</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K9</a:t>
                      </a:r>
                      <a:endParaRPr lang="zh-CN" altLang="en-US" dirty="0"/>
                    </a:p>
                  </a:txBody>
                  <a:tcPr/>
                </a:tc>
                <a:tc>
                  <a:txBody>
                    <a:bodyPr/>
                    <a:lstStyle/>
                    <a:p>
                      <a:r>
                        <a:rPr lang="en-US" altLang="zh-CN" dirty="0" smtClean="0"/>
                        <a:t>ABUS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K6</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K5</a:t>
                      </a:r>
                      <a:endParaRPr lang="zh-CN" altLang="en-US" dirty="0"/>
                    </a:p>
                  </a:txBody>
                  <a:tcPr/>
                </a:tc>
                <a:tc>
                  <a:txBody>
                    <a:bodyPr/>
                    <a:lstStyle/>
                    <a:p>
                      <a:r>
                        <a:rPr lang="en-US" altLang="zh-CN" dirty="0" smtClean="0"/>
                        <a:t>RD0</a:t>
                      </a:r>
                      <a:endParaRPr lang="zh-CN" altLang="en-US" dirty="0"/>
                    </a:p>
                  </a:txBody>
                  <a:tcPr/>
                </a:tc>
                <a:tc>
                  <a:txBody>
                    <a:bodyPr/>
                    <a:lstStyle/>
                    <a:p>
                      <a:r>
                        <a:rPr lang="en-US" altLang="zh-CN" dirty="0" smtClean="0">
                          <a:solidFill>
                            <a:srgbClr val="FF0000"/>
                          </a:solidFill>
                        </a:rPr>
                        <a:t>0</a:t>
                      </a:r>
                      <a:endParaRPr lang="zh-CN" altLang="en-US" dirty="0">
                        <a:solidFill>
                          <a:srgbClr val="FF0000"/>
                        </a:solidFill>
                      </a:endParaRPr>
                    </a:p>
                  </a:txBody>
                  <a:tcPr/>
                </a:tc>
                <a:tc>
                  <a:txBody>
                    <a:bodyPr/>
                    <a:lstStyle/>
                    <a:p>
                      <a:endParaRPr lang="zh-CN" altLang="en-US"/>
                    </a:p>
                  </a:txBody>
                  <a:tcPr/>
                </a:tc>
                <a:tc>
                  <a:txBody>
                    <a:bodyPr/>
                    <a:lstStyle/>
                    <a:p>
                      <a:r>
                        <a:rPr lang="en-US" altLang="zh-CN" dirty="0" smtClean="0"/>
                        <a:t>SD7-SD0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smtClean="0"/>
                        <a:t>D7-D0</a:t>
                      </a:r>
                      <a:endParaRPr lang="zh-CN" altLang="en-US" dirty="0"/>
                    </a:p>
                  </a:txBody>
                  <a:tcPr/>
                </a:tc>
              </a:tr>
            </a:tbl>
          </a:graphicData>
        </a:graphic>
      </p:graphicFrame>
      <p:sp>
        <p:nvSpPr>
          <p:cNvPr id="3" name="TextBox 2"/>
          <p:cNvSpPr txBox="1"/>
          <p:nvPr/>
        </p:nvSpPr>
        <p:spPr>
          <a:xfrm>
            <a:off x="3424135" y="4562272"/>
            <a:ext cx="4834647" cy="461665"/>
          </a:xfrm>
          <a:prstGeom prst="rect">
            <a:avLst/>
          </a:prstGeom>
          <a:noFill/>
        </p:spPr>
        <p:txBody>
          <a:bodyPr wrap="square" rtlCol="0">
            <a:spAutoFit/>
          </a:bodyPr>
          <a:lstStyle/>
          <a:p>
            <a:r>
              <a:rPr lang="zh-CN" altLang="en-US" sz="2400" b="1" dirty="0" smtClean="0">
                <a:latin typeface="+mn-ea"/>
              </a:rPr>
              <a:t>加法运算 </a:t>
            </a:r>
            <a:r>
              <a:rPr lang="en-US" altLang="zh-CN" sz="2400" b="1" dirty="0" smtClean="0">
                <a:latin typeface="+mn-ea"/>
              </a:rPr>
              <a:t>(R0+R1)</a:t>
            </a:r>
            <a:r>
              <a:rPr lang="zh-CN" altLang="en-US" sz="2400" b="1" dirty="0" smtClean="0">
                <a:latin typeface="+mn-ea"/>
              </a:rPr>
              <a:t>并在</a:t>
            </a:r>
            <a:r>
              <a:rPr lang="en-US" altLang="zh-CN" sz="2400" b="1" dirty="0" smtClean="0">
                <a:latin typeface="+mn-ea"/>
              </a:rPr>
              <a:t>DBUS</a:t>
            </a:r>
            <a:r>
              <a:rPr lang="zh-CN" altLang="en-US" sz="2400" b="1" dirty="0" smtClean="0">
                <a:latin typeface="+mn-ea"/>
              </a:rPr>
              <a:t>上显示</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88808" y="797487"/>
          <a:ext cx="8366868" cy="3337560"/>
        </p:xfrm>
        <a:graphic>
          <a:graphicData uri="http://schemas.openxmlformats.org/drawingml/2006/table">
            <a:tbl>
              <a:tblPr firstRow="1" bandRow="1">
                <a:tableStyleId>{5C22544A-7EE6-4342-B048-85BDC9FD1C3A}</a:tableStyleId>
              </a:tblPr>
              <a:tblGrid>
                <a:gridCol w="1016000"/>
                <a:gridCol w="1016000"/>
                <a:gridCol w="1016000"/>
                <a:gridCol w="883055"/>
                <a:gridCol w="1148945"/>
                <a:gridCol w="1016000"/>
                <a:gridCol w="1016000"/>
                <a:gridCol w="1254868"/>
              </a:tblGrid>
              <a:tr h="37084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r>
              <a:tr h="370840">
                <a:tc>
                  <a:txBody>
                    <a:bodyPr/>
                    <a:lstStyle/>
                    <a:p>
                      <a:r>
                        <a:rPr lang="en-US" altLang="zh-CN" dirty="0" smtClean="0"/>
                        <a:t>K15</a:t>
                      </a:r>
                      <a:endParaRPr lang="zh-CN" altLang="en-US" dirty="0"/>
                    </a:p>
                  </a:txBody>
                  <a:tcPr/>
                </a:tc>
                <a:tc>
                  <a:txBody>
                    <a:bodyPr/>
                    <a:lstStyle/>
                    <a:p>
                      <a:r>
                        <a:rPr lang="en-US" altLang="zh-CN" dirty="0" smtClean="0"/>
                        <a:t>M</a:t>
                      </a:r>
                      <a:endParaRPr lang="zh-CN" altLang="en-US" dirty="0"/>
                    </a:p>
                  </a:txBody>
                  <a:tcPr/>
                </a:tc>
                <a:tc>
                  <a:txBody>
                    <a:bodyPr/>
                    <a:lstStyle/>
                    <a:p>
                      <a:endParaRPr lang="zh-CN" altLang="en-US"/>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RS1</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r>
              <a:tr h="370840">
                <a:tc>
                  <a:txBody>
                    <a:bodyPr/>
                    <a:lstStyle/>
                    <a:p>
                      <a:r>
                        <a:rPr lang="en-US" altLang="zh-CN" dirty="0" smtClean="0"/>
                        <a:t>K11</a:t>
                      </a:r>
                      <a:endParaRPr lang="zh-CN" altLang="en-US" dirty="0"/>
                    </a:p>
                  </a:txBody>
                  <a:tcPr/>
                </a:tc>
                <a:tc>
                  <a:txBody>
                    <a:bodyPr/>
                    <a:lstStyle/>
                    <a:p>
                      <a:r>
                        <a:rPr lang="en-US" altLang="zh-CN" dirty="0" smtClean="0"/>
                        <a:t>S3</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RS0</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K12</a:t>
                      </a:r>
                      <a:endParaRPr lang="zh-CN" altLang="en-US" dirty="0"/>
                    </a:p>
                  </a:txBody>
                  <a:tcPr/>
                </a:tc>
                <a:tc>
                  <a:txBody>
                    <a:bodyPr/>
                    <a:lstStyle/>
                    <a:p>
                      <a:r>
                        <a:rPr lang="en-US" altLang="zh-CN" dirty="0" smtClean="0"/>
                        <a:t>S2</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r>
              <a:tr h="370840">
                <a:tc>
                  <a:txBody>
                    <a:bodyPr/>
                    <a:lstStyle/>
                    <a:p>
                      <a:r>
                        <a:rPr lang="en-US" altLang="zh-CN" dirty="0" smtClean="0"/>
                        <a:t>K13</a:t>
                      </a:r>
                      <a:endParaRPr lang="zh-CN" altLang="en-US" dirty="0"/>
                    </a:p>
                  </a:txBody>
                  <a:tcPr/>
                </a:tc>
                <a:tc>
                  <a:txBody>
                    <a:bodyPr/>
                    <a:lstStyle/>
                    <a:p>
                      <a:r>
                        <a:rPr lang="en-US" altLang="zh-CN" dirty="0" smtClean="0"/>
                        <a:t>S1</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LDC</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K14</a:t>
                      </a:r>
                      <a:endParaRPr lang="zh-CN" altLang="en-US" dirty="0"/>
                    </a:p>
                  </a:txBody>
                  <a:tcPr/>
                </a:tc>
                <a:tc>
                  <a:txBody>
                    <a:bodyPr/>
                    <a:lstStyle/>
                    <a:p>
                      <a:r>
                        <a:rPr lang="en-US" altLang="zh-CN" dirty="0" smtClean="0"/>
                        <a:t>S0</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LDZ</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K10</a:t>
                      </a:r>
                      <a:endParaRPr lang="zh-CN" altLang="en-US" dirty="0"/>
                    </a:p>
                  </a:txBody>
                  <a:tcPr/>
                </a:tc>
                <a:tc>
                  <a:txBody>
                    <a:bodyPr/>
                    <a:lstStyle/>
                    <a:p>
                      <a:r>
                        <a:rPr lang="en-US" altLang="zh-CN" dirty="0" smtClean="0"/>
                        <a:t>CIN</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K9</a:t>
                      </a:r>
                      <a:endParaRPr lang="zh-CN" altLang="en-US" dirty="0"/>
                    </a:p>
                  </a:txBody>
                  <a:tcPr/>
                </a:tc>
                <a:tc>
                  <a:txBody>
                    <a:bodyPr/>
                    <a:lstStyle/>
                    <a:p>
                      <a:r>
                        <a:rPr lang="en-US" altLang="zh-CN" dirty="0" smtClean="0"/>
                        <a:t>ABUS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K6</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chemeClr val="tx1"/>
                          </a:solidFill>
                        </a:rPr>
                        <a:t>0</a:t>
                      </a:r>
                      <a:endParaRPr lang="zh-CN" altLang="en-US" dirty="0">
                        <a:solidFill>
                          <a:schemeClr val="tx1"/>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K5</a:t>
                      </a:r>
                      <a:endParaRPr lang="zh-CN" altLang="en-US" dirty="0"/>
                    </a:p>
                  </a:txBody>
                  <a:tcPr/>
                </a:tc>
                <a:tc>
                  <a:txBody>
                    <a:bodyPr/>
                    <a:lstStyle/>
                    <a:p>
                      <a:r>
                        <a:rPr lang="en-US" altLang="zh-CN" dirty="0" smtClean="0"/>
                        <a:t>RD0</a:t>
                      </a:r>
                      <a:endParaRPr lang="zh-CN" altLang="en-US" dirty="0"/>
                    </a:p>
                  </a:txBody>
                  <a:tcPr/>
                </a:tc>
                <a:tc>
                  <a:txBody>
                    <a:bodyPr/>
                    <a:lstStyle/>
                    <a:p>
                      <a:r>
                        <a:rPr lang="en-US" altLang="zh-CN" dirty="0" smtClean="0">
                          <a:solidFill>
                            <a:schemeClr val="tx1"/>
                          </a:solidFill>
                        </a:rPr>
                        <a:t>0</a:t>
                      </a:r>
                      <a:endParaRPr lang="zh-CN" altLang="en-US" dirty="0">
                        <a:solidFill>
                          <a:schemeClr val="tx1"/>
                        </a:solidFill>
                      </a:endParaRPr>
                    </a:p>
                  </a:txBody>
                  <a:tcPr/>
                </a:tc>
                <a:tc>
                  <a:txBody>
                    <a:bodyPr/>
                    <a:lstStyle/>
                    <a:p>
                      <a:endParaRPr lang="zh-CN" altLang="en-US"/>
                    </a:p>
                  </a:txBody>
                  <a:tcPr/>
                </a:tc>
                <a:tc>
                  <a:txBody>
                    <a:bodyPr/>
                    <a:lstStyle/>
                    <a:p>
                      <a:r>
                        <a:rPr lang="en-US" altLang="zh-CN" dirty="0" smtClean="0"/>
                        <a:t>SD7-SD0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smtClean="0"/>
                        <a:t>D7-D0</a:t>
                      </a:r>
                      <a:endParaRPr lang="zh-CN" altLang="en-US" dirty="0"/>
                    </a:p>
                  </a:txBody>
                  <a:tcPr/>
                </a:tc>
              </a:tr>
            </a:tbl>
          </a:graphicData>
        </a:graphic>
      </p:graphicFrame>
      <p:sp>
        <p:nvSpPr>
          <p:cNvPr id="3" name="TextBox 2"/>
          <p:cNvSpPr txBox="1"/>
          <p:nvPr/>
        </p:nvSpPr>
        <p:spPr>
          <a:xfrm>
            <a:off x="3424135" y="4562272"/>
            <a:ext cx="4834647" cy="461665"/>
          </a:xfrm>
          <a:prstGeom prst="rect">
            <a:avLst/>
          </a:prstGeom>
          <a:noFill/>
        </p:spPr>
        <p:txBody>
          <a:bodyPr wrap="square" rtlCol="0">
            <a:spAutoFit/>
          </a:bodyPr>
          <a:lstStyle/>
          <a:p>
            <a:r>
              <a:rPr lang="zh-CN" altLang="en-US" sz="2400" b="1" dirty="0" smtClean="0">
                <a:latin typeface="+mn-ea"/>
              </a:rPr>
              <a:t>减法运算 </a:t>
            </a:r>
            <a:r>
              <a:rPr lang="en-US" altLang="zh-CN" sz="2400" b="1" dirty="0" smtClean="0">
                <a:latin typeface="+mn-ea"/>
              </a:rPr>
              <a:t>(R0-R1)</a:t>
            </a:r>
            <a:r>
              <a:rPr lang="zh-CN" altLang="en-US" sz="2400" b="1" dirty="0" smtClean="0">
                <a:latin typeface="+mn-ea"/>
              </a:rPr>
              <a:t>并在</a:t>
            </a:r>
            <a:r>
              <a:rPr lang="en-US" altLang="zh-CN" sz="2400" b="1" dirty="0" smtClean="0">
                <a:latin typeface="+mn-ea"/>
              </a:rPr>
              <a:t>DBUS</a:t>
            </a:r>
            <a:r>
              <a:rPr lang="zh-CN" altLang="en-US" sz="2400" b="1" dirty="0" smtClean="0">
                <a:latin typeface="+mn-ea"/>
              </a:rPr>
              <a:t>上显示</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88808" y="797487"/>
          <a:ext cx="8366868" cy="3337560"/>
        </p:xfrm>
        <a:graphic>
          <a:graphicData uri="http://schemas.openxmlformats.org/drawingml/2006/table">
            <a:tbl>
              <a:tblPr firstRow="1" bandRow="1">
                <a:tableStyleId>{5C22544A-7EE6-4342-B048-85BDC9FD1C3A}</a:tableStyleId>
              </a:tblPr>
              <a:tblGrid>
                <a:gridCol w="1016000"/>
                <a:gridCol w="1016000"/>
                <a:gridCol w="1016000"/>
                <a:gridCol w="883055"/>
                <a:gridCol w="1148945"/>
                <a:gridCol w="1016000"/>
                <a:gridCol w="1016000"/>
                <a:gridCol w="1254868"/>
              </a:tblGrid>
              <a:tr h="37084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r>
              <a:tr h="370840">
                <a:tc>
                  <a:txBody>
                    <a:bodyPr/>
                    <a:lstStyle/>
                    <a:p>
                      <a:r>
                        <a:rPr lang="en-US" altLang="zh-CN" dirty="0" smtClean="0"/>
                        <a:t>K15</a:t>
                      </a:r>
                      <a:endParaRPr lang="zh-CN" altLang="en-US" dirty="0"/>
                    </a:p>
                  </a:txBody>
                  <a:tcPr/>
                </a:tc>
                <a:tc>
                  <a:txBody>
                    <a:bodyPr/>
                    <a:lstStyle/>
                    <a:p>
                      <a:r>
                        <a:rPr lang="en-US" altLang="zh-CN" dirty="0" smtClean="0"/>
                        <a:t>M</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RS1</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r>
              <a:tr h="370840">
                <a:tc>
                  <a:txBody>
                    <a:bodyPr/>
                    <a:lstStyle/>
                    <a:p>
                      <a:r>
                        <a:rPr lang="en-US" altLang="zh-CN" dirty="0" smtClean="0"/>
                        <a:t>K11</a:t>
                      </a:r>
                      <a:endParaRPr lang="zh-CN" altLang="en-US" dirty="0"/>
                    </a:p>
                  </a:txBody>
                  <a:tcPr/>
                </a:tc>
                <a:tc>
                  <a:txBody>
                    <a:bodyPr/>
                    <a:lstStyle/>
                    <a:p>
                      <a:r>
                        <a:rPr lang="en-US" altLang="zh-CN" dirty="0" smtClean="0"/>
                        <a:t>S3</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RS0</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K12</a:t>
                      </a:r>
                      <a:endParaRPr lang="zh-CN" altLang="en-US" dirty="0"/>
                    </a:p>
                  </a:txBody>
                  <a:tcPr/>
                </a:tc>
                <a:tc>
                  <a:txBody>
                    <a:bodyPr/>
                    <a:lstStyle/>
                    <a:p>
                      <a:r>
                        <a:rPr lang="en-US" altLang="zh-CN" dirty="0" smtClean="0"/>
                        <a:t>S2</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r>
              <a:tr h="370840">
                <a:tc>
                  <a:txBody>
                    <a:bodyPr/>
                    <a:lstStyle/>
                    <a:p>
                      <a:r>
                        <a:rPr lang="en-US" altLang="zh-CN" dirty="0" smtClean="0"/>
                        <a:t>K13</a:t>
                      </a:r>
                      <a:endParaRPr lang="zh-CN" altLang="en-US" dirty="0"/>
                    </a:p>
                  </a:txBody>
                  <a:tcPr/>
                </a:tc>
                <a:tc>
                  <a:txBody>
                    <a:bodyPr/>
                    <a:lstStyle/>
                    <a:p>
                      <a:r>
                        <a:rPr lang="en-US" altLang="zh-CN" dirty="0" smtClean="0"/>
                        <a:t>S1</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LDC</a:t>
                      </a:r>
                      <a:endParaRPr lang="zh-CN" altLang="en-US" dirty="0"/>
                    </a:p>
                  </a:txBody>
                  <a:tcPr/>
                </a:tc>
                <a:tc>
                  <a:txBody>
                    <a:bodyPr/>
                    <a:lstStyle/>
                    <a:p>
                      <a:endParaRPr lang="zh-CN" altLang="en-US" dirty="0"/>
                    </a:p>
                  </a:txBody>
                  <a:tcPr/>
                </a:tc>
                <a:tc>
                  <a:txBody>
                    <a:bodyPr/>
                    <a:lstStyle/>
                    <a:p>
                      <a:endParaRPr lang="zh-CN" altLang="en-US"/>
                    </a:p>
                  </a:txBody>
                  <a:tcPr/>
                </a:tc>
              </a:tr>
              <a:tr h="370840">
                <a:tc>
                  <a:txBody>
                    <a:bodyPr/>
                    <a:lstStyle/>
                    <a:p>
                      <a:r>
                        <a:rPr lang="en-US" altLang="zh-CN" dirty="0" smtClean="0"/>
                        <a:t>K14</a:t>
                      </a:r>
                      <a:endParaRPr lang="zh-CN" altLang="en-US" dirty="0"/>
                    </a:p>
                  </a:txBody>
                  <a:tcPr/>
                </a:tc>
                <a:tc>
                  <a:txBody>
                    <a:bodyPr/>
                    <a:lstStyle/>
                    <a:p>
                      <a:r>
                        <a:rPr lang="en-US" altLang="zh-CN" dirty="0" smtClean="0"/>
                        <a:t>S0</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LDZ</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K10</a:t>
                      </a:r>
                      <a:endParaRPr lang="zh-CN" altLang="en-US" dirty="0"/>
                    </a:p>
                  </a:txBody>
                  <a:tcPr/>
                </a:tc>
                <a:tc>
                  <a:txBody>
                    <a:bodyPr/>
                    <a:lstStyle/>
                    <a:p>
                      <a:r>
                        <a:rPr lang="en-US" altLang="zh-CN" dirty="0" smtClean="0"/>
                        <a:t>CIN</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K9</a:t>
                      </a:r>
                      <a:endParaRPr lang="zh-CN" altLang="en-US" dirty="0"/>
                    </a:p>
                  </a:txBody>
                  <a:tcPr/>
                </a:tc>
                <a:tc>
                  <a:txBody>
                    <a:bodyPr/>
                    <a:lstStyle/>
                    <a:p>
                      <a:r>
                        <a:rPr lang="en-US" altLang="zh-CN" dirty="0" smtClean="0"/>
                        <a:t>ABUS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K6</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chemeClr val="tx1"/>
                          </a:solidFill>
                        </a:rPr>
                        <a:t>0</a:t>
                      </a:r>
                      <a:endParaRPr lang="zh-CN" altLang="en-US" dirty="0">
                        <a:solidFill>
                          <a:schemeClr val="tx1"/>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K5</a:t>
                      </a:r>
                      <a:endParaRPr lang="zh-CN" altLang="en-US" dirty="0"/>
                    </a:p>
                  </a:txBody>
                  <a:tcPr/>
                </a:tc>
                <a:tc>
                  <a:txBody>
                    <a:bodyPr/>
                    <a:lstStyle/>
                    <a:p>
                      <a:r>
                        <a:rPr lang="en-US" altLang="zh-CN" dirty="0" smtClean="0"/>
                        <a:t>RD0</a:t>
                      </a:r>
                      <a:endParaRPr lang="zh-CN" altLang="en-US" dirty="0"/>
                    </a:p>
                  </a:txBody>
                  <a:tcPr/>
                </a:tc>
                <a:tc>
                  <a:txBody>
                    <a:bodyPr/>
                    <a:lstStyle/>
                    <a:p>
                      <a:r>
                        <a:rPr lang="en-US" altLang="zh-CN" dirty="0" smtClean="0">
                          <a:solidFill>
                            <a:schemeClr val="tx1"/>
                          </a:solidFill>
                        </a:rPr>
                        <a:t>0</a:t>
                      </a:r>
                      <a:endParaRPr lang="zh-CN" altLang="en-US" dirty="0">
                        <a:solidFill>
                          <a:schemeClr val="tx1"/>
                        </a:solidFill>
                      </a:endParaRPr>
                    </a:p>
                  </a:txBody>
                  <a:tcPr/>
                </a:tc>
                <a:tc>
                  <a:txBody>
                    <a:bodyPr/>
                    <a:lstStyle/>
                    <a:p>
                      <a:endParaRPr lang="zh-CN" altLang="en-US"/>
                    </a:p>
                  </a:txBody>
                  <a:tcPr/>
                </a:tc>
                <a:tc>
                  <a:txBody>
                    <a:bodyPr/>
                    <a:lstStyle/>
                    <a:p>
                      <a:r>
                        <a:rPr lang="en-US" altLang="zh-CN" dirty="0" smtClean="0"/>
                        <a:t>SD7-SD0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smtClean="0"/>
                        <a:t>D7-D0</a:t>
                      </a:r>
                      <a:endParaRPr lang="zh-CN" altLang="en-US" dirty="0"/>
                    </a:p>
                  </a:txBody>
                  <a:tcPr/>
                </a:tc>
              </a:tr>
            </a:tbl>
          </a:graphicData>
        </a:graphic>
      </p:graphicFrame>
      <p:sp>
        <p:nvSpPr>
          <p:cNvPr id="3" name="TextBox 2"/>
          <p:cNvSpPr txBox="1"/>
          <p:nvPr/>
        </p:nvSpPr>
        <p:spPr>
          <a:xfrm>
            <a:off x="3424135" y="4562272"/>
            <a:ext cx="5505856" cy="461665"/>
          </a:xfrm>
          <a:prstGeom prst="rect">
            <a:avLst/>
          </a:prstGeom>
          <a:noFill/>
        </p:spPr>
        <p:txBody>
          <a:bodyPr wrap="square" rtlCol="0">
            <a:spAutoFit/>
          </a:bodyPr>
          <a:lstStyle/>
          <a:p>
            <a:r>
              <a:rPr lang="zh-CN" altLang="en-US" sz="2400" b="1" dirty="0" smtClean="0">
                <a:latin typeface="+mn-ea"/>
              </a:rPr>
              <a:t>与运算 </a:t>
            </a:r>
            <a:r>
              <a:rPr lang="en-US" altLang="zh-CN" sz="2400" b="1" dirty="0" smtClean="0">
                <a:latin typeface="+mn-ea"/>
              </a:rPr>
              <a:t>(R0 ● R1</a:t>
            </a:r>
            <a:r>
              <a:rPr lang="en-US" altLang="zh-CN" sz="2400" b="1" dirty="0" smtClean="0">
                <a:latin typeface="+mn-ea"/>
              </a:rPr>
              <a:t>)</a:t>
            </a:r>
            <a:r>
              <a:rPr lang="zh-CN" altLang="en-US" sz="2400" b="1" dirty="0" smtClean="0">
                <a:latin typeface="+mn-ea"/>
              </a:rPr>
              <a:t>并在</a:t>
            </a:r>
            <a:r>
              <a:rPr lang="en-US" altLang="zh-CN" sz="2400" b="1" dirty="0" smtClean="0">
                <a:latin typeface="+mn-ea"/>
              </a:rPr>
              <a:t>DBUS</a:t>
            </a:r>
            <a:r>
              <a:rPr lang="zh-CN" altLang="en-US" sz="2400" b="1" dirty="0" smtClean="0">
                <a:latin typeface="+mn-ea"/>
              </a:rPr>
              <a:t>上显示</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788808" y="797487"/>
          <a:ext cx="8366868" cy="3337560"/>
        </p:xfrm>
        <a:graphic>
          <a:graphicData uri="http://schemas.openxmlformats.org/drawingml/2006/table">
            <a:tbl>
              <a:tblPr firstRow="1" bandRow="1">
                <a:tableStyleId>{5C22544A-7EE6-4342-B048-85BDC9FD1C3A}</a:tableStyleId>
              </a:tblPr>
              <a:tblGrid>
                <a:gridCol w="1016000"/>
                <a:gridCol w="1016000"/>
                <a:gridCol w="1016000"/>
                <a:gridCol w="883055"/>
                <a:gridCol w="1148945"/>
                <a:gridCol w="1016000"/>
                <a:gridCol w="1016000"/>
                <a:gridCol w="1254868"/>
              </a:tblGrid>
              <a:tr h="370840">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c>
                  <a:txBody>
                    <a:bodyPr/>
                    <a:lstStyle/>
                    <a:p>
                      <a:r>
                        <a:rPr lang="zh-CN" altLang="en-US" dirty="0" smtClean="0"/>
                        <a:t>开关名</a:t>
                      </a:r>
                      <a:endParaRPr lang="zh-CN" altLang="en-US" dirty="0"/>
                    </a:p>
                  </a:txBody>
                  <a:tcPr/>
                </a:tc>
                <a:tc>
                  <a:txBody>
                    <a:bodyPr/>
                    <a:lstStyle/>
                    <a:p>
                      <a:r>
                        <a:rPr lang="zh-CN" altLang="en-US" dirty="0" smtClean="0"/>
                        <a:t>信号名</a:t>
                      </a:r>
                      <a:endParaRPr lang="zh-CN" altLang="en-US" dirty="0"/>
                    </a:p>
                  </a:txBody>
                  <a:tcPr/>
                </a:tc>
                <a:tc>
                  <a:txBody>
                    <a:bodyPr/>
                    <a:lstStyle/>
                    <a:p>
                      <a:r>
                        <a:rPr lang="zh-CN" altLang="en-US" dirty="0" smtClean="0"/>
                        <a:t>值</a:t>
                      </a:r>
                      <a:endParaRPr lang="zh-CN" altLang="en-US" dirty="0"/>
                    </a:p>
                  </a:txBody>
                  <a:tcPr/>
                </a:tc>
                <a:tc>
                  <a:txBody>
                    <a:bodyPr/>
                    <a:lstStyle/>
                    <a:p>
                      <a:r>
                        <a:rPr lang="zh-CN" altLang="en-US" dirty="0" smtClean="0"/>
                        <a:t>备注</a:t>
                      </a:r>
                      <a:endParaRPr lang="zh-CN" altLang="en-US" dirty="0"/>
                    </a:p>
                  </a:txBody>
                  <a:tcPr/>
                </a:tc>
              </a:tr>
              <a:tr h="370840">
                <a:tc>
                  <a:txBody>
                    <a:bodyPr/>
                    <a:lstStyle/>
                    <a:p>
                      <a:r>
                        <a:rPr lang="en-US" altLang="zh-CN" dirty="0" smtClean="0"/>
                        <a:t>K15</a:t>
                      </a:r>
                      <a:endParaRPr lang="zh-CN" altLang="en-US" dirty="0"/>
                    </a:p>
                  </a:txBody>
                  <a:tcPr/>
                </a:tc>
                <a:tc>
                  <a:txBody>
                    <a:bodyPr/>
                    <a:lstStyle/>
                    <a:p>
                      <a:r>
                        <a:rPr lang="en-US" altLang="zh-CN" dirty="0" smtClean="0"/>
                        <a:t>M</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K2</a:t>
                      </a:r>
                      <a:endParaRPr lang="zh-CN" altLang="en-US" dirty="0"/>
                    </a:p>
                  </a:txBody>
                  <a:tcPr/>
                </a:tc>
                <a:tc>
                  <a:txBody>
                    <a:bodyPr/>
                    <a:lstStyle/>
                    <a:p>
                      <a:r>
                        <a:rPr lang="en-US" altLang="zh-CN" dirty="0" smtClean="0"/>
                        <a:t>RS1</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r>
              <a:tr h="370840">
                <a:tc>
                  <a:txBody>
                    <a:bodyPr/>
                    <a:lstStyle/>
                    <a:p>
                      <a:r>
                        <a:rPr lang="en-US" altLang="zh-CN" dirty="0" smtClean="0"/>
                        <a:t>K11</a:t>
                      </a:r>
                      <a:endParaRPr lang="zh-CN" altLang="en-US" dirty="0"/>
                    </a:p>
                  </a:txBody>
                  <a:tcPr/>
                </a:tc>
                <a:tc>
                  <a:txBody>
                    <a:bodyPr/>
                    <a:lstStyle/>
                    <a:p>
                      <a:r>
                        <a:rPr lang="en-US" altLang="zh-CN" dirty="0" smtClean="0"/>
                        <a:t>S3</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K1</a:t>
                      </a:r>
                      <a:endParaRPr lang="zh-CN" altLang="en-US" dirty="0"/>
                    </a:p>
                  </a:txBody>
                  <a:tcPr/>
                </a:tc>
                <a:tc>
                  <a:txBody>
                    <a:bodyPr/>
                    <a:lstStyle/>
                    <a:p>
                      <a:r>
                        <a:rPr lang="en-US" altLang="zh-CN" dirty="0" smtClean="0"/>
                        <a:t>RS0</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K12</a:t>
                      </a:r>
                      <a:endParaRPr lang="zh-CN" altLang="en-US" dirty="0"/>
                    </a:p>
                  </a:txBody>
                  <a:tcPr/>
                </a:tc>
                <a:tc>
                  <a:txBody>
                    <a:bodyPr/>
                    <a:lstStyle/>
                    <a:p>
                      <a:r>
                        <a:rPr lang="en-US" altLang="zh-CN" dirty="0" smtClean="0"/>
                        <a:t>S2</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K4</a:t>
                      </a:r>
                      <a:endParaRPr lang="zh-CN" altLang="en-US" dirty="0"/>
                    </a:p>
                  </a:txBody>
                  <a:tcPr/>
                </a:tc>
                <a:tc>
                  <a:txBody>
                    <a:bodyPr/>
                    <a:lstStyle/>
                    <a:p>
                      <a:r>
                        <a:rPr lang="en-US" altLang="zh-CN" dirty="0" smtClean="0"/>
                        <a:t>DRW</a:t>
                      </a:r>
                      <a:endParaRPr lang="zh-CN" altLang="en-US" dirty="0"/>
                    </a:p>
                  </a:txBody>
                  <a:tcPr/>
                </a:tc>
                <a:tc>
                  <a:txBody>
                    <a:bodyPr/>
                    <a:lstStyle/>
                    <a:p>
                      <a:endParaRPr lang="zh-CN" altLang="en-US" dirty="0"/>
                    </a:p>
                  </a:txBody>
                  <a:tcPr/>
                </a:tc>
                <a:tc>
                  <a:txBody>
                    <a:bodyPr/>
                    <a:lstStyle/>
                    <a:p>
                      <a:endParaRPr lang="zh-CN" altLang="en-US"/>
                    </a:p>
                  </a:txBody>
                  <a:tcPr/>
                </a:tc>
              </a:tr>
              <a:tr h="370840">
                <a:tc>
                  <a:txBody>
                    <a:bodyPr/>
                    <a:lstStyle/>
                    <a:p>
                      <a:r>
                        <a:rPr lang="en-US" altLang="zh-CN" dirty="0" smtClean="0"/>
                        <a:t>K13</a:t>
                      </a:r>
                      <a:endParaRPr lang="zh-CN" altLang="en-US" dirty="0"/>
                    </a:p>
                  </a:txBody>
                  <a:tcPr/>
                </a:tc>
                <a:tc>
                  <a:txBody>
                    <a:bodyPr/>
                    <a:lstStyle/>
                    <a:p>
                      <a:r>
                        <a:rPr lang="en-US" altLang="zh-CN" dirty="0" smtClean="0"/>
                        <a:t>S1</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c>
                  <a:txBody>
                    <a:bodyPr/>
                    <a:lstStyle/>
                    <a:p>
                      <a:r>
                        <a:rPr lang="en-US" altLang="zh-CN" dirty="0" smtClean="0"/>
                        <a:t>K8</a:t>
                      </a:r>
                      <a:endParaRPr lang="zh-CN" altLang="en-US" dirty="0"/>
                    </a:p>
                  </a:txBody>
                  <a:tcPr/>
                </a:tc>
                <a:tc>
                  <a:txBody>
                    <a:bodyPr/>
                    <a:lstStyle/>
                    <a:p>
                      <a:r>
                        <a:rPr lang="en-US" altLang="zh-CN" dirty="0" smtClean="0"/>
                        <a:t>LDC</a:t>
                      </a:r>
                      <a:endParaRPr lang="zh-CN" altLang="en-US" dirty="0"/>
                    </a:p>
                  </a:txBody>
                  <a:tcPr/>
                </a:tc>
                <a:tc>
                  <a:txBody>
                    <a:bodyPr/>
                    <a:lstStyle/>
                    <a:p>
                      <a:endParaRPr lang="zh-CN" altLang="en-US" dirty="0"/>
                    </a:p>
                  </a:txBody>
                  <a:tcPr/>
                </a:tc>
                <a:tc>
                  <a:txBody>
                    <a:bodyPr/>
                    <a:lstStyle/>
                    <a:p>
                      <a:endParaRPr lang="zh-CN" altLang="en-US"/>
                    </a:p>
                  </a:txBody>
                  <a:tcPr/>
                </a:tc>
              </a:tr>
              <a:tr h="370840">
                <a:tc>
                  <a:txBody>
                    <a:bodyPr/>
                    <a:lstStyle/>
                    <a:p>
                      <a:r>
                        <a:rPr lang="en-US" altLang="zh-CN" dirty="0" smtClean="0"/>
                        <a:t>K14</a:t>
                      </a:r>
                      <a:endParaRPr lang="zh-CN" altLang="en-US" dirty="0"/>
                    </a:p>
                  </a:txBody>
                  <a:tcPr/>
                </a:tc>
                <a:tc>
                  <a:txBody>
                    <a:bodyPr/>
                    <a:lstStyle/>
                    <a:p>
                      <a:r>
                        <a:rPr lang="en-US" altLang="zh-CN" dirty="0" smtClean="0"/>
                        <a:t>S0</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K7</a:t>
                      </a:r>
                      <a:endParaRPr lang="zh-CN" altLang="en-US" dirty="0"/>
                    </a:p>
                  </a:txBody>
                  <a:tcPr/>
                </a:tc>
                <a:tc>
                  <a:txBody>
                    <a:bodyPr/>
                    <a:lstStyle/>
                    <a:p>
                      <a:r>
                        <a:rPr lang="en-US" altLang="zh-CN" dirty="0" smtClean="0"/>
                        <a:t>LDZ</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K10</a:t>
                      </a:r>
                      <a:endParaRPr lang="zh-CN" altLang="en-US" dirty="0"/>
                    </a:p>
                  </a:txBody>
                  <a:tcPr/>
                </a:tc>
                <a:tc>
                  <a:txBody>
                    <a:bodyPr/>
                    <a:lstStyle/>
                    <a:p>
                      <a:r>
                        <a:rPr lang="en-US" altLang="zh-CN" dirty="0" smtClean="0"/>
                        <a:t>CIN</a:t>
                      </a:r>
                      <a:endParaRPr lang="zh-CN" altLang="en-US" dirty="0"/>
                    </a:p>
                  </a:txBody>
                  <a:tcPr/>
                </a:tc>
                <a:tc>
                  <a:txBody>
                    <a:bodyPr/>
                    <a:lstStyle/>
                    <a:p>
                      <a:r>
                        <a:rPr lang="en-US" altLang="zh-CN" dirty="0" smtClean="0"/>
                        <a:t>0</a:t>
                      </a:r>
                      <a:endParaRPr lang="zh-CN" altLang="en-US" dirty="0"/>
                    </a:p>
                  </a:txBody>
                  <a:tcPr/>
                </a:tc>
                <a:tc>
                  <a:txBody>
                    <a:bodyPr/>
                    <a:lstStyle/>
                    <a:p>
                      <a:endParaRPr lang="zh-CN" altLang="en-US"/>
                    </a:p>
                  </a:txBody>
                  <a:tcPr/>
                </a:tc>
                <a:tc>
                  <a:txBody>
                    <a:bodyPr/>
                    <a:lstStyle/>
                    <a:p>
                      <a:r>
                        <a:rPr lang="en-US" altLang="zh-CN" dirty="0" smtClean="0"/>
                        <a:t>K9</a:t>
                      </a:r>
                      <a:endParaRPr lang="zh-CN" altLang="en-US" dirty="0"/>
                    </a:p>
                  </a:txBody>
                  <a:tcPr/>
                </a:tc>
                <a:tc>
                  <a:txBody>
                    <a:bodyPr/>
                    <a:lstStyle/>
                    <a:p>
                      <a:r>
                        <a:rPr lang="en-US" altLang="zh-CN" dirty="0" smtClean="0"/>
                        <a:t>ABUS</a:t>
                      </a:r>
                      <a:endParaRPr lang="zh-CN" altLang="en-US" dirty="0"/>
                    </a:p>
                  </a:txBody>
                  <a:tcPr/>
                </a:tc>
                <a:tc>
                  <a:txBody>
                    <a:bodyPr/>
                    <a:lstStyle/>
                    <a:p>
                      <a:r>
                        <a:rPr lang="en-US" altLang="zh-CN" dirty="0" smtClean="0"/>
                        <a:t>1</a:t>
                      </a:r>
                      <a:endParaRPr lang="zh-CN" altLang="en-US" dirty="0"/>
                    </a:p>
                  </a:txBody>
                  <a:tcPr/>
                </a:tc>
                <a:tc>
                  <a:txBody>
                    <a:bodyPr/>
                    <a:lstStyle/>
                    <a:p>
                      <a:endParaRPr lang="zh-CN" altLang="en-US"/>
                    </a:p>
                  </a:txBody>
                  <a:tcPr/>
                </a:tc>
              </a:tr>
              <a:tr h="370840">
                <a:tc>
                  <a:txBody>
                    <a:bodyPr/>
                    <a:lstStyle/>
                    <a:p>
                      <a:r>
                        <a:rPr lang="en-US" altLang="zh-CN" dirty="0" smtClean="0"/>
                        <a:t>K6</a:t>
                      </a:r>
                      <a:endParaRPr lang="zh-CN" altLang="en-US" dirty="0"/>
                    </a:p>
                  </a:txBody>
                  <a:tcPr/>
                </a:tc>
                <a:tc>
                  <a:txBody>
                    <a:bodyPr/>
                    <a:lstStyle/>
                    <a:p>
                      <a:r>
                        <a:rPr lang="en-US" altLang="zh-CN" dirty="0" smtClean="0"/>
                        <a:t>RD1</a:t>
                      </a:r>
                      <a:endParaRPr lang="zh-CN" altLang="en-US" dirty="0"/>
                    </a:p>
                  </a:txBody>
                  <a:tcPr/>
                </a:tc>
                <a:tc>
                  <a:txBody>
                    <a:bodyPr/>
                    <a:lstStyle/>
                    <a:p>
                      <a:r>
                        <a:rPr lang="en-US" altLang="zh-CN" dirty="0" smtClean="0">
                          <a:solidFill>
                            <a:schemeClr val="tx1"/>
                          </a:solidFill>
                        </a:rPr>
                        <a:t>0</a:t>
                      </a:r>
                      <a:endParaRPr lang="zh-CN" altLang="en-US" dirty="0">
                        <a:solidFill>
                          <a:schemeClr val="tx1"/>
                        </a:solidFill>
                      </a:endParaRPr>
                    </a:p>
                  </a:txBody>
                  <a:tcPr/>
                </a:tc>
                <a:tc>
                  <a:txBody>
                    <a:bodyPr/>
                    <a:lstStyle/>
                    <a:p>
                      <a:endParaRPr lang="zh-CN" altLang="en-US"/>
                    </a:p>
                  </a:txBody>
                  <a:tcPr/>
                </a:tc>
                <a:tc>
                  <a:txBody>
                    <a:bodyPr/>
                    <a:lstStyle/>
                    <a:p>
                      <a:r>
                        <a:rPr lang="en-US" altLang="zh-CN" dirty="0" smtClean="0"/>
                        <a:t>K3</a:t>
                      </a:r>
                      <a:endParaRPr lang="zh-CN" altLang="en-US" dirty="0"/>
                    </a:p>
                  </a:txBody>
                  <a:tcPr/>
                </a:tc>
                <a:tc>
                  <a:txBody>
                    <a:bodyPr/>
                    <a:lstStyle/>
                    <a:p>
                      <a:r>
                        <a:rPr lang="en-US" altLang="zh-CN" dirty="0" smtClean="0"/>
                        <a:t>SBUS</a:t>
                      </a:r>
                      <a:endParaRPr lang="zh-CN" altLang="en-US" dirty="0"/>
                    </a:p>
                  </a:txBody>
                  <a:tcPr/>
                </a:tc>
                <a:tc>
                  <a:txBody>
                    <a:bodyPr/>
                    <a:lstStyle/>
                    <a:p>
                      <a:endParaRPr lang="zh-CN" altLang="en-US"/>
                    </a:p>
                  </a:txBody>
                  <a:tcPr/>
                </a:tc>
                <a:tc>
                  <a:txBody>
                    <a:bodyPr/>
                    <a:lstStyle/>
                    <a:p>
                      <a:endParaRPr lang="zh-CN" altLang="en-US"/>
                    </a:p>
                  </a:txBody>
                  <a:tcPr/>
                </a:tc>
              </a:tr>
              <a:tr h="370840">
                <a:tc>
                  <a:txBody>
                    <a:bodyPr/>
                    <a:lstStyle/>
                    <a:p>
                      <a:r>
                        <a:rPr lang="en-US" altLang="zh-CN" dirty="0" smtClean="0"/>
                        <a:t>K5</a:t>
                      </a:r>
                      <a:endParaRPr lang="zh-CN" altLang="en-US" dirty="0"/>
                    </a:p>
                  </a:txBody>
                  <a:tcPr/>
                </a:tc>
                <a:tc>
                  <a:txBody>
                    <a:bodyPr/>
                    <a:lstStyle/>
                    <a:p>
                      <a:r>
                        <a:rPr lang="en-US" altLang="zh-CN" dirty="0" smtClean="0"/>
                        <a:t>RD0</a:t>
                      </a:r>
                      <a:endParaRPr lang="zh-CN" altLang="en-US" dirty="0"/>
                    </a:p>
                  </a:txBody>
                  <a:tcPr/>
                </a:tc>
                <a:tc>
                  <a:txBody>
                    <a:bodyPr/>
                    <a:lstStyle/>
                    <a:p>
                      <a:r>
                        <a:rPr lang="en-US" altLang="zh-CN" dirty="0" smtClean="0">
                          <a:solidFill>
                            <a:schemeClr val="tx1"/>
                          </a:solidFill>
                        </a:rPr>
                        <a:t>0</a:t>
                      </a:r>
                      <a:endParaRPr lang="zh-CN" altLang="en-US" dirty="0">
                        <a:solidFill>
                          <a:schemeClr val="tx1"/>
                        </a:solidFill>
                      </a:endParaRPr>
                    </a:p>
                  </a:txBody>
                  <a:tcPr/>
                </a:tc>
                <a:tc>
                  <a:txBody>
                    <a:bodyPr/>
                    <a:lstStyle/>
                    <a:p>
                      <a:endParaRPr lang="zh-CN" altLang="en-US"/>
                    </a:p>
                  </a:txBody>
                  <a:tcPr/>
                </a:tc>
                <a:tc>
                  <a:txBody>
                    <a:bodyPr/>
                    <a:lstStyle/>
                    <a:p>
                      <a:r>
                        <a:rPr lang="en-US" altLang="zh-CN" dirty="0" smtClean="0"/>
                        <a:t>SD7-SD0</a:t>
                      </a:r>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r>
                        <a:rPr lang="en-US" altLang="zh-CN" dirty="0" smtClean="0"/>
                        <a:t>D7-D0</a:t>
                      </a:r>
                      <a:endParaRPr lang="zh-CN" altLang="en-US" dirty="0"/>
                    </a:p>
                  </a:txBody>
                  <a:tcPr/>
                </a:tc>
              </a:tr>
            </a:tbl>
          </a:graphicData>
        </a:graphic>
      </p:graphicFrame>
      <p:sp>
        <p:nvSpPr>
          <p:cNvPr id="3" name="TextBox 2"/>
          <p:cNvSpPr txBox="1"/>
          <p:nvPr/>
        </p:nvSpPr>
        <p:spPr>
          <a:xfrm>
            <a:off x="3424135" y="4562272"/>
            <a:ext cx="5505856" cy="461665"/>
          </a:xfrm>
          <a:prstGeom prst="rect">
            <a:avLst/>
          </a:prstGeom>
          <a:noFill/>
        </p:spPr>
        <p:txBody>
          <a:bodyPr wrap="square" rtlCol="0">
            <a:spAutoFit/>
          </a:bodyPr>
          <a:lstStyle/>
          <a:p>
            <a:r>
              <a:rPr lang="zh-CN" altLang="en-US" sz="2400" b="1" dirty="0" smtClean="0">
                <a:latin typeface="+mn-ea"/>
              </a:rPr>
              <a:t>或运算 </a:t>
            </a:r>
            <a:r>
              <a:rPr lang="en-US" altLang="zh-CN" sz="2400" b="1" dirty="0" smtClean="0">
                <a:latin typeface="+mn-ea"/>
              </a:rPr>
              <a:t>(R0 </a:t>
            </a:r>
            <a:r>
              <a:rPr lang="en-US" altLang="zh-CN" sz="2400" b="1" dirty="0" smtClean="0">
                <a:latin typeface="+mn-ea"/>
              </a:rPr>
              <a:t>+ </a:t>
            </a:r>
            <a:r>
              <a:rPr lang="en-US" altLang="zh-CN" sz="2400" b="1" dirty="0" smtClean="0">
                <a:latin typeface="+mn-ea"/>
              </a:rPr>
              <a:t>R1</a:t>
            </a:r>
            <a:r>
              <a:rPr lang="en-US" altLang="zh-CN" sz="2400" b="1" dirty="0" smtClean="0">
                <a:latin typeface="+mn-ea"/>
              </a:rPr>
              <a:t>)</a:t>
            </a:r>
            <a:r>
              <a:rPr lang="zh-CN" altLang="en-US" sz="2400" b="1" dirty="0" smtClean="0">
                <a:latin typeface="+mn-ea"/>
              </a:rPr>
              <a:t>并在</a:t>
            </a:r>
            <a:r>
              <a:rPr lang="en-US" altLang="zh-CN" sz="2400" b="1" dirty="0" smtClean="0">
                <a:latin typeface="+mn-ea"/>
              </a:rPr>
              <a:t>DBUS</a:t>
            </a:r>
            <a:r>
              <a:rPr lang="zh-CN" altLang="en-US" sz="2400" b="1" dirty="0" smtClean="0">
                <a:latin typeface="+mn-ea"/>
              </a:rPr>
              <a:t>上显示</a:t>
            </a:r>
            <a:endParaRPr lang="zh-CN" altLang="en-US" sz="2400" b="1" dirty="0">
              <a:latin typeface="+mn-ea"/>
            </a:endParaRP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114915" cy="4154724"/>
            <a:chOff x="1543" y="2167"/>
            <a:chExt cx="15037" cy="4642"/>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2</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4642"/>
            </a:xfrm>
            <a:prstGeom prst="rect">
              <a:avLst/>
            </a:prstGeom>
            <a:noFill/>
          </p:spPr>
          <p:txBody>
            <a:bodyPr wrap="square" rtlCol="0">
              <a:spAutoFit/>
            </a:bodyPr>
            <a:lstStyle/>
            <a:p>
              <a:r>
                <a:rPr lang="zh-CN" altLang="en-US" sz="2400" b="1" dirty="0" smtClean="0"/>
                <a:t>写操作数</a:t>
              </a:r>
              <a:r>
                <a:rPr lang="en-US" altLang="zh-CN" sz="2400" b="1" dirty="0" smtClean="0"/>
                <a:t>B</a:t>
              </a:r>
            </a:p>
            <a:p>
              <a:r>
                <a:rPr lang="zh-CN" altLang="en-US" sz="2400" dirty="0" smtClean="0"/>
                <a:t>电平开关：</a:t>
              </a:r>
              <a:r>
                <a:rPr lang="en-US" altLang="zh-CN" sz="2400" dirty="0" smtClean="0"/>
                <a:t>K5</a:t>
              </a:r>
              <a:r>
                <a:rPr lang="zh-CN" altLang="en-US" sz="2400" dirty="0" smtClean="0"/>
                <a:t>置高电平【选择写寄存器</a:t>
              </a:r>
              <a:r>
                <a:rPr lang="en-US" altLang="zh-CN" sz="2400" dirty="0" smtClean="0"/>
                <a:t>R1</a:t>
              </a:r>
              <a:r>
                <a:rPr lang="zh-CN" altLang="en-US" sz="2400" dirty="0" smtClean="0"/>
                <a:t>】</a:t>
              </a:r>
            </a:p>
            <a:p>
              <a:r>
                <a:rPr lang="zh-CN" altLang="en-US" sz="2400" dirty="0" smtClean="0"/>
                <a:t>              其他电平开关不变</a:t>
              </a:r>
              <a:endParaRPr lang="en-US" altLang="zh-CN" sz="2400" dirty="0" smtClean="0"/>
            </a:p>
            <a:p>
              <a:r>
                <a:rPr lang="zh-CN" altLang="en-US" sz="2400" dirty="0" smtClean="0"/>
                <a:t>数据开关置　</a:t>
              </a:r>
              <a:r>
                <a:rPr lang="en-US" altLang="zh-CN" sz="2400" dirty="0" smtClean="0"/>
                <a:t>0001 0000B</a:t>
              </a:r>
              <a:r>
                <a:rPr lang="zh-CN" altLang="en-US" sz="2400" dirty="0" smtClean="0"/>
                <a:t>（</a:t>
              </a:r>
              <a:r>
                <a:rPr lang="en-US" altLang="zh-CN" sz="2400" dirty="0" smtClean="0"/>
                <a:t>10</a:t>
              </a:r>
              <a:r>
                <a:rPr lang="zh-CN" altLang="en-US" sz="2400" dirty="0" smtClean="0"/>
                <a:t>Ｈ）【</a:t>
              </a:r>
              <a:r>
                <a:rPr lang="en-US" altLang="zh-CN" sz="2400" dirty="0" smtClean="0">
                  <a:solidFill>
                    <a:srgbClr val="FF0000"/>
                  </a:solidFill>
                </a:rPr>
                <a:t>0</a:t>
              </a:r>
              <a:r>
                <a:rPr lang="zh-CN" altLang="en-US" sz="2400" dirty="0" smtClean="0">
                  <a:solidFill>
                    <a:srgbClr val="FF0000"/>
                  </a:solidFill>
                </a:rPr>
                <a:t>代表低电平，</a:t>
              </a:r>
              <a:r>
                <a:rPr lang="en-US" altLang="zh-CN" sz="2400" dirty="0" smtClean="0">
                  <a:solidFill>
                    <a:srgbClr val="FF0000"/>
                  </a:solidFill>
                </a:rPr>
                <a:t>1</a:t>
              </a:r>
              <a:r>
                <a:rPr lang="zh-CN" altLang="en-US" sz="2400" dirty="0" smtClean="0">
                  <a:solidFill>
                    <a:srgbClr val="FF0000"/>
                  </a:solidFill>
                </a:rPr>
                <a:t>代表高电平</a:t>
              </a:r>
              <a:r>
                <a:rPr lang="zh-CN" altLang="en-US" sz="2400" dirty="0" smtClean="0"/>
                <a:t>】     </a:t>
              </a:r>
            </a:p>
            <a:p>
              <a:r>
                <a:rPr lang="zh-CN" altLang="en-US" sz="2400" dirty="0" smtClean="0"/>
                <a:t>数据总线　　</a:t>
              </a:r>
              <a:r>
                <a:rPr lang="en-US" altLang="zh-CN" sz="2400" dirty="0" smtClean="0"/>
                <a:t>D7</a:t>
              </a:r>
              <a:r>
                <a:rPr lang="zh-CN" altLang="en-US" sz="2400" dirty="0" smtClean="0"/>
                <a:t> ~ </a:t>
              </a:r>
              <a:r>
                <a:rPr lang="en-US" altLang="zh-CN" sz="2400" dirty="0" smtClean="0"/>
                <a:t>D0</a:t>
              </a:r>
              <a:r>
                <a:rPr lang="zh-CN" altLang="en-US" sz="2400" dirty="0" smtClean="0"/>
                <a:t>显示</a:t>
              </a:r>
              <a:r>
                <a:rPr lang="en-US" altLang="zh-CN" sz="2400" dirty="0" smtClean="0"/>
                <a:t>0001 0000B</a:t>
              </a:r>
            </a:p>
            <a:p>
              <a:r>
                <a:rPr lang="zh-CN" altLang="en-US" sz="2400" dirty="0" smtClean="0"/>
                <a:t>按</a:t>
              </a:r>
              <a:r>
                <a:rPr lang="en-US" altLang="zh-CN" sz="2400" dirty="0" smtClean="0"/>
                <a:t>QD</a:t>
              </a:r>
              <a:r>
                <a:rPr lang="zh-CN" altLang="en-US" sz="2400" dirty="0" smtClean="0"/>
                <a:t>键：【将</a:t>
              </a:r>
              <a:r>
                <a:rPr lang="en-US" altLang="zh-CN" sz="2400" dirty="0" smtClean="0"/>
                <a:t>0001 0000B</a:t>
              </a:r>
              <a:r>
                <a:rPr lang="zh-CN" altLang="en-US" sz="2400" dirty="0" smtClean="0"/>
                <a:t>【</a:t>
              </a:r>
              <a:r>
                <a:rPr lang="en-US" altLang="zh-CN" sz="2400" dirty="0" smtClean="0"/>
                <a:t>10</a:t>
              </a:r>
              <a:r>
                <a:rPr lang="zh-CN" altLang="en-US" sz="2400" dirty="0" smtClean="0"/>
                <a:t>Ｈ】写入寄存器</a:t>
              </a:r>
              <a:r>
                <a:rPr lang="en-US" altLang="zh-CN" sz="2400" dirty="0" smtClean="0"/>
                <a:t>R</a:t>
              </a:r>
              <a:r>
                <a:rPr lang="zh-CN" altLang="en-US" sz="2400" dirty="0" smtClean="0"/>
                <a:t>１】</a:t>
              </a:r>
            </a:p>
            <a:p>
              <a:r>
                <a:rPr lang="zh-CN" altLang="en-US" sz="2400" dirty="0" smtClean="0"/>
                <a:t>数据总线　</a:t>
              </a:r>
              <a:r>
                <a:rPr lang="en-US" altLang="zh-CN" sz="2400" dirty="0" smtClean="0"/>
                <a:t>D7</a:t>
              </a:r>
              <a:r>
                <a:rPr lang="zh-CN" altLang="en-US" sz="2400" dirty="0" smtClean="0"/>
                <a:t> ~ </a:t>
              </a:r>
              <a:r>
                <a:rPr lang="en-US" altLang="zh-CN" sz="2400" dirty="0" smtClean="0"/>
                <a:t>D0</a:t>
              </a:r>
              <a:r>
                <a:rPr lang="zh-CN" altLang="en-US" sz="2400" dirty="0" smtClean="0"/>
                <a:t>显示</a:t>
              </a:r>
              <a:r>
                <a:rPr lang="en-US" altLang="zh-CN" sz="2400" dirty="0" smtClean="0"/>
                <a:t>0001 0000B</a:t>
              </a:r>
              <a:endParaRPr lang="zh-CN" altLang="en-US" sz="2400" dirty="0" smtClean="0"/>
            </a:p>
            <a:p>
              <a:r>
                <a:rPr lang="zh-CN" altLang="en-US" sz="2400" dirty="0" smtClean="0"/>
                <a:t>寄存器</a:t>
              </a:r>
              <a:r>
                <a:rPr lang="en-US" altLang="zh-CN" sz="2400" dirty="0" smtClean="0"/>
                <a:t>A</a:t>
              </a:r>
              <a:r>
                <a:rPr lang="zh-CN" altLang="en-US" sz="2400" dirty="0" smtClean="0"/>
                <a:t>端口</a:t>
              </a:r>
              <a:r>
                <a:rPr lang="en-US" altLang="zh-CN" sz="2400" dirty="0" smtClean="0"/>
                <a:t>A7</a:t>
              </a:r>
              <a:r>
                <a:rPr lang="zh-CN" altLang="en-US" sz="2400" dirty="0" smtClean="0"/>
                <a:t> ~ </a:t>
              </a:r>
              <a:r>
                <a:rPr lang="en-US" altLang="zh-CN" sz="2400" dirty="0" smtClean="0"/>
                <a:t>A0</a:t>
              </a:r>
              <a:r>
                <a:rPr lang="zh-CN" altLang="en-US" sz="2400" dirty="0" smtClean="0"/>
                <a:t>显示</a:t>
              </a:r>
              <a:r>
                <a:rPr lang="en-US" altLang="zh-CN" sz="2400" dirty="0" smtClean="0"/>
                <a:t>0001 0000B</a:t>
              </a:r>
              <a:endParaRPr lang="zh-CN" altLang="en-US" sz="2400" dirty="0" smtClean="0"/>
            </a:p>
            <a:p>
              <a:r>
                <a:rPr lang="zh-CN" altLang="en-US" sz="2400" dirty="0" smtClean="0"/>
                <a:t>寄存器</a:t>
              </a:r>
              <a:r>
                <a:rPr lang="en-US" altLang="zh-CN" sz="2400" dirty="0" smtClean="0"/>
                <a:t>B</a:t>
              </a:r>
              <a:r>
                <a:rPr lang="zh-CN" altLang="en-US" sz="2400" dirty="0" smtClean="0"/>
                <a:t>端口</a:t>
              </a:r>
              <a:r>
                <a:rPr lang="en-US" altLang="zh-CN" sz="2400" dirty="0" smtClean="0"/>
                <a:t>B7</a:t>
              </a:r>
              <a:r>
                <a:rPr lang="zh-CN" altLang="en-US" sz="2400" dirty="0" smtClean="0"/>
                <a:t> ~ </a:t>
              </a:r>
              <a:r>
                <a:rPr lang="en-US" altLang="zh-CN" sz="2400" dirty="0" smtClean="0"/>
                <a:t>B0</a:t>
              </a:r>
              <a:r>
                <a:rPr lang="zh-CN" altLang="en-US" sz="2400" dirty="0" smtClean="0"/>
                <a:t>显示</a:t>
              </a:r>
              <a:r>
                <a:rPr lang="en-US" altLang="zh-CN" sz="2400" dirty="0" smtClean="0"/>
                <a:t>0000 1111B</a:t>
              </a:r>
              <a:r>
                <a:rPr lang="zh-CN" altLang="en-US" sz="2400" dirty="0" smtClean="0"/>
                <a:t>               </a:t>
              </a:r>
            </a:p>
            <a:p>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a:clrChange>
              <a:clrFrom>
                <a:srgbClr val="FFFFFF">
                  <a:alpha val="100000"/>
                </a:srgbClr>
              </a:clrFrom>
              <a:clrTo>
                <a:srgbClr val="FFFFFF">
                  <a:alpha val="100000"/>
                  <a:alpha val="0"/>
                </a:srgbClr>
              </a:clrTo>
            </a:clrChange>
          </a:blip>
          <a:stretch>
            <a:fillRect/>
          </a:stretch>
        </p:blipFill>
        <p:spPr>
          <a:xfrm>
            <a:off x="8702675" y="4161155"/>
            <a:ext cx="2904490" cy="2192655"/>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独立</a:t>
            </a: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信号控制方式下的运算器工作过程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114915" cy="5386284"/>
            <a:chOff x="1543" y="2167"/>
            <a:chExt cx="15037" cy="6018"/>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3</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6018"/>
            </a:xfrm>
            <a:prstGeom prst="rect">
              <a:avLst/>
            </a:prstGeom>
            <a:noFill/>
          </p:spPr>
          <p:txBody>
            <a:bodyPr wrap="square" rtlCol="0">
              <a:spAutoFit/>
            </a:bodyPr>
            <a:lstStyle/>
            <a:p>
              <a:r>
                <a:rPr lang="zh-CN" altLang="en-US" sz="2800" b="1" noProof="1" smtClean="0">
                  <a:sym typeface="+mn-ea"/>
                </a:rPr>
                <a:t>加法运算</a:t>
              </a:r>
              <a:endParaRPr lang="en-US" altLang="zh-CN" sz="2800" b="1" noProof="1" smtClean="0">
                <a:sym typeface="+mn-ea"/>
              </a:endParaRPr>
            </a:p>
            <a:p>
              <a:endParaRPr lang="zh-CN" altLang="en-US" sz="2800" b="1" noProof="1" smtClean="0">
                <a:sym typeface="+mn-ea"/>
              </a:endParaRPr>
            </a:p>
            <a:p>
              <a:r>
                <a:rPr lang="zh-CN" altLang="en-US" sz="2400" noProof="1" smtClean="0">
                  <a:sym typeface="+mn-ea"/>
                </a:rPr>
                <a:t>电平开关：</a:t>
              </a:r>
              <a:r>
                <a:rPr lang="en-US" altLang="zh-CN" sz="2400" noProof="1" smtClean="0">
                  <a:sym typeface="+mn-ea"/>
                </a:rPr>
                <a:t>  K15</a:t>
              </a:r>
              <a:r>
                <a:rPr lang="zh-CN" altLang="en-US" sz="2400" noProof="1" smtClean="0">
                  <a:sym typeface="+mn-ea"/>
                </a:rPr>
                <a:t>置低电平【选择算术运算】；</a:t>
              </a:r>
            </a:p>
            <a:p>
              <a:r>
                <a:rPr lang="en-US" altLang="zh-CN" sz="2400" noProof="1" smtClean="0">
                  <a:sym typeface="+mn-ea"/>
                </a:rPr>
                <a:t>                K14</a:t>
              </a:r>
              <a:r>
                <a:rPr lang="zh-CN" altLang="en-US" sz="2400" noProof="1" smtClean="0">
                  <a:sym typeface="+mn-ea"/>
                </a:rPr>
                <a:t>、</a:t>
              </a:r>
              <a:r>
                <a:rPr lang="en-US" altLang="zh-CN" sz="2400" noProof="1" smtClean="0">
                  <a:sym typeface="+mn-ea"/>
                </a:rPr>
                <a:t>K11</a:t>
              </a:r>
              <a:r>
                <a:rPr lang="zh-CN" altLang="en-US" sz="2400" noProof="1" smtClean="0">
                  <a:sym typeface="+mn-ea"/>
                </a:rPr>
                <a:t>置高电平，</a:t>
              </a:r>
              <a:r>
                <a:rPr lang="en-US" altLang="zh-CN" sz="2400" noProof="1" smtClean="0">
                  <a:sym typeface="+mn-ea"/>
                </a:rPr>
                <a:t>K13</a:t>
              </a:r>
              <a:r>
                <a:rPr lang="zh-CN" altLang="en-US" sz="2400" noProof="1" smtClean="0">
                  <a:sym typeface="+mn-ea"/>
                </a:rPr>
                <a:t>、</a:t>
              </a:r>
              <a:r>
                <a:rPr lang="en-US" altLang="zh-CN" sz="2400" noProof="1" smtClean="0">
                  <a:sym typeface="+mn-ea"/>
                </a:rPr>
                <a:t>K12</a:t>
              </a:r>
              <a:r>
                <a:rPr lang="zh-CN" altLang="en-US" sz="2400" noProof="1" smtClean="0">
                  <a:sym typeface="+mn-ea"/>
                </a:rPr>
                <a:t>、置低电平【选择算数加运算】；</a:t>
              </a:r>
            </a:p>
            <a:p>
              <a:r>
                <a:rPr lang="en-US" altLang="zh-CN" sz="2400" noProof="1" smtClean="0">
                  <a:sym typeface="+mn-ea"/>
                </a:rPr>
                <a:t>                K10</a:t>
              </a:r>
              <a:r>
                <a:rPr lang="zh-CN" altLang="en-US" sz="2400" noProof="1" smtClean="0">
                  <a:sym typeface="+mn-ea"/>
                </a:rPr>
                <a:t>、</a:t>
              </a:r>
              <a:r>
                <a:rPr lang="en-US" altLang="zh-CN" sz="2400" noProof="1" smtClean="0">
                  <a:sym typeface="+mn-ea"/>
                </a:rPr>
                <a:t>K9</a:t>
              </a:r>
              <a:r>
                <a:rPr lang="zh-CN" altLang="en-US" sz="2400" noProof="1" smtClean="0">
                  <a:sym typeface="+mn-ea"/>
                </a:rPr>
                <a:t>、</a:t>
              </a:r>
              <a:r>
                <a:rPr lang="en-US" altLang="zh-CN" sz="2400" noProof="1" smtClean="0">
                  <a:sym typeface="+mn-ea"/>
                </a:rPr>
                <a:t>K8</a:t>
              </a:r>
              <a:r>
                <a:rPr lang="zh-CN" altLang="en-US" sz="2400" noProof="1" smtClean="0">
                  <a:sym typeface="+mn-ea"/>
                </a:rPr>
                <a:t>、</a:t>
              </a:r>
              <a:r>
                <a:rPr lang="en-US" altLang="zh-CN" sz="2400" noProof="1" smtClean="0">
                  <a:sym typeface="+mn-ea"/>
                </a:rPr>
                <a:t>K7</a:t>
              </a:r>
              <a:r>
                <a:rPr lang="zh-CN" altLang="en-US" sz="2400" noProof="1" smtClean="0">
                  <a:sym typeface="+mn-ea"/>
                </a:rPr>
                <a:t>置高电平【选择低位进位、结果送数据总线、载入</a:t>
              </a:r>
              <a:r>
                <a:rPr lang="en-US" altLang="zh-CN" sz="2400" noProof="1" smtClean="0">
                  <a:sym typeface="+mn-ea"/>
                </a:rPr>
                <a:t>C</a:t>
              </a:r>
              <a:r>
                <a:rPr lang="zh-CN" altLang="en-US" sz="2400" noProof="1" smtClean="0">
                  <a:sym typeface="+mn-ea"/>
                </a:rPr>
                <a:t>进位、</a:t>
              </a:r>
              <a:r>
                <a:rPr lang="en-US" altLang="zh-CN" sz="2400" noProof="1" smtClean="0">
                  <a:sym typeface="+mn-ea"/>
                </a:rPr>
                <a:t>Z</a:t>
              </a:r>
              <a:r>
                <a:rPr lang="zh-CN" altLang="en-US" sz="2400" noProof="1" smtClean="0">
                  <a:sym typeface="+mn-ea"/>
                </a:rPr>
                <a:t>进位】；</a:t>
              </a:r>
            </a:p>
            <a:p>
              <a:r>
                <a:rPr lang="en-US" altLang="zh-CN" sz="2400" noProof="1" smtClean="0">
                  <a:sym typeface="+mn-ea"/>
                </a:rPr>
                <a:t>                K6</a:t>
              </a:r>
              <a:r>
                <a:rPr lang="zh-CN" altLang="en-US" sz="2400" noProof="1" smtClean="0">
                  <a:sym typeface="+mn-ea"/>
                </a:rPr>
                <a:t> 、</a:t>
              </a:r>
              <a:r>
                <a:rPr lang="en-US" altLang="zh-CN" sz="2400" noProof="1" smtClean="0">
                  <a:sym typeface="+mn-ea"/>
                </a:rPr>
                <a:t>K</a:t>
              </a:r>
              <a:r>
                <a:rPr lang="zh-CN" altLang="en-US" sz="2400" noProof="1" smtClean="0">
                  <a:sym typeface="+mn-ea"/>
                </a:rPr>
                <a:t>５置低电平【寄存器</a:t>
              </a:r>
              <a:r>
                <a:rPr lang="en-US" altLang="zh-CN" sz="2400" noProof="1" smtClean="0">
                  <a:sym typeface="+mn-ea"/>
                </a:rPr>
                <a:t>A</a:t>
              </a:r>
              <a:r>
                <a:rPr lang="zh-CN" altLang="en-US" sz="2400" noProof="1" smtClean="0">
                  <a:sym typeface="+mn-ea"/>
                </a:rPr>
                <a:t>端口选择</a:t>
              </a:r>
              <a:r>
                <a:rPr lang="en-US" altLang="zh-CN" sz="2400" noProof="1" smtClean="0">
                  <a:sym typeface="+mn-ea"/>
                </a:rPr>
                <a:t>R</a:t>
              </a:r>
              <a:r>
                <a:rPr lang="zh-CN" altLang="en-US" sz="2400" noProof="1" smtClean="0">
                  <a:sym typeface="+mn-ea"/>
                </a:rPr>
                <a:t>０】；</a:t>
              </a:r>
            </a:p>
            <a:p>
              <a:r>
                <a:rPr lang="en-US" altLang="zh-CN" sz="2400" noProof="1" smtClean="0">
                  <a:sym typeface="+mn-ea"/>
                </a:rPr>
                <a:t>                K2</a:t>
              </a:r>
              <a:r>
                <a:rPr lang="zh-CN" altLang="en-US" sz="2400" noProof="1" smtClean="0">
                  <a:sym typeface="+mn-ea"/>
                </a:rPr>
                <a:t>置低电平，</a:t>
              </a:r>
              <a:r>
                <a:rPr lang="en-US" altLang="zh-CN" sz="2400" noProof="1" smtClean="0">
                  <a:sym typeface="+mn-ea"/>
                </a:rPr>
                <a:t> K1</a:t>
              </a:r>
              <a:r>
                <a:rPr lang="zh-CN" altLang="en-US" sz="2400" noProof="1" smtClean="0">
                  <a:sym typeface="+mn-ea"/>
                </a:rPr>
                <a:t>置高电平【寄存器</a:t>
              </a:r>
              <a:r>
                <a:rPr lang="en-US" altLang="zh-CN" sz="2400" noProof="1" smtClean="0">
                  <a:sym typeface="+mn-ea"/>
                </a:rPr>
                <a:t>B</a:t>
              </a:r>
              <a:r>
                <a:rPr lang="zh-CN" altLang="en-US" sz="2400" noProof="1" smtClean="0">
                  <a:sym typeface="+mn-ea"/>
                </a:rPr>
                <a:t>端口选择</a:t>
              </a:r>
              <a:r>
                <a:rPr lang="en-US" altLang="zh-CN" sz="2400" noProof="1" smtClean="0">
                  <a:sym typeface="+mn-ea"/>
                </a:rPr>
                <a:t>R</a:t>
              </a:r>
              <a:r>
                <a:rPr lang="zh-CN" altLang="en-US" sz="2400" noProof="1" smtClean="0">
                  <a:sym typeface="+mn-ea"/>
                </a:rPr>
                <a:t>１】；</a:t>
              </a:r>
            </a:p>
            <a:p>
              <a:r>
                <a:rPr lang="en-US" altLang="zh-CN" sz="2400" noProof="1" smtClean="0">
                  <a:sym typeface="+mn-ea"/>
                </a:rPr>
                <a:t>                K4</a:t>
              </a:r>
              <a:r>
                <a:rPr lang="zh-CN" altLang="en-US" sz="2400" noProof="1" smtClean="0">
                  <a:sym typeface="+mn-ea"/>
                </a:rPr>
                <a:t>、</a:t>
              </a:r>
              <a:r>
                <a:rPr lang="en-US" altLang="zh-CN" sz="2400" noProof="1" smtClean="0">
                  <a:sym typeface="+mn-ea"/>
                </a:rPr>
                <a:t>K3</a:t>
              </a:r>
              <a:r>
                <a:rPr lang="zh-CN" altLang="en-US" sz="2400" noProof="1" smtClean="0">
                  <a:sym typeface="+mn-ea"/>
                </a:rPr>
                <a:t>、</a:t>
              </a:r>
              <a:r>
                <a:rPr lang="en-US" altLang="zh-CN" sz="2400" noProof="1" smtClean="0">
                  <a:sym typeface="+mn-ea"/>
                </a:rPr>
                <a:t>K0</a:t>
              </a:r>
              <a:r>
                <a:rPr lang="zh-CN" altLang="en-US" sz="2400" noProof="1" smtClean="0">
                  <a:sym typeface="+mn-ea"/>
                </a:rPr>
                <a:t>置低电平。</a:t>
              </a:r>
              <a:endParaRPr lang="en-US" altLang="zh-CN" sz="2400" noProof="1" smtClean="0">
                <a:sym typeface="+mn-ea"/>
              </a:endParaRPr>
            </a:p>
            <a:p>
              <a:r>
                <a:rPr lang="en-US" altLang="zh-CN" sz="2400" noProof="1" smtClean="0">
                  <a:sym typeface="宋体" panose="02010600030101010101" pitchFamily="2" charset="-122"/>
                </a:rPr>
                <a:t> </a:t>
              </a:r>
              <a:r>
                <a:rPr lang="zh-CN" altLang="en-US" sz="2400" noProof="1" smtClean="0">
                  <a:sym typeface="宋体" panose="02010600030101010101" pitchFamily="2" charset="-122"/>
                </a:rPr>
                <a:t>数据总线</a:t>
              </a:r>
              <a:r>
                <a:rPr lang="en-US" altLang="zh-CN" sz="2400" noProof="1" smtClean="0">
                  <a:sym typeface="宋体" panose="02010600030101010101" pitchFamily="2" charset="-122"/>
                </a:rPr>
                <a:t>D7</a:t>
              </a:r>
              <a:r>
                <a:rPr lang="zh-CN" altLang="en-US" sz="2400" dirty="0" smtClean="0"/>
                <a:t> ~ </a:t>
              </a:r>
              <a:r>
                <a:rPr lang="en-US" altLang="zh-CN" sz="2400" noProof="1" smtClean="0">
                  <a:sym typeface="宋体" panose="02010600030101010101" pitchFamily="2" charset="-122"/>
                </a:rPr>
                <a:t>D0</a:t>
              </a:r>
              <a:r>
                <a:rPr lang="zh-CN" altLang="en-US" sz="2400" noProof="1" smtClean="0">
                  <a:sym typeface="宋体" panose="02010600030101010101" pitchFamily="2" charset="-122"/>
                </a:rPr>
                <a:t>显示</a:t>
              </a:r>
              <a:r>
                <a:rPr lang="zh-CN" altLang="en-US" sz="2400" noProof="1" smtClean="0">
                  <a:solidFill>
                    <a:srgbClr val="FF0000"/>
                  </a:solidFill>
                  <a:sym typeface="宋体" panose="02010600030101010101" pitchFamily="2" charset="-122"/>
                </a:rPr>
                <a:t>算术加</a:t>
              </a:r>
              <a:r>
                <a:rPr lang="zh-CN" altLang="en-US" sz="2400" noProof="1" smtClean="0">
                  <a:sym typeface="宋体" panose="02010600030101010101" pitchFamily="2" charset="-122"/>
                </a:rPr>
                <a:t>运算结果：</a:t>
              </a:r>
              <a:r>
                <a:rPr lang="en-US" altLang="zh-CN" sz="2400" noProof="1" smtClean="0">
                  <a:sym typeface="宋体" panose="02010600030101010101" pitchFamily="2" charset="-122"/>
                </a:rPr>
                <a:t>0001 1111B</a:t>
              </a:r>
            </a:p>
            <a:p>
              <a:r>
                <a:rPr lang="zh-CN" altLang="en-US" sz="2400" noProof="1" smtClean="0">
                  <a:sym typeface="宋体" panose="02010600030101010101" pitchFamily="2" charset="-122"/>
                </a:rPr>
                <a:t> 寄存器</a:t>
              </a:r>
              <a:r>
                <a:rPr lang="en-US" altLang="zh-CN" sz="2400" noProof="1" smtClean="0">
                  <a:sym typeface="宋体" panose="02010600030101010101" pitchFamily="2" charset="-122"/>
                </a:rPr>
                <a:t>A</a:t>
              </a:r>
              <a:r>
                <a:rPr lang="zh-CN" altLang="en-US" sz="2400" noProof="1" smtClean="0">
                  <a:sym typeface="宋体" panose="02010600030101010101" pitchFamily="2" charset="-122"/>
                </a:rPr>
                <a:t>端口显示运算数</a:t>
              </a:r>
              <a:r>
                <a:rPr lang="en-US" altLang="zh-CN" sz="2400" noProof="1" smtClean="0">
                  <a:sym typeface="宋体" panose="02010600030101010101" pitchFamily="2" charset="-122"/>
                </a:rPr>
                <a:t>A</a:t>
              </a:r>
              <a:r>
                <a:rPr lang="zh-CN" altLang="en-US" sz="2400" noProof="1" smtClean="0">
                  <a:sym typeface="宋体" panose="02010600030101010101" pitchFamily="2" charset="-122"/>
                </a:rPr>
                <a:t>：</a:t>
              </a:r>
              <a:r>
                <a:rPr lang="en-US" altLang="zh-CN" sz="2400" noProof="1" smtClean="0">
                  <a:sym typeface="宋体" panose="02010600030101010101" pitchFamily="2" charset="-122"/>
                </a:rPr>
                <a:t>0001 0000B</a:t>
              </a:r>
            </a:p>
            <a:p>
              <a:r>
                <a:rPr lang="zh-CN" altLang="en-US" sz="2400" noProof="1" smtClean="0">
                  <a:sym typeface="宋体" panose="02010600030101010101" pitchFamily="2" charset="-122"/>
                </a:rPr>
                <a:t> 寄存器</a:t>
              </a:r>
              <a:r>
                <a:rPr lang="en-US" altLang="zh-CN" sz="2400" noProof="1" smtClean="0">
                  <a:sym typeface="宋体" panose="02010600030101010101" pitchFamily="2" charset="-122"/>
                </a:rPr>
                <a:t>B</a:t>
              </a:r>
              <a:r>
                <a:rPr lang="zh-CN" altLang="en-US" sz="2400" noProof="1" smtClean="0">
                  <a:sym typeface="宋体" panose="02010600030101010101" pitchFamily="2" charset="-122"/>
                </a:rPr>
                <a:t>端口显示运算数</a:t>
              </a:r>
              <a:r>
                <a:rPr lang="en-US" altLang="zh-CN" sz="2400" noProof="1" smtClean="0">
                  <a:sym typeface="宋体" panose="02010600030101010101" pitchFamily="2" charset="-122"/>
                </a:rPr>
                <a:t>B</a:t>
              </a:r>
              <a:r>
                <a:rPr lang="zh-CN" altLang="en-US" sz="2400" noProof="1" smtClean="0">
                  <a:sym typeface="宋体" panose="02010600030101010101" pitchFamily="2" charset="-122"/>
                </a:rPr>
                <a:t>：</a:t>
              </a:r>
              <a:r>
                <a:rPr lang="en-US" altLang="zh-CN" sz="2400" noProof="1" smtClean="0">
                  <a:sym typeface="宋体" panose="02010600030101010101" pitchFamily="2" charset="-122"/>
                </a:rPr>
                <a:t>0000 1111B</a:t>
              </a:r>
            </a:p>
            <a:p>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10360025" y="5248275"/>
            <a:ext cx="1717675" cy="1267460"/>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独立</a:t>
            </a: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信号控制方式下的运算器工作过程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114915" cy="5386284"/>
            <a:chOff x="1543" y="2167"/>
            <a:chExt cx="15037" cy="6018"/>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3</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6018"/>
            </a:xfrm>
            <a:prstGeom prst="rect">
              <a:avLst/>
            </a:prstGeom>
            <a:noFill/>
          </p:spPr>
          <p:txBody>
            <a:bodyPr wrap="square" rtlCol="0">
              <a:spAutoFit/>
            </a:bodyPr>
            <a:lstStyle/>
            <a:p>
              <a:r>
                <a:rPr lang="zh-CN" altLang="en-US" sz="2800" b="1" noProof="1" smtClean="0">
                  <a:sym typeface="+mn-ea"/>
                </a:rPr>
                <a:t>加法运算</a:t>
              </a:r>
              <a:endParaRPr lang="en-US" altLang="zh-CN" sz="2800" b="1" noProof="1" smtClean="0">
                <a:sym typeface="+mn-ea"/>
              </a:endParaRPr>
            </a:p>
            <a:p>
              <a:endParaRPr lang="zh-CN" altLang="en-US" sz="2800" b="1" noProof="1" smtClean="0">
                <a:sym typeface="+mn-ea"/>
              </a:endParaRPr>
            </a:p>
            <a:p>
              <a:r>
                <a:rPr lang="zh-CN" altLang="en-US" sz="2400" noProof="1" smtClean="0">
                  <a:sym typeface="+mn-ea"/>
                </a:rPr>
                <a:t>电平开关：</a:t>
              </a:r>
              <a:r>
                <a:rPr lang="en-US" altLang="zh-CN" sz="2400" noProof="1" smtClean="0">
                  <a:sym typeface="+mn-ea"/>
                </a:rPr>
                <a:t>  K15</a:t>
              </a:r>
              <a:r>
                <a:rPr lang="zh-CN" altLang="en-US" sz="2400" noProof="1" smtClean="0">
                  <a:sym typeface="+mn-ea"/>
                </a:rPr>
                <a:t>置低电平【选择算术运算】；</a:t>
              </a:r>
            </a:p>
            <a:p>
              <a:r>
                <a:rPr lang="en-US" altLang="zh-CN" sz="2400" noProof="1" smtClean="0">
                  <a:sym typeface="+mn-ea"/>
                </a:rPr>
                <a:t>                K14</a:t>
              </a:r>
              <a:r>
                <a:rPr lang="zh-CN" altLang="en-US" sz="2400" noProof="1" smtClean="0">
                  <a:sym typeface="+mn-ea"/>
                </a:rPr>
                <a:t>、</a:t>
              </a:r>
              <a:r>
                <a:rPr lang="en-US" altLang="zh-CN" sz="2400" noProof="1" smtClean="0">
                  <a:sym typeface="+mn-ea"/>
                </a:rPr>
                <a:t>K11</a:t>
              </a:r>
              <a:r>
                <a:rPr lang="zh-CN" altLang="en-US" sz="2400" noProof="1" smtClean="0">
                  <a:sym typeface="+mn-ea"/>
                </a:rPr>
                <a:t>置高电平，</a:t>
              </a:r>
              <a:r>
                <a:rPr lang="en-US" altLang="zh-CN" sz="2400" noProof="1" smtClean="0">
                  <a:sym typeface="+mn-ea"/>
                </a:rPr>
                <a:t>K13</a:t>
              </a:r>
              <a:r>
                <a:rPr lang="zh-CN" altLang="en-US" sz="2400" noProof="1" smtClean="0">
                  <a:sym typeface="+mn-ea"/>
                </a:rPr>
                <a:t>、</a:t>
              </a:r>
              <a:r>
                <a:rPr lang="en-US" altLang="zh-CN" sz="2400" noProof="1" smtClean="0">
                  <a:sym typeface="+mn-ea"/>
                </a:rPr>
                <a:t>K12</a:t>
              </a:r>
              <a:r>
                <a:rPr lang="zh-CN" altLang="en-US" sz="2400" noProof="1" smtClean="0">
                  <a:sym typeface="+mn-ea"/>
                </a:rPr>
                <a:t>、置低电平【选择算数加运算】；</a:t>
              </a:r>
            </a:p>
            <a:p>
              <a:r>
                <a:rPr lang="en-US" altLang="zh-CN" sz="2400" noProof="1" smtClean="0">
                  <a:sym typeface="+mn-ea"/>
                </a:rPr>
                <a:t>                K10</a:t>
              </a:r>
              <a:r>
                <a:rPr lang="zh-CN" altLang="en-US" sz="2400" noProof="1" smtClean="0">
                  <a:sym typeface="+mn-ea"/>
                </a:rPr>
                <a:t>、</a:t>
              </a:r>
              <a:r>
                <a:rPr lang="en-US" altLang="zh-CN" sz="2400" noProof="1" smtClean="0">
                  <a:sym typeface="+mn-ea"/>
                </a:rPr>
                <a:t>K9</a:t>
              </a:r>
              <a:r>
                <a:rPr lang="zh-CN" altLang="en-US" sz="2400" noProof="1" smtClean="0">
                  <a:sym typeface="+mn-ea"/>
                </a:rPr>
                <a:t>、</a:t>
              </a:r>
              <a:r>
                <a:rPr lang="en-US" altLang="zh-CN" sz="2400" noProof="1" smtClean="0">
                  <a:sym typeface="+mn-ea"/>
                </a:rPr>
                <a:t>K8</a:t>
              </a:r>
              <a:r>
                <a:rPr lang="zh-CN" altLang="en-US" sz="2400" noProof="1" smtClean="0">
                  <a:sym typeface="+mn-ea"/>
                </a:rPr>
                <a:t>、</a:t>
              </a:r>
              <a:r>
                <a:rPr lang="en-US" altLang="zh-CN" sz="2400" noProof="1" smtClean="0">
                  <a:sym typeface="+mn-ea"/>
                </a:rPr>
                <a:t>K7</a:t>
              </a:r>
              <a:r>
                <a:rPr lang="zh-CN" altLang="en-US" sz="2400" noProof="1" smtClean="0">
                  <a:sym typeface="+mn-ea"/>
                </a:rPr>
                <a:t>置高电平【选择低位进位、结果送数据总线、载入</a:t>
              </a:r>
              <a:r>
                <a:rPr lang="en-US" altLang="zh-CN" sz="2400" noProof="1" smtClean="0">
                  <a:sym typeface="+mn-ea"/>
                </a:rPr>
                <a:t>C</a:t>
              </a:r>
              <a:r>
                <a:rPr lang="zh-CN" altLang="en-US" sz="2400" noProof="1" smtClean="0">
                  <a:sym typeface="+mn-ea"/>
                </a:rPr>
                <a:t>进位、</a:t>
              </a:r>
              <a:r>
                <a:rPr lang="en-US" altLang="zh-CN" sz="2400" noProof="1" smtClean="0">
                  <a:sym typeface="+mn-ea"/>
                </a:rPr>
                <a:t>Z</a:t>
              </a:r>
              <a:r>
                <a:rPr lang="zh-CN" altLang="en-US" sz="2400" noProof="1" smtClean="0">
                  <a:sym typeface="+mn-ea"/>
                </a:rPr>
                <a:t>进位】；</a:t>
              </a:r>
            </a:p>
            <a:p>
              <a:r>
                <a:rPr lang="en-US" altLang="zh-CN" sz="2400" noProof="1" smtClean="0">
                  <a:sym typeface="+mn-ea"/>
                </a:rPr>
                <a:t>                K6</a:t>
              </a:r>
              <a:r>
                <a:rPr lang="zh-CN" altLang="en-US" sz="2400" noProof="1" smtClean="0">
                  <a:sym typeface="+mn-ea"/>
                </a:rPr>
                <a:t> 、</a:t>
              </a:r>
              <a:r>
                <a:rPr lang="en-US" altLang="zh-CN" sz="2400" noProof="1" smtClean="0">
                  <a:sym typeface="+mn-ea"/>
                </a:rPr>
                <a:t>K</a:t>
              </a:r>
              <a:r>
                <a:rPr lang="zh-CN" altLang="en-US" sz="2400" noProof="1" smtClean="0">
                  <a:sym typeface="+mn-ea"/>
                </a:rPr>
                <a:t>５置低电平【寄存器</a:t>
              </a:r>
              <a:r>
                <a:rPr lang="en-US" altLang="zh-CN" sz="2400" noProof="1" smtClean="0">
                  <a:sym typeface="+mn-ea"/>
                </a:rPr>
                <a:t>A</a:t>
              </a:r>
              <a:r>
                <a:rPr lang="zh-CN" altLang="en-US" sz="2400" noProof="1" smtClean="0">
                  <a:sym typeface="+mn-ea"/>
                </a:rPr>
                <a:t>端口选择</a:t>
              </a:r>
              <a:r>
                <a:rPr lang="en-US" altLang="zh-CN" sz="2400" noProof="1" smtClean="0">
                  <a:sym typeface="+mn-ea"/>
                </a:rPr>
                <a:t>R</a:t>
              </a:r>
              <a:r>
                <a:rPr lang="zh-CN" altLang="en-US" sz="2400" noProof="1" smtClean="0">
                  <a:sym typeface="+mn-ea"/>
                </a:rPr>
                <a:t>０】；</a:t>
              </a:r>
            </a:p>
            <a:p>
              <a:r>
                <a:rPr lang="en-US" altLang="zh-CN" sz="2400" noProof="1" smtClean="0">
                  <a:sym typeface="+mn-ea"/>
                </a:rPr>
                <a:t>                K2</a:t>
              </a:r>
              <a:r>
                <a:rPr lang="zh-CN" altLang="en-US" sz="2400" noProof="1" smtClean="0">
                  <a:sym typeface="+mn-ea"/>
                </a:rPr>
                <a:t>置低电平，</a:t>
              </a:r>
              <a:r>
                <a:rPr lang="en-US" altLang="zh-CN" sz="2400" noProof="1" smtClean="0">
                  <a:sym typeface="+mn-ea"/>
                </a:rPr>
                <a:t> K1</a:t>
              </a:r>
              <a:r>
                <a:rPr lang="zh-CN" altLang="en-US" sz="2400" noProof="1" smtClean="0">
                  <a:sym typeface="+mn-ea"/>
                </a:rPr>
                <a:t>置高电平【寄存器</a:t>
              </a:r>
              <a:r>
                <a:rPr lang="en-US" altLang="zh-CN" sz="2400" noProof="1" smtClean="0">
                  <a:sym typeface="+mn-ea"/>
                </a:rPr>
                <a:t>B</a:t>
              </a:r>
              <a:r>
                <a:rPr lang="zh-CN" altLang="en-US" sz="2400" noProof="1" smtClean="0">
                  <a:sym typeface="+mn-ea"/>
                </a:rPr>
                <a:t>端口选择</a:t>
              </a:r>
              <a:r>
                <a:rPr lang="en-US" altLang="zh-CN" sz="2400" noProof="1" smtClean="0">
                  <a:sym typeface="+mn-ea"/>
                </a:rPr>
                <a:t>R</a:t>
              </a:r>
              <a:r>
                <a:rPr lang="zh-CN" altLang="en-US" sz="2400" noProof="1" smtClean="0">
                  <a:sym typeface="+mn-ea"/>
                </a:rPr>
                <a:t>１】；</a:t>
              </a:r>
            </a:p>
            <a:p>
              <a:r>
                <a:rPr lang="en-US" altLang="zh-CN" sz="2400" noProof="1" smtClean="0">
                  <a:sym typeface="+mn-ea"/>
                </a:rPr>
                <a:t>                K4</a:t>
              </a:r>
              <a:r>
                <a:rPr lang="zh-CN" altLang="en-US" sz="2400" noProof="1" smtClean="0">
                  <a:sym typeface="+mn-ea"/>
                </a:rPr>
                <a:t>、</a:t>
              </a:r>
              <a:r>
                <a:rPr lang="en-US" altLang="zh-CN" sz="2400" noProof="1" smtClean="0">
                  <a:sym typeface="+mn-ea"/>
                </a:rPr>
                <a:t>K3</a:t>
              </a:r>
              <a:r>
                <a:rPr lang="zh-CN" altLang="en-US" sz="2400" noProof="1" smtClean="0">
                  <a:sym typeface="+mn-ea"/>
                </a:rPr>
                <a:t>、</a:t>
              </a:r>
              <a:r>
                <a:rPr lang="en-US" altLang="zh-CN" sz="2400" noProof="1" smtClean="0">
                  <a:sym typeface="+mn-ea"/>
                </a:rPr>
                <a:t>K0</a:t>
              </a:r>
              <a:r>
                <a:rPr lang="zh-CN" altLang="en-US" sz="2400" noProof="1" smtClean="0">
                  <a:sym typeface="+mn-ea"/>
                </a:rPr>
                <a:t>置低电平。</a:t>
              </a:r>
              <a:endParaRPr lang="en-US" altLang="zh-CN" sz="2400" noProof="1" smtClean="0">
                <a:sym typeface="+mn-ea"/>
              </a:endParaRPr>
            </a:p>
            <a:p>
              <a:r>
                <a:rPr lang="en-US" altLang="zh-CN" sz="2400" noProof="1" smtClean="0">
                  <a:sym typeface="宋体" panose="02010600030101010101" pitchFamily="2" charset="-122"/>
                </a:rPr>
                <a:t> </a:t>
              </a:r>
              <a:r>
                <a:rPr lang="zh-CN" altLang="en-US" sz="2400" noProof="1" smtClean="0">
                  <a:sym typeface="宋体" panose="02010600030101010101" pitchFamily="2" charset="-122"/>
                </a:rPr>
                <a:t>数据总线</a:t>
              </a:r>
              <a:r>
                <a:rPr lang="en-US" altLang="zh-CN" sz="2400" noProof="1" smtClean="0">
                  <a:sym typeface="宋体" panose="02010600030101010101" pitchFamily="2" charset="-122"/>
                </a:rPr>
                <a:t>D7</a:t>
              </a:r>
              <a:r>
                <a:rPr lang="zh-CN" altLang="en-US" sz="2400" dirty="0" smtClean="0"/>
                <a:t> ~ </a:t>
              </a:r>
              <a:r>
                <a:rPr lang="en-US" altLang="zh-CN" sz="2400" noProof="1" smtClean="0">
                  <a:sym typeface="宋体" panose="02010600030101010101" pitchFamily="2" charset="-122"/>
                </a:rPr>
                <a:t>D0</a:t>
              </a:r>
              <a:r>
                <a:rPr lang="zh-CN" altLang="en-US" sz="2400" noProof="1" smtClean="0">
                  <a:sym typeface="宋体" panose="02010600030101010101" pitchFamily="2" charset="-122"/>
                </a:rPr>
                <a:t>显示</a:t>
              </a:r>
              <a:r>
                <a:rPr lang="zh-CN" altLang="en-US" sz="2400" noProof="1" smtClean="0">
                  <a:solidFill>
                    <a:srgbClr val="FF0000"/>
                  </a:solidFill>
                  <a:sym typeface="宋体" panose="02010600030101010101" pitchFamily="2" charset="-122"/>
                </a:rPr>
                <a:t>算术加</a:t>
              </a:r>
              <a:r>
                <a:rPr lang="zh-CN" altLang="en-US" sz="2400" noProof="1" smtClean="0">
                  <a:sym typeface="宋体" panose="02010600030101010101" pitchFamily="2" charset="-122"/>
                </a:rPr>
                <a:t>运算结果：</a:t>
              </a:r>
              <a:r>
                <a:rPr lang="en-US" altLang="zh-CN" sz="2400" noProof="1" smtClean="0">
                  <a:sym typeface="宋体" panose="02010600030101010101" pitchFamily="2" charset="-122"/>
                </a:rPr>
                <a:t>0001 1111B</a:t>
              </a:r>
            </a:p>
            <a:p>
              <a:r>
                <a:rPr lang="zh-CN" altLang="en-US" sz="2400" noProof="1" smtClean="0">
                  <a:sym typeface="宋体" panose="02010600030101010101" pitchFamily="2" charset="-122"/>
                </a:rPr>
                <a:t> 寄存器</a:t>
              </a:r>
              <a:r>
                <a:rPr lang="en-US" altLang="zh-CN" sz="2400" noProof="1" smtClean="0">
                  <a:sym typeface="宋体" panose="02010600030101010101" pitchFamily="2" charset="-122"/>
                </a:rPr>
                <a:t>A</a:t>
              </a:r>
              <a:r>
                <a:rPr lang="zh-CN" altLang="en-US" sz="2400" noProof="1" smtClean="0">
                  <a:sym typeface="宋体" panose="02010600030101010101" pitchFamily="2" charset="-122"/>
                </a:rPr>
                <a:t>端口显示运算数</a:t>
              </a:r>
              <a:r>
                <a:rPr lang="en-US" altLang="zh-CN" sz="2400" noProof="1" smtClean="0">
                  <a:sym typeface="宋体" panose="02010600030101010101" pitchFamily="2" charset="-122"/>
                </a:rPr>
                <a:t>A</a:t>
              </a:r>
              <a:r>
                <a:rPr lang="zh-CN" altLang="en-US" sz="2400" noProof="1" smtClean="0">
                  <a:sym typeface="宋体" panose="02010600030101010101" pitchFamily="2" charset="-122"/>
                </a:rPr>
                <a:t>：</a:t>
              </a:r>
              <a:r>
                <a:rPr lang="en-US" altLang="zh-CN" sz="2400" noProof="1" smtClean="0">
                  <a:sym typeface="宋体" panose="02010600030101010101" pitchFamily="2" charset="-122"/>
                </a:rPr>
                <a:t>0001 0000B</a:t>
              </a:r>
            </a:p>
            <a:p>
              <a:r>
                <a:rPr lang="zh-CN" altLang="en-US" sz="2400" noProof="1" smtClean="0">
                  <a:sym typeface="宋体" panose="02010600030101010101" pitchFamily="2" charset="-122"/>
                </a:rPr>
                <a:t> 寄存器</a:t>
              </a:r>
              <a:r>
                <a:rPr lang="en-US" altLang="zh-CN" sz="2400" noProof="1" smtClean="0">
                  <a:sym typeface="宋体" panose="02010600030101010101" pitchFamily="2" charset="-122"/>
                </a:rPr>
                <a:t>B</a:t>
              </a:r>
              <a:r>
                <a:rPr lang="zh-CN" altLang="en-US" sz="2400" noProof="1" smtClean="0">
                  <a:sym typeface="宋体" panose="02010600030101010101" pitchFamily="2" charset="-122"/>
                </a:rPr>
                <a:t>端口显示运算数</a:t>
              </a:r>
              <a:r>
                <a:rPr lang="en-US" altLang="zh-CN" sz="2400" noProof="1" smtClean="0">
                  <a:sym typeface="宋体" panose="02010600030101010101" pitchFamily="2" charset="-122"/>
                </a:rPr>
                <a:t>B</a:t>
              </a:r>
              <a:r>
                <a:rPr lang="zh-CN" altLang="en-US" sz="2400" noProof="1" smtClean="0">
                  <a:sym typeface="宋体" panose="02010600030101010101" pitchFamily="2" charset="-122"/>
                </a:rPr>
                <a:t>：</a:t>
              </a:r>
              <a:r>
                <a:rPr lang="en-US" altLang="zh-CN" sz="2400" noProof="1" smtClean="0">
                  <a:sym typeface="宋体" panose="02010600030101010101" pitchFamily="2" charset="-122"/>
                </a:rPr>
                <a:t>0000 1111B</a:t>
              </a:r>
            </a:p>
            <a:p>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10360025" y="5248275"/>
            <a:ext cx="1717675" cy="1267460"/>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独立</a:t>
            </a: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信号控制方式下的运算器工作过程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428365" y="2152015"/>
            <a:ext cx="7872095" cy="2362200"/>
            <a:chOff x="5399" y="3389"/>
            <a:chExt cx="12397" cy="3720"/>
          </a:xfrm>
        </p:grpSpPr>
        <p:sp>
          <p:nvSpPr>
            <p:cNvPr id="17" name="文本框 39"/>
            <p:cNvSpPr txBox="1"/>
            <p:nvPr/>
          </p:nvSpPr>
          <p:spPr>
            <a:xfrm>
              <a:off x="9706" y="4548"/>
              <a:ext cx="8090" cy="130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实验</a:t>
              </a:r>
              <a:r>
                <a:rPr lang="zh-CN" altLang="en-US" sz="4800" b="1" dirty="0" smtClean="0">
                  <a:solidFill>
                    <a:schemeClr val="tx1">
                      <a:lumMod val="85000"/>
                      <a:lumOff val="15000"/>
                    </a:schemeClr>
                  </a:solidFill>
                  <a:latin typeface="微软雅黑" panose="020B0503020204020204" charset="-122"/>
                  <a:ea typeface="微软雅黑" panose="020B0503020204020204" charset="-122"/>
                </a:rPr>
                <a:t>原理</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nvGrpSpPr>
            <p:cNvPr id="25" name="组合 2"/>
            <p:cNvGrpSpPr/>
            <p:nvPr/>
          </p:nvGrpSpPr>
          <p:grpSpPr>
            <a:xfrm>
              <a:off x="5399" y="3389"/>
              <a:ext cx="3720" cy="3720"/>
              <a:chOff x="977900" y="2247899"/>
              <a:chExt cx="2362200" cy="2362200"/>
            </a:xfrm>
          </p:grpSpPr>
          <p:sp>
            <p:nvSpPr>
              <p:cNvPr id="26" name="椭圆 25"/>
              <p:cNvSpPr/>
              <p:nvPr/>
            </p:nvSpPr>
            <p:spPr>
              <a:xfrm>
                <a:off x="977900" y="2247899"/>
                <a:ext cx="2362200" cy="2362200"/>
              </a:xfrm>
              <a:prstGeom prst="ellipse">
                <a:avLst/>
              </a:prstGeom>
              <a:solidFill>
                <a:schemeClr val="bg1"/>
              </a:solidFill>
              <a:ln>
                <a:solidFill>
                  <a:srgbClr val="EF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文本框 5"/>
              <p:cNvSpPr txBox="1"/>
              <p:nvPr/>
            </p:nvSpPr>
            <p:spPr>
              <a:xfrm>
                <a:off x="1278296" y="2659443"/>
                <a:ext cx="1736009" cy="156979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zh-CN" altLang="en-US" sz="9600" b="1" dirty="0" smtClean="0">
                    <a:solidFill>
                      <a:schemeClr val="accent4">
                        <a:lumMod val="75000"/>
                      </a:schemeClr>
                    </a:solidFill>
                    <a:latin typeface="微软雅黑" panose="020B0503020204020204" charset="-122"/>
                    <a:ea typeface="微软雅黑" panose="020B0503020204020204" charset="-122"/>
                  </a:rPr>
                  <a:t>二</a:t>
                </a: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682625" y="189230"/>
            <a:ext cx="6812280" cy="8566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normAutofit fontScale="97500"/>
          </a:bodyPr>
          <a:lstStyle>
            <a:lvl1pPr fontAlgn="base">
              <a:lnSpc>
                <a:spcPct val="90000"/>
              </a:lnSpc>
              <a:spcBef>
                <a:spcPct val="0"/>
              </a:spcBef>
              <a:spcAft>
                <a:spcPct val="0"/>
              </a:spcAft>
              <a:defRPr sz="36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endParaRPr lang="zh-CN" dirty="0">
              <a:solidFill>
                <a:srgbClr val="00B0F0"/>
              </a:solidFill>
              <a:latin typeface="+mj-ea"/>
              <a:cs typeface="Times New Roman" panose="02020603050405020304" pitchFamily="18" charset="0"/>
              <a:sym typeface="+mn-ea"/>
            </a:endParaRPr>
          </a:p>
        </p:txBody>
      </p:sp>
      <p:grpSp>
        <p:nvGrpSpPr>
          <p:cNvPr id="2" name="组合 8"/>
          <p:cNvGrpSpPr/>
          <p:nvPr/>
        </p:nvGrpSpPr>
        <p:grpSpPr>
          <a:xfrm>
            <a:off x="347980" y="977265"/>
            <a:ext cx="11559540" cy="135255"/>
            <a:chOff x="413" y="1539"/>
            <a:chExt cx="18204" cy="213"/>
          </a:xfrm>
        </p:grpSpPr>
        <p:sp>
          <p:nvSpPr>
            <p:cNvPr id="3" name="矩形 2"/>
            <p:cNvSpPr/>
            <p:nvPr/>
          </p:nvSpPr>
          <p:spPr>
            <a:xfrm>
              <a:off x="532" y="1539"/>
              <a:ext cx="18085" cy="213"/>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flipH="1" flipV="1">
              <a:off x="413" y="1539"/>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p:cNvSpPr/>
            <p:nvPr/>
          </p:nvSpPr>
          <p:spPr>
            <a:xfrm flipH="1">
              <a:off x="413" y="1633"/>
              <a:ext cx="119" cy="119"/>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1"/>
          <p:cNvGrpSpPr/>
          <p:nvPr/>
        </p:nvGrpSpPr>
        <p:grpSpPr>
          <a:xfrm>
            <a:off x="1391285" y="1562099"/>
            <a:ext cx="10114915" cy="5016638"/>
            <a:chOff x="1543" y="2167"/>
            <a:chExt cx="15037" cy="5605"/>
          </a:xfrm>
        </p:grpSpPr>
        <p:sp>
          <p:nvSpPr>
            <p:cNvPr id="71" name="MH_Other_2"/>
            <p:cNvSpPr/>
            <p:nvPr>
              <p:custDataLst>
                <p:tags r:id="rId3"/>
              </p:custDataLst>
            </p:nvPr>
          </p:nvSpPr>
          <p:spPr>
            <a:xfrm>
              <a:off x="1543" y="2230"/>
              <a:ext cx="1944" cy="948"/>
            </a:xfrm>
            <a:prstGeom prst="ellipse">
              <a:avLst/>
            </a:prstGeom>
            <a:solidFill>
              <a:srgbClr val="65922A"/>
            </a:solidFill>
            <a:ln w="25400" cap="flat" cmpd="sng" algn="ctr">
              <a:solidFill>
                <a:srgbClr val="FFFFFF"/>
              </a:solidFill>
              <a:prstDash val="solid"/>
              <a:miter lim="800000"/>
            </a:ln>
            <a:effectLst/>
          </p:spPr>
          <p:txBody>
            <a:bodyPr anchor="ctr"/>
            <a:lstStyle/>
            <a:p>
              <a:pPr algn="ctr" eaLnBrk="1" fontAlgn="auto" hangingPunct="1">
                <a:spcBef>
                  <a:spcPts val="0"/>
                </a:spcBef>
                <a:spcAft>
                  <a:spcPts val="0"/>
                </a:spcAft>
                <a:defRPr/>
              </a:pPr>
              <a:r>
                <a:rPr lang="zh-CN" altLang="en-US"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步骤</a:t>
              </a:r>
              <a:r>
                <a:rPr lang="en-US" altLang="zh-CN" sz="2000" b="1" kern="0" dirty="0" smtClean="0">
                  <a:solidFill>
                    <a:srgbClr val="FFFFFF"/>
                  </a:solidFill>
                  <a:latin typeface="Times New Roman" panose="02020603050405020304" pitchFamily="18" charset="0"/>
                  <a:ea typeface="微软雅黑" panose="020B0503020204020204" charset="-122"/>
                  <a:cs typeface="Arial" panose="020B0604020202020204" pitchFamily="34" charset="0"/>
                </a:rPr>
                <a:t>4</a:t>
              </a:r>
              <a:endParaRPr lang="en-US" altLang="zh-CN" sz="2000" b="1" kern="0" dirty="0">
                <a:solidFill>
                  <a:srgbClr val="FFFFFF"/>
                </a:solidFill>
                <a:latin typeface="Times New Roman" panose="02020603050405020304" pitchFamily="18" charset="0"/>
                <a:ea typeface="微软雅黑" panose="020B0503020204020204" charset="-122"/>
                <a:cs typeface="Arial" panose="020B0604020202020204" pitchFamily="34" charset="0"/>
              </a:endParaRPr>
            </a:p>
          </p:txBody>
        </p:sp>
        <p:sp>
          <p:nvSpPr>
            <p:cNvPr id="10" name="文本框 9"/>
            <p:cNvSpPr txBox="1"/>
            <p:nvPr/>
          </p:nvSpPr>
          <p:spPr>
            <a:xfrm>
              <a:off x="3488" y="2167"/>
              <a:ext cx="13092" cy="5605"/>
            </a:xfrm>
            <a:prstGeom prst="rect">
              <a:avLst/>
            </a:prstGeom>
            <a:noFill/>
          </p:spPr>
          <p:txBody>
            <a:bodyPr wrap="square" rtlCol="0">
              <a:spAutoFit/>
            </a:bodyPr>
            <a:lstStyle/>
            <a:p>
              <a:r>
                <a:rPr lang="zh-CN" altLang="en-US" sz="2800" b="1" noProof="1" smtClean="0">
                  <a:sym typeface="+mn-ea"/>
                </a:rPr>
                <a:t>其他算术和逻辑运算</a:t>
              </a:r>
              <a:endParaRPr lang="en-US" altLang="zh-CN" sz="2800" b="1" noProof="1" smtClean="0">
                <a:sym typeface="+mn-ea"/>
              </a:endParaRPr>
            </a:p>
            <a:p>
              <a:endParaRPr lang="zh-CN" altLang="en-US" sz="2800" b="1" noProof="1" smtClean="0">
                <a:sym typeface="+mn-ea"/>
              </a:endParaRPr>
            </a:p>
            <a:p>
              <a:r>
                <a:rPr lang="zh-CN" altLang="en-US" sz="2400" noProof="1" smtClean="0">
                  <a:solidFill>
                    <a:schemeClr val="accent5">
                      <a:lumMod val="50000"/>
                    </a:schemeClr>
                  </a:solidFill>
                  <a:sym typeface="+mn-ea"/>
                </a:rPr>
                <a:t> 可以改变</a:t>
              </a:r>
              <a:r>
                <a:rPr lang="en-US" altLang="zh-CN" sz="2400" noProof="1" smtClean="0">
                  <a:solidFill>
                    <a:schemeClr val="accent5">
                      <a:lumMod val="50000"/>
                    </a:schemeClr>
                  </a:solidFill>
                  <a:sym typeface="+mn-ea"/>
                </a:rPr>
                <a:t>K15</a:t>
              </a:r>
              <a:r>
                <a:rPr lang="zh-CN" altLang="en-US" sz="2400" noProof="1" smtClean="0">
                  <a:solidFill>
                    <a:schemeClr val="accent5">
                      <a:lumMod val="50000"/>
                    </a:schemeClr>
                  </a:solidFill>
                  <a:sym typeface="+mn-ea"/>
                </a:rPr>
                <a:t>的电平选择逻辑运算和算术运算</a:t>
              </a:r>
              <a:endParaRPr lang="zh-CN" altLang="en-US" sz="2400" noProof="1" smtClean="0">
                <a:solidFill>
                  <a:schemeClr val="accent5">
                    <a:lumMod val="50000"/>
                  </a:schemeClr>
                </a:solidFill>
              </a:endParaRPr>
            </a:p>
            <a:p>
              <a:r>
                <a:rPr lang="zh-CN" altLang="en-US" sz="2400" noProof="1" smtClean="0">
                  <a:solidFill>
                    <a:schemeClr val="accent5">
                      <a:lumMod val="50000"/>
                    </a:schemeClr>
                  </a:solidFill>
                  <a:sym typeface="+mn-ea"/>
                </a:rPr>
                <a:t>        改变</a:t>
              </a:r>
              <a:r>
                <a:rPr lang="en-US" altLang="zh-CN" sz="2400" noProof="1" smtClean="0">
                  <a:solidFill>
                    <a:schemeClr val="accent5">
                      <a:lumMod val="50000"/>
                    </a:schemeClr>
                  </a:solidFill>
                  <a:sym typeface="+mn-ea"/>
                </a:rPr>
                <a:t>K14</a:t>
              </a:r>
              <a:r>
                <a:rPr lang="zh-CN" altLang="en-US" sz="2400" noProof="1" smtClean="0">
                  <a:solidFill>
                    <a:schemeClr val="accent5">
                      <a:lumMod val="50000"/>
                    </a:schemeClr>
                  </a:solidFill>
                  <a:sym typeface="+mn-ea"/>
                </a:rPr>
                <a:t>、</a:t>
              </a:r>
              <a:r>
                <a:rPr lang="en-US" altLang="zh-CN" sz="2400" noProof="1" smtClean="0">
                  <a:solidFill>
                    <a:schemeClr val="accent5">
                      <a:lumMod val="50000"/>
                    </a:schemeClr>
                  </a:solidFill>
                  <a:sym typeface="+mn-ea"/>
                </a:rPr>
                <a:t>K13</a:t>
              </a:r>
              <a:r>
                <a:rPr lang="zh-CN" altLang="en-US" sz="2400" noProof="1" smtClean="0">
                  <a:solidFill>
                    <a:schemeClr val="accent5">
                      <a:lumMod val="50000"/>
                    </a:schemeClr>
                  </a:solidFill>
                  <a:sym typeface="+mn-ea"/>
                </a:rPr>
                <a:t>、</a:t>
              </a:r>
              <a:r>
                <a:rPr lang="en-US" altLang="zh-CN" sz="2400" noProof="1" smtClean="0">
                  <a:solidFill>
                    <a:schemeClr val="accent5">
                      <a:lumMod val="50000"/>
                    </a:schemeClr>
                  </a:solidFill>
                  <a:sym typeface="+mn-ea"/>
                </a:rPr>
                <a:t>K12</a:t>
              </a:r>
              <a:r>
                <a:rPr lang="zh-CN" altLang="en-US" sz="2400" noProof="1" smtClean="0">
                  <a:solidFill>
                    <a:schemeClr val="accent5">
                      <a:lumMod val="50000"/>
                    </a:schemeClr>
                  </a:solidFill>
                  <a:sym typeface="+mn-ea"/>
                </a:rPr>
                <a:t>、</a:t>
              </a:r>
              <a:r>
                <a:rPr lang="en-US" altLang="zh-CN" sz="2400" noProof="1" smtClean="0">
                  <a:solidFill>
                    <a:schemeClr val="accent5">
                      <a:lumMod val="50000"/>
                    </a:schemeClr>
                  </a:solidFill>
                  <a:sym typeface="+mn-ea"/>
                </a:rPr>
                <a:t>K11</a:t>
              </a:r>
              <a:r>
                <a:rPr lang="zh-CN" altLang="en-US" sz="2400" noProof="1" smtClean="0">
                  <a:solidFill>
                    <a:schemeClr val="accent5">
                      <a:lumMod val="50000"/>
                    </a:schemeClr>
                  </a:solidFill>
                  <a:sym typeface="+mn-ea"/>
                </a:rPr>
                <a:t>的电平开关，选择运算方式</a:t>
              </a:r>
              <a:endParaRPr lang="zh-CN" altLang="en-US" sz="2400" noProof="1" smtClean="0">
                <a:solidFill>
                  <a:schemeClr val="accent5">
                    <a:lumMod val="50000"/>
                  </a:schemeClr>
                </a:solidFill>
              </a:endParaRPr>
            </a:p>
            <a:p>
              <a:r>
                <a:rPr lang="zh-CN" altLang="en-US" sz="2400" noProof="1" smtClean="0">
                  <a:solidFill>
                    <a:schemeClr val="accent5">
                      <a:lumMod val="50000"/>
                    </a:schemeClr>
                  </a:solidFill>
                  <a:sym typeface="+mn-ea"/>
                </a:rPr>
                <a:t>        改变</a:t>
              </a:r>
              <a:r>
                <a:rPr lang="en-US" altLang="zh-CN" sz="2400" noProof="1" smtClean="0">
                  <a:solidFill>
                    <a:schemeClr val="accent5">
                      <a:lumMod val="50000"/>
                    </a:schemeClr>
                  </a:solidFill>
                  <a:sym typeface="+mn-ea"/>
                </a:rPr>
                <a:t>K6</a:t>
              </a:r>
              <a:r>
                <a:rPr lang="zh-CN" altLang="en-US" sz="2400" noProof="1" smtClean="0">
                  <a:solidFill>
                    <a:schemeClr val="accent5">
                      <a:lumMod val="50000"/>
                    </a:schemeClr>
                  </a:solidFill>
                  <a:sym typeface="+mn-ea"/>
                </a:rPr>
                <a:t>、</a:t>
              </a:r>
              <a:r>
                <a:rPr lang="en-US" altLang="zh-CN" sz="2400" noProof="1" smtClean="0">
                  <a:solidFill>
                    <a:schemeClr val="accent5">
                      <a:lumMod val="50000"/>
                    </a:schemeClr>
                  </a:solidFill>
                  <a:sym typeface="+mn-ea"/>
                </a:rPr>
                <a:t>K5</a:t>
              </a:r>
              <a:r>
                <a:rPr lang="zh-CN" altLang="en-US" sz="2400" noProof="1" smtClean="0">
                  <a:solidFill>
                    <a:schemeClr val="accent5">
                      <a:lumMod val="50000"/>
                    </a:schemeClr>
                  </a:solidFill>
                  <a:sym typeface="+mn-ea"/>
                </a:rPr>
                <a:t>的电平开关选择寄存器</a:t>
              </a:r>
              <a:r>
                <a:rPr lang="en-US" altLang="zh-CN" sz="2400" noProof="1" smtClean="0">
                  <a:solidFill>
                    <a:schemeClr val="accent5">
                      <a:lumMod val="50000"/>
                    </a:schemeClr>
                  </a:solidFill>
                  <a:sym typeface="+mn-ea"/>
                </a:rPr>
                <a:t>A</a:t>
              </a:r>
              <a:r>
                <a:rPr lang="zh-CN" altLang="en-US" sz="2400" noProof="1" smtClean="0">
                  <a:solidFill>
                    <a:schemeClr val="accent5">
                      <a:lumMod val="50000"/>
                    </a:schemeClr>
                  </a:solidFill>
                  <a:sym typeface="+mn-ea"/>
                </a:rPr>
                <a:t>端口数据来源</a:t>
              </a:r>
              <a:endParaRPr lang="zh-CN" altLang="en-US" sz="2400" noProof="1" smtClean="0">
                <a:solidFill>
                  <a:schemeClr val="accent5">
                    <a:lumMod val="50000"/>
                  </a:schemeClr>
                </a:solidFill>
              </a:endParaRPr>
            </a:p>
            <a:p>
              <a:r>
                <a:rPr lang="zh-CN" altLang="en-US" sz="2400" noProof="1" smtClean="0">
                  <a:solidFill>
                    <a:schemeClr val="accent5">
                      <a:lumMod val="50000"/>
                    </a:schemeClr>
                  </a:solidFill>
                  <a:sym typeface="+mn-ea"/>
                </a:rPr>
                <a:t>        改变</a:t>
              </a:r>
              <a:r>
                <a:rPr lang="en-US" altLang="zh-CN" sz="2400" noProof="1" smtClean="0">
                  <a:solidFill>
                    <a:schemeClr val="accent5">
                      <a:lumMod val="50000"/>
                    </a:schemeClr>
                  </a:solidFill>
                  <a:sym typeface="+mn-ea"/>
                </a:rPr>
                <a:t>K2</a:t>
              </a:r>
              <a:r>
                <a:rPr lang="zh-CN" altLang="en-US" sz="2400" noProof="1" smtClean="0">
                  <a:solidFill>
                    <a:schemeClr val="accent5">
                      <a:lumMod val="50000"/>
                    </a:schemeClr>
                  </a:solidFill>
                  <a:sym typeface="+mn-ea"/>
                </a:rPr>
                <a:t>、</a:t>
              </a:r>
              <a:r>
                <a:rPr lang="en-US" altLang="zh-CN" sz="2400" noProof="1" smtClean="0">
                  <a:solidFill>
                    <a:schemeClr val="accent5">
                      <a:lumMod val="50000"/>
                    </a:schemeClr>
                  </a:solidFill>
                  <a:sym typeface="+mn-ea"/>
                </a:rPr>
                <a:t>K1</a:t>
              </a:r>
              <a:r>
                <a:rPr lang="zh-CN" altLang="en-US" sz="2400" noProof="1" smtClean="0">
                  <a:solidFill>
                    <a:schemeClr val="accent5">
                      <a:lumMod val="50000"/>
                    </a:schemeClr>
                  </a:solidFill>
                  <a:sym typeface="+mn-ea"/>
                </a:rPr>
                <a:t>的电平开关选择寄存器</a:t>
              </a:r>
              <a:r>
                <a:rPr lang="en-US" altLang="zh-CN" sz="2400" noProof="1" smtClean="0">
                  <a:solidFill>
                    <a:schemeClr val="accent5">
                      <a:lumMod val="50000"/>
                    </a:schemeClr>
                  </a:solidFill>
                  <a:sym typeface="+mn-ea"/>
                </a:rPr>
                <a:t>B</a:t>
              </a:r>
              <a:r>
                <a:rPr lang="zh-CN" altLang="en-US" sz="2400" noProof="1" smtClean="0">
                  <a:solidFill>
                    <a:schemeClr val="accent5">
                      <a:lumMod val="50000"/>
                    </a:schemeClr>
                  </a:solidFill>
                  <a:sym typeface="+mn-ea"/>
                </a:rPr>
                <a:t>端口数据来源</a:t>
              </a:r>
              <a:endParaRPr lang="en-US" altLang="zh-CN" sz="2400" noProof="1" smtClean="0">
                <a:solidFill>
                  <a:schemeClr val="accent5">
                    <a:lumMod val="50000"/>
                  </a:schemeClr>
                </a:solidFill>
                <a:sym typeface="+mn-ea"/>
              </a:endParaRPr>
            </a:p>
            <a:p>
              <a:r>
                <a:rPr lang="zh-CN" altLang="en-US" sz="2400" noProof="1" smtClean="0">
                  <a:sym typeface="宋体" panose="02010600030101010101" pitchFamily="2" charset="-122"/>
                </a:rPr>
                <a:t>完成</a:t>
              </a:r>
              <a:r>
                <a:rPr lang="zh-CN" altLang="en-US" sz="2400" b="1" dirty="0" smtClean="0">
                  <a:latin typeface="宋体" panose="02010600030101010101" pitchFamily="2" charset="-122"/>
                  <a:ea typeface="宋体" panose="02010600030101010101" pitchFamily="2" charset="-122"/>
                </a:rPr>
                <a:t>对下述</a:t>
              </a:r>
              <a:r>
                <a:rPr lang="en-US" altLang="zh-CN" sz="2400" b="1" dirty="0" smtClean="0">
                  <a:latin typeface="宋体" panose="02010600030101010101" pitchFamily="2" charset="-122"/>
                  <a:ea typeface="宋体" panose="02010600030101010101" pitchFamily="2" charset="-122"/>
                </a:rPr>
                <a:t>7</a:t>
              </a:r>
              <a:r>
                <a:rPr lang="zh-CN" altLang="en-US" sz="2400" b="1" dirty="0" smtClean="0">
                  <a:latin typeface="宋体" panose="02010600030101010101" pitchFamily="2" charset="-122"/>
                  <a:ea typeface="宋体" panose="02010600030101010101" pitchFamily="2" charset="-122"/>
                </a:rPr>
                <a:t>组数据进行加、减、与、或运算</a:t>
              </a:r>
              <a:r>
                <a:rPr lang="zh-CN" altLang="en-US" sz="2400" dirty="0" smtClean="0">
                  <a:latin typeface="宋体" panose="02010600030101010101" pitchFamily="2" charset="-122"/>
                  <a:ea typeface="宋体" panose="02010600030101010101" pitchFamily="2" charset="-122"/>
                </a:rPr>
                <a:t>。</a:t>
              </a:r>
            </a:p>
            <a:p>
              <a:r>
                <a:rPr lang="zh-CN" altLang="en-US" sz="2400" dirty="0" smtClean="0">
                  <a:latin typeface="宋体" panose="02010600030101010101" pitchFamily="2" charset="-122"/>
                  <a:ea typeface="宋体" panose="02010600030101010101" pitchFamily="2" charset="-122"/>
                </a:rPr>
                <a:t>① </a:t>
              </a:r>
              <a:r>
                <a:rPr lang="en-US" altLang="zh-CN" sz="2400" dirty="0" smtClean="0">
                  <a:latin typeface="宋体" panose="02010600030101010101" pitchFamily="2" charset="-122"/>
                  <a:ea typeface="宋体" panose="02010600030101010101" pitchFamily="2" charset="-122"/>
                </a:rPr>
                <a:t>A=0F0H, B=10H    ⑤ A=0FFH, B=0AAH</a:t>
              </a:r>
            </a:p>
            <a:p>
              <a:r>
                <a:rPr lang="en-US" altLang="zh-CN" sz="2400" dirty="0" smtClean="0">
                  <a:latin typeface="宋体" panose="02010600030101010101" pitchFamily="2" charset="-122"/>
                  <a:ea typeface="宋体" panose="02010600030101010101" pitchFamily="2" charset="-122"/>
                </a:rPr>
                <a:t>② A=10H,  B=0F0H   ⑥ A=55H, B=0AAH</a:t>
              </a:r>
            </a:p>
            <a:p>
              <a:r>
                <a:rPr lang="en-US" altLang="zh-CN" sz="2400" dirty="0" smtClean="0">
                  <a:latin typeface="宋体" panose="02010600030101010101" pitchFamily="2" charset="-122"/>
                  <a:ea typeface="宋体" panose="02010600030101010101" pitchFamily="2" charset="-122"/>
                </a:rPr>
                <a:t>③ A=03H,  B=05H    ⑦ A=0C5H, B=61H</a:t>
              </a:r>
            </a:p>
            <a:p>
              <a:r>
                <a:rPr lang="en-US" altLang="zh-CN" sz="2400" dirty="0" smtClean="0">
                  <a:latin typeface="宋体" panose="02010600030101010101" pitchFamily="2" charset="-122"/>
                  <a:ea typeface="宋体" panose="02010600030101010101" pitchFamily="2" charset="-122"/>
                </a:rPr>
                <a:t>④ A=0AH,  B=0AH</a:t>
              </a:r>
              <a:endParaRPr lang="zh-CN" altLang="en-US" sz="2400" dirty="0" smtClean="0">
                <a:latin typeface="宋体" panose="02010600030101010101" pitchFamily="2" charset="-122"/>
                <a:ea typeface="宋体" panose="02010600030101010101" pitchFamily="2" charset="-122"/>
              </a:endParaRPr>
            </a:p>
            <a:p>
              <a:endParaRPr lang="en-US" altLang="zh-CN" sz="2400" noProof="1" smtClean="0">
                <a:sym typeface="宋体" panose="02010600030101010101" pitchFamily="2" charset="-122"/>
              </a:endParaRPr>
            </a:p>
            <a:p>
              <a:endParaRPr lang="zh-CN" altLang="en-US" sz="2400" dirty="0"/>
            </a:p>
          </p:txBody>
        </p:sp>
      </p:grpSp>
      <p:pic>
        <p:nvPicPr>
          <p:cNvPr id="16" name="图片 15" descr="e78d3aa9ac2dcfa8e4dcbae246c7a989"/>
          <p:cNvPicPr>
            <a:picLocks noChangeAspect="1"/>
          </p:cNvPicPr>
          <p:nvPr/>
        </p:nvPicPr>
        <p:blipFill>
          <a:blip r:embed="rId6" cstate="print">
            <a:clrChange>
              <a:clrFrom>
                <a:srgbClr val="FFFFFF">
                  <a:alpha val="100000"/>
                </a:srgbClr>
              </a:clrFrom>
              <a:clrTo>
                <a:srgbClr val="FFFFFF">
                  <a:alpha val="100000"/>
                  <a:alpha val="0"/>
                </a:srgbClr>
              </a:clrTo>
            </a:clrChange>
          </a:blip>
          <a:stretch>
            <a:fillRect/>
          </a:stretch>
        </p:blipFill>
        <p:spPr>
          <a:xfrm>
            <a:off x="208280" y="1193800"/>
            <a:ext cx="1421130" cy="2369185"/>
          </a:xfrm>
          <a:prstGeom prst="rect">
            <a:avLst/>
          </a:prstGeom>
        </p:spPr>
      </p:pic>
      <p:pic>
        <p:nvPicPr>
          <p:cNvPr id="17" name="图片 16" descr="779104ddc410a955455580570b650de3"/>
          <p:cNvPicPr>
            <a:picLocks noChangeAspect="1"/>
          </p:cNvPicPr>
          <p:nvPr/>
        </p:nvPicPr>
        <p:blipFill>
          <a:blip r:embed="rId7" cstate="print">
            <a:clrChange>
              <a:clrFrom>
                <a:srgbClr val="FFFFFF">
                  <a:alpha val="100000"/>
                </a:srgbClr>
              </a:clrFrom>
              <a:clrTo>
                <a:srgbClr val="FFFFFF">
                  <a:alpha val="100000"/>
                  <a:alpha val="0"/>
                </a:srgbClr>
              </a:clrTo>
            </a:clrChange>
          </a:blip>
          <a:stretch>
            <a:fillRect/>
          </a:stretch>
        </p:blipFill>
        <p:spPr>
          <a:xfrm>
            <a:off x="10360025" y="5248275"/>
            <a:ext cx="1717675" cy="1267460"/>
          </a:xfrm>
          <a:prstGeom prst="rect">
            <a:avLst/>
          </a:prstGeom>
        </p:spPr>
      </p:pic>
      <p:sp>
        <p:nvSpPr>
          <p:cNvPr id="12" name="矩形 11"/>
          <p:cNvSpPr/>
          <p:nvPr/>
        </p:nvSpPr>
        <p:spPr>
          <a:xfrm>
            <a:off x="2111409" y="285750"/>
            <a:ext cx="6299166" cy="461665"/>
          </a:xfrm>
          <a:prstGeom prst="rect">
            <a:avLst/>
          </a:prstGeom>
        </p:spPr>
        <p:txBody>
          <a:bodyPr wrap="square">
            <a:spAutoFit/>
          </a:bodyPr>
          <a:lstStyle/>
          <a:p>
            <a:pPr marL="342900" indent="-342900">
              <a:defRPr/>
            </a:pP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独立</a:t>
            </a:r>
            <a:r>
              <a:rPr lang="en-US" altLang="zh-CN" sz="2400" b="1" dirty="0" smtClean="0">
                <a:solidFill>
                  <a:schemeClr val="tx1">
                    <a:lumMod val="85000"/>
                    <a:lumOff val="15000"/>
                  </a:schemeClr>
                </a:solidFill>
                <a:latin typeface="微软雅黑" pitchFamily="34" charset="-122"/>
                <a:ea typeface="微软雅黑" pitchFamily="34" charset="-122"/>
              </a:rPr>
              <a:t>”</a:t>
            </a:r>
            <a:r>
              <a:rPr lang="zh-CN" altLang="en-US" sz="2400" b="1" dirty="0" smtClean="0">
                <a:solidFill>
                  <a:schemeClr val="tx1">
                    <a:lumMod val="85000"/>
                    <a:lumOff val="15000"/>
                  </a:schemeClr>
                </a:solidFill>
                <a:latin typeface="微软雅黑" pitchFamily="34" charset="-122"/>
                <a:ea typeface="微软雅黑" pitchFamily="34" charset="-122"/>
              </a:rPr>
              <a:t>信号控制方式下的运算器工作过程</a:t>
            </a:r>
            <a:endParaRPr lang="zh-CN" altLang="en-US" sz="2400" b="1" dirty="0">
              <a:solidFill>
                <a:schemeClr val="tx1">
                  <a:lumMod val="85000"/>
                  <a:lumOff val="15000"/>
                </a:schemeClr>
              </a:solidFill>
              <a:latin typeface="微软雅黑" pitchFamily="34" charset="-122"/>
              <a:ea typeface="微软雅黑" pitchFamily="3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428365" y="2152015"/>
            <a:ext cx="7872095" cy="2362200"/>
            <a:chOff x="5399" y="3389"/>
            <a:chExt cx="12397" cy="3720"/>
          </a:xfrm>
        </p:grpSpPr>
        <p:sp>
          <p:nvSpPr>
            <p:cNvPr id="17" name="文本框 39"/>
            <p:cNvSpPr txBox="1"/>
            <p:nvPr/>
          </p:nvSpPr>
          <p:spPr>
            <a:xfrm>
              <a:off x="9706" y="4548"/>
              <a:ext cx="8090" cy="1309"/>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smtClean="0">
                  <a:ln>
                    <a:noFill/>
                  </a:ln>
                  <a:solidFill>
                    <a:schemeClr val="tx1">
                      <a:lumMod val="85000"/>
                      <a:lumOff val="15000"/>
                    </a:schemeClr>
                  </a:solidFill>
                  <a:effectLst/>
                  <a:uLnTx/>
                  <a:uFillTx/>
                  <a:latin typeface="微软雅黑" panose="020B0503020204020204" charset="-122"/>
                  <a:ea typeface="微软雅黑" panose="020B0503020204020204" charset="-122"/>
                  <a:cs typeface="+mn-cs"/>
                </a:rPr>
                <a:t>实验注意事项</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grpSp>
          <p:nvGrpSpPr>
            <p:cNvPr id="3" name="组合 2"/>
            <p:cNvGrpSpPr/>
            <p:nvPr/>
          </p:nvGrpSpPr>
          <p:grpSpPr>
            <a:xfrm>
              <a:off x="5399" y="3389"/>
              <a:ext cx="3720" cy="3720"/>
              <a:chOff x="977900" y="2247899"/>
              <a:chExt cx="2362200" cy="2362200"/>
            </a:xfrm>
          </p:grpSpPr>
          <p:sp>
            <p:nvSpPr>
              <p:cNvPr id="26" name="椭圆 25"/>
              <p:cNvSpPr/>
              <p:nvPr/>
            </p:nvSpPr>
            <p:spPr>
              <a:xfrm>
                <a:off x="977900" y="2247899"/>
                <a:ext cx="2362200" cy="2362200"/>
              </a:xfrm>
              <a:prstGeom prst="ellipse">
                <a:avLst/>
              </a:prstGeom>
              <a:solidFill>
                <a:schemeClr val="bg1"/>
              </a:solidFill>
              <a:ln>
                <a:solidFill>
                  <a:srgbClr val="EF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文本框 5"/>
              <p:cNvSpPr txBox="1"/>
              <p:nvPr/>
            </p:nvSpPr>
            <p:spPr>
              <a:xfrm>
                <a:off x="1278296" y="2659443"/>
                <a:ext cx="1736009" cy="1569791"/>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r>
                  <a:rPr lang="zh-CN" altLang="en-US" sz="9600" b="1" dirty="0" smtClean="0">
                    <a:solidFill>
                      <a:schemeClr val="accent4">
                        <a:lumMod val="75000"/>
                      </a:schemeClr>
                    </a:solidFill>
                    <a:latin typeface="微软雅黑" panose="020B0503020204020204" charset="-122"/>
                    <a:ea typeface="微软雅黑" panose="020B0503020204020204" charset="-122"/>
                  </a:rPr>
                  <a:t>六</a:t>
                </a: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2"/>
            </p:custDataLst>
          </p:nvPr>
        </p:nvSpPr>
        <p:spPr>
          <a:xfrm>
            <a:off x="754380" y="260985"/>
            <a:ext cx="7660640" cy="855345"/>
          </a:xfrm>
          <a:prstGeom prst="rect">
            <a:avLst/>
          </a:prstGeom>
          <a:noFill/>
          <a:ln>
            <a:noFill/>
          </a:ln>
        </p:spPr>
        <p:txBody>
          <a:bodyPr vert="horz" wrap="square" lIns="91440" tIns="45720" rIns="91440" bIns="45720" numCol="1" anchor="ctr" anchorCtr="0" compatLnSpc="1">
            <a:normAutofit/>
          </a:bodyPr>
          <a:lst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en-US" altLang="zh-CN" dirty="0">
                <a:solidFill>
                  <a:srgbClr val="00B0F0"/>
                </a:solidFill>
                <a:sym typeface="+mn-ea"/>
              </a:rPr>
              <a:t> </a:t>
            </a:r>
            <a:r>
              <a:rPr lang="zh-CN" altLang="en-US" noProof="0" dirty="0">
                <a:ln>
                  <a:noFill/>
                </a:ln>
                <a:solidFill>
                  <a:srgbClr val="00B0F0"/>
                </a:solidFill>
                <a:effectLst/>
                <a:uLnTx/>
                <a:uFillTx/>
                <a:latin typeface="+mj-ea"/>
                <a:cs typeface="+mn-cs"/>
                <a:sym typeface="+mn-ea"/>
              </a:rPr>
              <a:t>实验要求与说明</a:t>
            </a:r>
            <a:endParaRPr lang="zh-CN" altLang="en-US" dirty="0">
              <a:solidFill>
                <a:srgbClr val="00B0F0"/>
              </a:solidFill>
              <a:latin typeface="黑体" panose="02010609060101010101" pitchFamily="49" charset="-122"/>
              <a:ea typeface="黑体" panose="02010609060101010101" pitchFamily="49" charset="-122"/>
            </a:endParaRPr>
          </a:p>
        </p:txBody>
      </p:sp>
      <p:grpSp>
        <p:nvGrpSpPr>
          <p:cNvPr id="2" name="组合 1"/>
          <p:cNvGrpSpPr/>
          <p:nvPr/>
        </p:nvGrpSpPr>
        <p:grpSpPr>
          <a:xfrm>
            <a:off x="3317240" y="1633712"/>
            <a:ext cx="5478780" cy="3733417"/>
            <a:chOff x="5224" y="2884"/>
            <a:chExt cx="8628" cy="5932"/>
          </a:xfrm>
        </p:grpSpPr>
        <p:sp>
          <p:nvSpPr>
            <p:cNvPr id="43" name="矩形 42"/>
            <p:cNvSpPr/>
            <p:nvPr/>
          </p:nvSpPr>
          <p:spPr>
            <a:xfrm>
              <a:off x="5347" y="3033"/>
              <a:ext cx="8505" cy="5783"/>
            </a:xfrm>
            <a:prstGeom prst="rect">
              <a:avLst/>
            </a:prstGeom>
            <a:solidFill>
              <a:schemeClr val="bg1"/>
            </a:solidFill>
            <a:ln w="952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52" name="图片 51"/>
            <p:cNvPicPr>
              <a:picLocks noChangeAspect="1"/>
            </p:cNvPicPr>
            <p:nvPr/>
          </p:nvPicPr>
          <p:blipFill>
            <a:blip r:embed="rId5" cstate="print">
              <a:duotone>
                <a:prstClr val="black"/>
                <a:schemeClr val="accent3">
                  <a:tint val="45000"/>
                  <a:satMod val="400000"/>
                </a:schemeClr>
              </a:duotone>
              <a:extLst>
                <a:ext uri="{28A0092B-C50C-407E-A947-70E740481C1C}">
                  <a14:useLocalDpi xmlns:a14="http://schemas.microsoft.com/office/drawing/2010/main" xmlns="" val="0"/>
                </a:ext>
              </a:extLst>
            </a:blip>
            <a:stretch>
              <a:fillRect/>
            </a:stretch>
          </p:blipFill>
          <p:spPr>
            <a:xfrm>
              <a:off x="5224" y="2904"/>
              <a:ext cx="2290" cy="2277"/>
            </a:xfrm>
            <a:prstGeom prst="rect">
              <a:avLst/>
            </a:prstGeom>
          </p:spPr>
        </p:pic>
        <p:sp>
          <p:nvSpPr>
            <p:cNvPr id="45" name="Text Box 44"/>
            <p:cNvSpPr txBox="1">
              <a:spLocks noChangeArrowheads="1"/>
            </p:cNvSpPr>
            <p:nvPr/>
          </p:nvSpPr>
          <p:spPr bwMode="auto">
            <a:xfrm>
              <a:off x="5888" y="4194"/>
              <a:ext cx="7516" cy="2787"/>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indent="0"/>
              <a:r>
                <a:rPr lang="zh-CN" altLang="en-US" sz="2000" b="1" dirty="0" smtClean="0"/>
                <a:t>连接电源线和通讯线前</a:t>
              </a:r>
              <a:r>
                <a:rPr lang="en-US" sz="2000" b="1" dirty="0" smtClean="0"/>
                <a:t>TEC-</a:t>
              </a:r>
              <a:r>
                <a:rPr lang="en-US" altLang="zh-CN" sz="2000" b="1" dirty="0" smtClean="0"/>
                <a:t>8</a:t>
              </a:r>
              <a:r>
                <a:rPr lang="zh-CN" altLang="en-US" sz="2000" b="1" dirty="0" smtClean="0"/>
                <a:t>实验系统的电源开关一定要处于断开状态，否则可能会对</a:t>
              </a:r>
              <a:r>
                <a:rPr lang="en-US" sz="2000" b="1" dirty="0" smtClean="0"/>
                <a:t>TEC-</a:t>
              </a:r>
              <a:r>
                <a:rPr lang="en-US" altLang="zh-CN" sz="2000" b="1" dirty="0" smtClean="0"/>
                <a:t>8</a:t>
              </a:r>
              <a:r>
                <a:rPr lang="zh-CN" altLang="en-US" sz="2000" b="1" dirty="0" smtClean="0"/>
                <a:t>实验系统上的芯片和</a:t>
              </a:r>
              <a:r>
                <a:rPr lang="en-US" sz="2000" b="1" dirty="0" smtClean="0"/>
                <a:t>PC </a:t>
              </a:r>
              <a:r>
                <a:rPr lang="zh-CN" altLang="en-US" sz="2000" b="1" dirty="0" smtClean="0"/>
                <a:t>机的串口造成损害</a:t>
              </a:r>
              <a:endParaRPr sz="1800" b="1" dirty="0">
                <a:solidFill>
                  <a:schemeClr val="tx1"/>
                </a:solidFill>
                <a:latin typeface="Times New Roman" panose="02020603050405020304" pitchFamily="18" charset="0"/>
              </a:endParaRPr>
            </a:p>
          </p:txBody>
        </p:sp>
        <p:sp>
          <p:nvSpPr>
            <p:cNvPr id="47" name="TextBox 6"/>
            <p:cNvSpPr txBox="1"/>
            <p:nvPr/>
          </p:nvSpPr>
          <p:spPr>
            <a:xfrm rot="18836568">
              <a:off x="5152" y="3473"/>
              <a:ext cx="1760" cy="582"/>
            </a:xfrm>
            <a:prstGeom prst="rect">
              <a:avLst/>
            </a:prstGeom>
            <a:noFill/>
          </p:spPr>
          <p:txBody>
            <a:bodyPr wrap="none" rtlCol="0">
              <a:spAutoFit/>
            </a:bodyPr>
            <a:lstStyle/>
            <a:p>
              <a:r>
                <a:rPr lang="zh-CN" altLang="en-US" b="1" dirty="0" smtClean="0">
                  <a:solidFill>
                    <a:schemeClr val="bg1"/>
                  </a:solidFill>
                  <a:latin typeface="微软雅黑" panose="020B0503020204020204" charset="-122"/>
                  <a:ea typeface="微软雅黑" panose="020B0503020204020204" charset="-122"/>
                </a:rPr>
                <a:t>注意事项</a:t>
              </a:r>
              <a:endParaRPr lang="zh-CN" altLang="en-US" b="1" dirty="0">
                <a:solidFill>
                  <a:schemeClr val="bg1"/>
                </a:solidFill>
                <a:latin typeface="微软雅黑" panose="020B0503020204020204" charset="-122"/>
                <a:ea typeface="微软雅黑" panose="020B0503020204020204" charset="-122"/>
              </a:endParaRPr>
            </a:p>
          </p:txBody>
        </p:sp>
      </p:grpSp>
      <p:pic>
        <p:nvPicPr>
          <p:cNvPr id="39" name="图片 38" descr="t01063ee2706b69cb98"/>
          <p:cNvPicPr>
            <a:picLocks noChangeAspect="1"/>
          </p:cNvPicPr>
          <p:nvPr/>
        </p:nvPicPr>
        <p:blipFill>
          <a:blip r:embed="rId6"/>
          <a:stretch>
            <a:fillRect/>
          </a:stretch>
        </p:blipFill>
        <p:spPr>
          <a:xfrm>
            <a:off x="8171180" y="4837430"/>
            <a:ext cx="1276350" cy="1276350"/>
          </a:xfrm>
          <a:prstGeom prst="rect">
            <a:avLst/>
          </a:prstGeom>
        </p:spPr>
      </p:pic>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43"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
                                        <p:tgtEl>
                                          <p:spTgt spid="39"/>
                                        </p:tgtEl>
                                      </p:cBhvr>
                                    </p:animEffect>
                                    <p:anim calcmode="lin" valueType="num">
                                      <p:cBhvr>
                                        <p:cTn id="12" dur="400" fill="hold"/>
                                        <p:tgtEl>
                                          <p:spTgt spid="39"/>
                                        </p:tgtEl>
                                        <p:attrNameLst>
                                          <p:attrName>ppt_x</p:attrName>
                                        </p:attrNameLst>
                                      </p:cBhvr>
                                      <p:tavLst>
                                        <p:tav tm="0">
                                          <p:val>
                                            <p:strVal val="#ppt_x"/>
                                          </p:val>
                                        </p:tav>
                                        <p:tav tm="100000">
                                          <p:val>
                                            <p:strVal val="#ppt_x"/>
                                          </p:val>
                                        </p:tav>
                                      </p:tavLst>
                                    </p:anim>
                                    <p:anim calcmode="lin" valueType="num">
                                      <p:cBhvr>
                                        <p:cTn id="13" dur="400" fill="hold"/>
                                        <p:tgtEl>
                                          <p:spTgt spid="39"/>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3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3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latin typeface="Times New Roman" panose="02020603050405020304" pitchFamily="18" charset="0"/>
              <a:cs typeface="Times New Roman" panose="02020603050405020304" pitchFamily="18" charset="0"/>
            </a:endParaRPr>
          </a:p>
        </p:txBody>
      </p:sp>
      <p:grpSp>
        <p:nvGrpSpPr>
          <p:cNvPr id="2" name="组合 2"/>
          <p:cNvGrpSpPr/>
          <p:nvPr/>
        </p:nvGrpSpPr>
        <p:grpSpPr>
          <a:xfrm>
            <a:off x="3428449" y="2152106"/>
            <a:ext cx="2362200" cy="2362200"/>
            <a:chOff x="977900" y="2247899"/>
            <a:chExt cx="2362200" cy="2362200"/>
          </a:xfrm>
        </p:grpSpPr>
        <p:sp>
          <p:nvSpPr>
            <p:cNvPr id="26" name="椭圆 25"/>
            <p:cNvSpPr/>
            <p:nvPr/>
          </p:nvSpPr>
          <p:spPr>
            <a:xfrm>
              <a:off x="977900" y="2247899"/>
              <a:ext cx="2362200" cy="2362200"/>
            </a:xfrm>
            <a:prstGeom prst="ellipse">
              <a:avLst/>
            </a:prstGeom>
            <a:solidFill>
              <a:schemeClr val="bg1"/>
            </a:solidFill>
            <a:ln>
              <a:solidFill>
                <a:srgbClr val="EF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cs typeface="Times New Roman" panose="02020603050405020304" pitchFamily="18" charset="0"/>
              </a:endParaRPr>
            </a:p>
          </p:txBody>
        </p:sp>
        <p:sp>
          <p:nvSpPr>
            <p:cNvPr id="27" name="文本框 5"/>
            <p:cNvSpPr txBox="1"/>
            <p:nvPr/>
          </p:nvSpPr>
          <p:spPr>
            <a:xfrm>
              <a:off x="1468796" y="2644169"/>
              <a:ext cx="1736009" cy="156966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9600" b="1" dirty="0" smtClean="0">
                  <a:solidFill>
                    <a:schemeClr val="accent4">
                      <a:lumMod val="75000"/>
                    </a:schemeClr>
                  </a:solidFill>
                  <a:latin typeface="Times New Roman" panose="02020603050405020304" pitchFamily="18" charset="0"/>
                  <a:ea typeface="微软雅黑" panose="020B0503020204020204" charset="-122"/>
                  <a:cs typeface="Times New Roman" panose="02020603050405020304" pitchFamily="18" charset="0"/>
                </a:rPr>
                <a:t>七</a:t>
              </a:r>
            </a:p>
          </p:txBody>
        </p:sp>
      </p:grpSp>
      <p:sp>
        <p:nvSpPr>
          <p:cNvPr id="11" name="文本框 39"/>
          <p:cNvSpPr txBox="1"/>
          <p:nvPr/>
        </p:nvSpPr>
        <p:spPr>
          <a:xfrm>
            <a:off x="6130925" y="2905125"/>
            <a:ext cx="5137150" cy="87439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chemeClr val="tx1">
                    <a:lumMod val="85000"/>
                    <a:lumOff val="1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思考题</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5"/>
          <p:cNvSpPr>
            <a:spLocks noGrp="1"/>
          </p:cNvSpPr>
          <p:nvPr>
            <p:custDataLst>
              <p:tags r:id="rId2"/>
            </p:custDataLst>
          </p:nvPr>
        </p:nvSpPr>
        <p:spPr>
          <a:xfrm>
            <a:off x="754380" y="260985"/>
            <a:ext cx="7660640" cy="855345"/>
          </a:xfrm>
          <a:prstGeom prst="rect">
            <a:avLst/>
          </a:prstGeom>
          <a:noFill/>
          <a:ln>
            <a:noFill/>
          </a:ln>
        </p:spPr>
        <p:txBody>
          <a:bodyPr vert="horz" wrap="square" lIns="91440" tIns="45720" rIns="91440" bIns="45720" numCol="1" anchor="ctr" anchorCtr="0" compatLnSpc="1">
            <a:normAutofit/>
          </a:bodyPr>
          <a:lst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zh-CN" altLang="en-US" b="1" dirty="0">
                <a:solidFill>
                  <a:srgbClr val="00B0F0"/>
                </a:solidFill>
                <a:latin typeface="Times New Roman" panose="02020603050405020304" pitchFamily="18" charset="0"/>
                <a:cs typeface="Times New Roman" panose="02020603050405020304" pitchFamily="18" charset="0"/>
                <a:sym typeface="+mn-ea"/>
              </a:rPr>
              <a:t>思考题</a:t>
            </a:r>
          </a:p>
        </p:txBody>
      </p:sp>
      <p:pic>
        <p:nvPicPr>
          <p:cNvPr id="21" name="图片 20" descr="6380-1202111S35744"/>
          <p:cNvPicPr>
            <a:picLocks noChangeAspect="1"/>
          </p:cNvPicPr>
          <p:nvPr/>
        </p:nvPicPr>
        <p:blipFill>
          <a:blip r:embed="rId8" cstate="print">
            <a:clrChange>
              <a:clrFrom>
                <a:srgbClr val="FFFFFF">
                  <a:alpha val="100000"/>
                </a:srgbClr>
              </a:clrFrom>
              <a:clrTo>
                <a:srgbClr val="FFFFFF">
                  <a:alpha val="100000"/>
                  <a:alpha val="0"/>
                </a:srgbClr>
              </a:clrTo>
            </a:clrChange>
          </a:blip>
          <a:stretch>
            <a:fillRect/>
          </a:stretch>
        </p:blipFill>
        <p:spPr>
          <a:xfrm>
            <a:off x="10570845" y="40640"/>
            <a:ext cx="1558925" cy="2078990"/>
          </a:xfrm>
          <a:prstGeom prst="rect">
            <a:avLst/>
          </a:prstGeom>
        </p:spPr>
      </p:pic>
      <p:grpSp>
        <p:nvGrpSpPr>
          <p:cNvPr id="33" name="组合 32"/>
          <p:cNvGrpSpPr/>
          <p:nvPr/>
        </p:nvGrpSpPr>
        <p:grpSpPr>
          <a:xfrm flipH="1">
            <a:off x="890554" y="1404927"/>
            <a:ext cx="1000126" cy="2207118"/>
            <a:chOff x="10161053" y="1349376"/>
            <a:chExt cx="1000124" cy="3757613"/>
          </a:xfrm>
        </p:grpSpPr>
        <p:sp>
          <p:nvSpPr>
            <p:cNvPr id="34" name="MH_Other_3"/>
            <p:cNvSpPr/>
            <p:nvPr>
              <p:custDataLst>
                <p:tags r:id="rId4"/>
              </p:custDataLst>
            </p:nvPr>
          </p:nvSpPr>
          <p:spPr bwMode="auto">
            <a:xfrm>
              <a:off x="11018301" y="1349376"/>
              <a:ext cx="142876" cy="2624137"/>
            </a:xfrm>
            <a:prstGeom prst="rect">
              <a:avLst/>
            </a:prstGeom>
            <a:solidFill>
              <a:srgbClr val="008C3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anchor="ctr">
              <a:normAutofit lnSpcReduction="10000"/>
            </a:bodyPr>
            <a:lstStyle/>
            <a:p>
              <a:pPr algn="ctr" eaLnBrk="1" fontAlgn="auto" hangingPunct="1">
                <a:spcBef>
                  <a:spcPts val="0"/>
                </a:spcBef>
                <a:spcAft>
                  <a:spcPts val="0"/>
                </a:spcAft>
                <a:defRPr/>
              </a:pPr>
              <a:endParaRPr lang="zh-CN" altLang="en-US" sz="1000" spc="200">
                <a:solidFill>
                  <a:srgbClr val="008C33"/>
                </a:solidFill>
              </a:endParaRPr>
            </a:p>
          </p:txBody>
        </p:sp>
        <p:sp>
          <p:nvSpPr>
            <p:cNvPr id="36" name="MH_SubTitle_1"/>
            <p:cNvSpPr/>
            <p:nvPr>
              <p:custDataLst>
                <p:tags r:id="rId5"/>
              </p:custDataLst>
            </p:nvPr>
          </p:nvSpPr>
          <p:spPr bwMode="auto">
            <a:xfrm flipH="1">
              <a:off x="10161053" y="1366839"/>
              <a:ext cx="964148" cy="3740150"/>
            </a:xfrm>
            <a:custGeom>
              <a:avLst/>
              <a:gdLst>
                <a:gd name="connsiteX0" fmla="*/ 0 w 1079880"/>
                <a:gd name="connsiteY0" fmla="*/ 2762546 h 3739786"/>
                <a:gd name="connsiteX1" fmla="*/ 44068 w 1079880"/>
                <a:gd name="connsiteY1" fmla="*/ 2762546 h 3739786"/>
                <a:gd name="connsiteX2" fmla="*/ 44068 w 1079880"/>
                <a:gd name="connsiteY2" fmla="*/ 3688106 h 3739786"/>
                <a:gd name="connsiteX3" fmla="*/ 771229 w 1079880"/>
                <a:gd name="connsiteY3" fmla="*/ 3688106 h 3739786"/>
                <a:gd name="connsiteX4" fmla="*/ 771229 w 1079880"/>
                <a:gd name="connsiteY4" fmla="*/ 3739786 h 3739786"/>
                <a:gd name="connsiteX5" fmla="*/ 0 w 1079880"/>
                <a:gd name="connsiteY5" fmla="*/ 3739786 h 3739786"/>
                <a:gd name="connsiteX6" fmla="*/ 308650 w 1079880"/>
                <a:gd name="connsiteY6" fmla="*/ 0 h 3739786"/>
                <a:gd name="connsiteX7" fmla="*/ 1079880 w 1079880"/>
                <a:gd name="connsiteY7" fmla="*/ 0 h 3739786"/>
                <a:gd name="connsiteX8" fmla="*/ 1079880 w 1079880"/>
                <a:gd name="connsiteY8" fmla="*/ 977241 h 3739786"/>
                <a:gd name="connsiteX9" fmla="*/ 1035812 w 1079880"/>
                <a:gd name="connsiteY9" fmla="*/ 977241 h 3739786"/>
                <a:gd name="connsiteX10" fmla="*/ 1035812 w 1079880"/>
                <a:gd name="connsiteY10" fmla="*/ 51681 h 3739786"/>
                <a:gd name="connsiteX11" fmla="*/ 308650 w 1079880"/>
                <a:gd name="connsiteY11" fmla="*/ 51681 h 373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9880" h="3739786">
                  <a:moveTo>
                    <a:pt x="0" y="2762546"/>
                  </a:moveTo>
                  <a:lnTo>
                    <a:pt x="44068" y="2762546"/>
                  </a:lnTo>
                  <a:lnTo>
                    <a:pt x="44068" y="3688106"/>
                  </a:lnTo>
                  <a:lnTo>
                    <a:pt x="771229" y="3688106"/>
                  </a:lnTo>
                  <a:lnTo>
                    <a:pt x="771229" y="3739786"/>
                  </a:lnTo>
                  <a:lnTo>
                    <a:pt x="0" y="3739786"/>
                  </a:lnTo>
                  <a:close/>
                  <a:moveTo>
                    <a:pt x="308650" y="0"/>
                  </a:moveTo>
                  <a:lnTo>
                    <a:pt x="1079880" y="0"/>
                  </a:lnTo>
                  <a:lnTo>
                    <a:pt x="1079880" y="977241"/>
                  </a:lnTo>
                  <a:lnTo>
                    <a:pt x="1035812" y="977241"/>
                  </a:lnTo>
                  <a:lnTo>
                    <a:pt x="1035812" y="51681"/>
                  </a:lnTo>
                  <a:lnTo>
                    <a:pt x="308650" y="51681"/>
                  </a:lnTo>
                  <a:close/>
                </a:path>
              </a:pathLst>
            </a:custGeom>
            <a:solidFill>
              <a:srgbClr val="008C33"/>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normAutofit/>
            </a:bodyPr>
            <a:lstStyle/>
            <a:p>
              <a:pPr algn="ctr" eaLnBrk="1" fontAlgn="auto" hangingPunct="1">
                <a:spcBef>
                  <a:spcPts val="0"/>
                </a:spcBef>
                <a:spcAft>
                  <a:spcPts val="0"/>
                </a:spcAft>
                <a:defRPr/>
              </a:pPr>
              <a:r>
                <a:rPr lang="zh-CN" altLang="en-US" sz="2400" b="1" spc="500" dirty="0" smtClean="0">
                  <a:solidFill>
                    <a:srgbClr val="333333"/>
                  </a:solidFill>
                  <a:latin typeface="微软雅黑" panose="020B0503020204020204" charset="-122"/>
                  <a:ea typeface="微软雅黑" panose="020B0503020204020204" charset="-122"/>
                </a:rPr>
                <a:t>思考题</a:t>
              </a:r>
            </a:p>
          </p:txBody>
        </p:sp>
      </p:grpSp>
      <p:sp>
        <p:nvSpPr>
          <p:cNvPr id="37" name="MH_Text_1"/>
          <p:cNvSpPr txBox="1">
            <a:spLocks noChangeArrowheads="1"/>
          </p:cNvSpPr>
          <p:nvPr>
            <p:custDataLst>
              <p:tags r:id="rId3"/>
            </p:custDataLst>
          </p:nvPr>
        </p:nvSpPr>
        <p:spPr bwMode="auto">
          <a:xfrm>
            <a:off x="2105024" y="1331843"/>
            <a:ext cx="8420515" cy="4462670"/>
          </a:xfrm>
          <a:prstGeom prst="rect">
            <a:avLst/>
          </a:prstGeom>
          <a:noFill/>
          <a:ln w="9525">
            <a:noFill/>
            <a:miter lim="800000"/>
          </a:ln>
        </p:spPr>
        <p:txBody>
          <a:bodyPr/>
          <a:lstStyle/>
          <a:p>
            <a:r>
              <a:rPr lang="zh-CN" altLang="en-US" dirty="0" smtClean="0"/>
              <a:t>为什么在</a:t>
            </a:r>
            <a:r>
              <a:rPr lang="en-US" dirty="0" smtClean="0"/>
              <a:t>ALU</a:t>
            </a:r>
            <a:r>
              <a:rPr lang="zh-CN" altLang="en-US" dirty="0" smtClean="0"/>
              <a:t>的</a:t>
            </a:r>
            <a:r>
              <a:rPr lang="en-US" dirty="0" smtClean="0"/>
              <a:t>A</a:t>
            </a:r>
            <a:r>
              <a:rPr lang="zh-CN" altLang="en-US" dirty="0" smtClean="0"/>
              <a:t>端口和</a:t>
            </a:r>
            <a:r>
              <a:rPr lang="en-US" dirty="0" smtClean="0"/>
              <a:t>B</a:t>
            </a:r>
            <a:r>
              <a:rPr lang="zh-CN" altLang="en-US" dirty="0" smtClean="0"/>
              <a:t>端口的数据确定后，在数据总线</a:t>
            </a:r>
            <a:r>
              <a:rPr lang="en-US" dirty="0" smtClean="0"/>
              <a:t>DBUS</a:t>
            </a:r>
            <a:r>
              <a:rPr lang="zh-CN" altLang="en-US" dirty="0" smtClean="0"/>
              <a:t>上能够直接观测运算的数据结果，而标志结果却在下一步才能观测到？</a:t>
            </a:r>
            <a:endParaRPr dirty="0" smtClean="0">
              <a:latin typeface="Times New Roman" panose="02020603050405020304" pitchFamily="18" charset="0"/>
              <a:ea typeface="微软雅黑" panose="020B0503020204020204" charset="-122"/>
            </a:endParaRP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Right)">
                                      <p:cBhvr>
                                        <p:cTn id="7" dur="500"/>
                                        <p:tgtEl>
                                          <p:spTgt spid="3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Bottom)">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127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latin typeface="Times New Roman" panose="02020603050405020304" pitchFamily="18" charset="0"/>
              <a:cs typeface="Times New Roman" panose="02020603050405020304" pitchFamily="18" charset="0"/>
            </a:endParaRPr>
          </a:p>
        </p:txBody>
      </p:sp>
      <p:grpSp>
        <p:nvGrpSpPr>
          <p:cNvPr id="2" name="组合 2"/>
          <p:cNvGrpSpPr/>
          <p:nvPr/>
        </p:nvGrpSpPr>
        <p:grpSpPr>
          <a:xfrm>
            <a:off x="3428449" y="2152106"/>
            <a:ext cx="2362200" cy="2362200"/>
            <a:chOff x="977900" y="2247899"/>
            <a:chExt cx="2362200" cy="2362200"/>
          </a:xfrm>
        </p:grpSpPr>
        <p:sp>
          <p:nvSpPr>
            <p:cNvPr id="26" name="椭圆 25"/>
            <p:cNvSpPr/>
            <p:nvPr/>
          </p:nvSpPr>
          <p:spPr>
            <a:xfrm>
              <a:off x="977900" y="2247899"/>
              <a:ext cx="2362200" cy="2362200"/>
            </a:xfrm>
            <a:prstGeom prst="ellipse">
              <a:avLst/>
            </a:prstGeom>
            <a:solidFill>
              <a:schemeClr val="bg1"/>
            </a:solidFill>
            <a:ln>
              <a:solidFill>
                <a:srgbClr val="EF41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Times New Roman" panose="02020603050405020304" pitchFamily="18" charset="0"/>
                <a:cs typeface="Times New Roman" panose="02020603050405020304" pitchFamily="18" charset="0"/>
              </a:endParaRPr>
            </a:p>
          </p:txBody>
        </p:sp>
        <p:sp>
          <p:nvSpPr>
            <p:cNvPr id="27" name="文本框 5"/>
            <p:cNvSpPr txBox="1"/>
            <p:nvPr/>
          </p:nvSpPr>
          <p:spPr>
            <a:xfrm>
              <a:off x="1468796" y="2644169"/>
              <a:ext cx="1736009" cy="165798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zh-CN" altLang="en-US" sz="9600" b="1" dirty="0" smtClean="0">
                  <a:solidFill>
                    <a:schemeClr val="accent4">
                      <a:lumMod val="75000"/>
                    </a:schemeClr>
                  </a:solidFill>
                  <a:latin typeface="Times New Roman" panose="02020603050405020304" pitchFamily="18" charset="0"/>
                  <a:ea typeface="微软雅黑" panose="020B0503020204020204" charset="-122"/>
                  <a:cs typeface="Times New Roman" panose="02020603050405020304" pitchFamily="18" charset="0"/>
                </a:rPr>
                <a:t>六</a:t>
              </a:r>
            </a:p>
          </p:txBody>
        </p:sp>
      </p:grpSp>
      <p:sp>
        <p:nvSpPr>
          <p:cNvPr id="11" name="文本框 39"/>
          <p:cNvSpPr txBox="1"/>
          <p:nvPr/>
        </p:nvSpPr>
        <p:spPr>
          <a:xfrm>
            <a:off x="6130925" y="2990850"/>
            <a:ext cx="5137150" cy="87439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chemeClr val="tx1">
                    <a:lumMod val="85000"/>
                    <a:lumOff val="15000"/>
                  </a:schemeClr>
                </a:solidFill>
                <a:effectLst/>
                <a:uLnTx/>
                <a:uFillTx/>
                <a:latin typeface="Times New Roman" panose="02020603050405020304" pitchFamily="18" charset="0"/>
                <a:ea typeface="微软雅黑" panose="020B0503020204020204" charset="-122"/>
                <a:cs typeface="Times New Roman" panose="02020603050405020304" pitchFamily="18" charset="0"/>
              </a:rPr>
              <a:t>实验报告</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custDataLst>
              <p:tags r:id="rId2"/>
            </p:custDataLst>
          </p:nvPr>
        </p:nvSpPr>
        <p:spPr>
          <a:xfrm>
            <a:off x="754380" y="260985"/>
            <a:ext cx="7660640" cy="855345"/>
          </a:xfrm>
          <a:prstGeom prst="rect">
            <a:avLst/>
          </a:prstGeom>
          <a:noFill/>
          <a:ln>
            <a:noFill/>
          </a:ln>
        </p:spPr>
        <p:txBody>
          <a:bodyPr vert="horz" wrap="square" lIns="91440" tIns="45720" rIns="91440" bIns="45720" numCol="1" anchor="ctr" anchorCtr="0" compatLnSpc="1">
            <a:normAutofit/>
          </a:bodyPr>
          <a:lst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1" fontAlgn="base" hangingPunct="1">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en-US" altLang="zh-CN" b="1" dirty="0">
                <a:solidFill>
                  <a:srgbClr val="00B0F0"/>
                </a:solidFill>
                <a:latin typeface="Times New Roman" panose="02020603050405020304" pitchFamily="18" charset="0"/>
                <a:cs typeface="Times New Roman" panose="02020603050405020304" pitchFamily="18" charset="0"/>
                <a:sym typeface="+mn-ea"/>
              </a:rPr>
              <a:t> </a:t>
            </a:r>
            <a:r>
              <a:rPr lang="zh-CN" altLang="en-US" b="1" noProof="0" dirty="0">
                <a:ln>
                  <a:noFill/>
                </a:ln>
                <a:solidFill>
                  <a:srgbClr val="00B0F0"/>
                </a:solidFill>
                <a:effectLst/>
                <a:uLnTx/>
                <a:uFillTx/>
                <a:latin typeface="Times New Roman" panose="02020603050405020304" pitchFamily="18" charset="0"/>
                <a:cs typeface="Times New Roman" panose="02020603050405020304" pitchFamily="18" charset="0"/>
                <a:sym typeface="+mn-ea"/>
              </a:rPr>
              <a:t>实验报告</a:t>
            </a:r>
          </a:p>
        </p:txBody>
      </p:sp>
      <p:sp>
        <p:nvSpPr>
          <p:cNvPr id="11" name="矩形 10"/>
          <p:cNvSpPr/>
          <p:nvPr/>
        </p:nvSpPr>
        <p:spPr>
          <a:xfrm>
            <a:off x="3282950" y="3625850"/>
            <a:ext cx="5784215" cy="566420"/>
          </a:xfrm>
          <a:prstGeom prst="rect">
            <a:avLst/>
          </a:prstGeom>
        </p:spPr>
        <p:txBody>
          <a:bodyPr wrap="square">
            <a:spAutoFit/>
          </a:bodyPr>
          <a:lstStyle/>
          <a:p>
            <a:pPr>
              <a:lnSpc>
                <a:spcPct val="130000"/>
              </a:lnSpc>
              <a:spcAft>
                <a:spcPts val="600"/>
              </a:spcAft>
            </a:pPr>
            <a:r>
              <a:rPr sz="2400" dirty="0" smtClean="0">
                <a:latin typeface="微软雅黑" panose="020B0503020204020204" charset="-122"/>
                <a:ea typeface="微软雅黑" panose="020B0503020204020204" charset="-122"/>
              </a:rPr>
              <a:t>按照实验报告的格式要求书写实验报告</a:t>
            </a:r>
            <a:endParaRPr lang="zh-CN" sz="2400" dirty="0" smtClean="0">
              <a:latin typeface="微软雅黑" panose="020B0503020204020204" charset="-122"/>
              <a:ea typeface="微软雅黑" panose="020B0503020204020204" charset="-122"/>
            </a:endParaRPr>
          </a:p>
        </p:txBody>
      </p:sp>
      <p:pic>
        <p:nvPicPr>
          <p:cNvPr id="18" name="图片 17"/>
          <p:cNvPicPr>
            <a:picLocks noChangeAspect="1"/>
          </p:cNvPicPr>
          <p:nvPr/>
        </p:nvPicPr>
        <p:blipFill>
          <a:blip r:embed="rId5" cstate="print"/>
          <a:stretch>
            <a:fillRect/>
          </a:stretch>
        </p:blipFill>
        <p:spPr>
          <a:xfrm>
            <a:off x="6005580" y="827338"/>
            <a:ext cx="6171183" cy="2440117"/>
          </a:xfrm>
          <a:prstGeom prst="rect">
            <a:avLst/>
          </a:prstGeom>
        </p:spPr>
      </p:pic>
      <p:sp>
        <p:nvSpPr>
          <p:cNvPr id="20" name="任意多边形 19"/>
          <p:cNvSpPr/>
          <p:nvPr/>
        </p:nvSpPr>
        <p:spPr>
          <a:xfrm>
            <a:off x="2614930" y="3841115"/>
            <a:ext cx="6407785" cy="351155"/>
          </a:xfrm>
          <a:custGeom>
            <a:avLst/>
            <a:gdLst>
              <a:gd name="connsiteX0" fmla="*/ 0 w 4132613"/>
              <a:gd name="connsiteY0" fmla="*/ 0 h 1128156"/>
              <a:gd name="connsiteX1" fmla="*/ 285008 w 4132613"/>
              <a:gd name="connsiteY1" fmla="*/ 1116281 h 1128156"/>
              <a:gd name="connsiteX2" fmla="*/ 4132613 w 4132613"/>
              <a:gd name="connsiteY2" fmla="*/ 1128156 h 1128156"/>
            </a:gdLst>
            <a:ahLst/>
            <a:cxnLst>
              <a:cxn ang="0">
                <a:pos x="connsiteX0" y="connsiteY0"/>
              </a:cxn>
              <a:cxn ang="0">
                <a:pos x="connsiteX1" y="connsiteY1"/>
              </a:cxn>
              <a:cxn ang="0">
                <a:pos x="connsiteX2" y="connsiteY2"/>
              </a:cxn>
            </a:cxnLst>
            <a:rect l="l" t="t" r="r" b="b"/>
            <a:pathLst>
              <a:path w="4132613" h="1128156">
                <a:moveTo>
                  <a:pt x="0" y="0"/>
                </a:moveTo>
                <a:lnTo>
                  <a:pt x="285008" y="1116281"/>
                </a:lnTo>
                <a:lnTo>
                  <a:pt x="4132613" y="1128156"/>
                </a:lnTo>
              </a:path>
            </a:pathLst>
          </a:custGeom>
          <a:ln w="44450">
            <a:solidFill>
              <a:srgbClr val="FF6600"/>
            </a:solidFill>
            <a:prstDash val="sysDot"/>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1" name="图片 20" descr="CuteBall-Favorites004.png"/>
          <p:cNvPicPr preferRelativeResize="0"/>
          <p:nvPr/>
        </p:nvPicPr>
        <p:blipFill>
          <a:blip r:embed="rId6" cstate="print"/>
          <a:stretch>
            <a:fillRect/>
          </a:stretch>
        </p:blipFill>
        <p:spPr>
          <a:xfrm>
            <a:off x="2290740" y="3348823"/>
            <a:ext cx="648000" cy="648000"/>
          </a:xfrm>
          <a:prstGeom prst="rect">
            <a:avLst/>
          </a:prstGeom>
        </p:spPr>
      </p:pic>
      <p:pic>
        <p:nvPicPr>
          <p:cNvPr id="22" name="图片 21" descr="641a153ax91b0607c6230&amp;690.png"/>
          <p:cNvPicPr>
            <a:picLocks noChangeAspect="1"/>
          </p:cNvPicPr>
          <p:nvPr/>
        </p:nvPicPr>
        <p:blipFill>
          <a:blip r:embed="rId7" cstate="print"/>
          <a:stretch>
            <a:fillRect/>
          </a:stretch>
        </p:blipFill>
        <p:spPr>
          <a:xfrm>
            <a:off x="2057060" y="1801692"/>
            <a:ext cx="1115100" cy="1115100"/>
          </a:xfrm>
          <a:prstGeom prst="rect">
            <a:avLst/>
          </a:prstGeom>
        </p:spPr>
      </p:pic>
      <p:pic>
        <p:nvPicPr>
          <p:cNvPr id="23" name="图片 22" descr="I_like_buttons_001s960x639.png"/>
          <p:cNvPicPr preferRelativeResize="0"/>
          <p:nvPr/>
        </p:nvPicPr>
        <p:blipFill>
          <a:blip r:embed="rId8" cstate="print"/>
          <a:stretch>
            <a:fillRect/>
          </a:stretch>
        </p:blipFill>
        <p:spPr>
          <a:xfrm>
            <a:off x="1300910" y="2561825"/>
            <a:ext cx="1080150" cy="972090"/>
          </a:xfrm>
          <a:prstGeom prst="rect">
            <a:avLst/>
          </a:prstGeom>
        </p:spPr>
      </p:pic>
      <p:pic>
        <p:nvPicPr>
          <p:cNvPr id="24" name="图片 23" descr="1_131028084512_1.png"/>
          <p:cNvPicPr>
            <a:picLocks noChangeAspect="1"/>
          </p:cNvPicPr>
          <p:nvPr/>
        </p:nvPicPr>
        <p:blipFill>
          <a:blip r:embed="rId9" cstate="print"/>
          <a:stretch>
            <a:fillRect/>
          </a:stretch>
        </p:blipFill>
        <p:spPr>
          <a:xfrm>
            <a:off x="8764865" y="3534020"/>
            <a:ext cx="2651733" cy="198880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未标题-1.jpg"/>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6</a:t>
            </a:fld>
            <a:endParaRPr lang="zh-CN" altLang="en-US"/>
          </a:p>
        </p:txBody>
      </p:sp>
      <p:sp>
        <p:nvSpPr>
          <p:cNvPr id="3" name="内容占位符 2"/>
          <p:cNvSpPr>
            <a:spLocks noGrp="1"/>
          </p:cNvSpPr>
          <p:nvPr>
            <p:ph sz="quarter" idx="13"/>
          </p:nvPr>
        </p:nvSpPr>
        <p:spPr/>
        <p:txBody>
          <a:bodyPr/>
          <a:lstStyle/>
          <a:p>
            <a:r>
              <a:rPr lang="en-US" altLang="zh-CN" dirty="0" smtClean="0"/>
              <a:t>TEC-8 </a:t>
            </a:r>
            <a:r>
              <a:rPr lang="zh-CN" altLang="en-US" dirty="0" smtClean="0"/>
              <a:t>模型计算机主时钟</a:t>
            </a:r>
            <a:r>
              <a:rPr lang="en-US" altLang="zh-CN" dirty="0" smtClean="0"/>
              <a:t>MF </a:t>
            </a:r>
            <a:r>
              <a:rPr lang="zh-CN" altLang="en-US" dirty="0" smtClean="0"/>
              <a:t>的频率为</a:t>
            </a:r>
            <a:r>
              <a:rPr lang="en-US" altLang="zh-CN" dirty="0" smtClean="0"/>
              <a:t>1MHz</a:t>
            </a:r>
            <a:r>
              <a:rPr lang="zh-CN" altLang="en-US" dirty="0" smtClean="0"/>
              <a:t>，执行一条微指令</a:t>
            </a:r>
            <a:r>
              <a:rPr lang="en-US" altLang="zh-CN" dirty="0" smtClean="0"/>
              <a:t>(</a:t>
            </a:r>
            <a:r>
              <a:rPr lang="zh-CN" altLang="en-US" dirty="0" smtClean="0"/>
              <a:t>或者硬连线控制中完成</a:t>
            </a:r>
            <a:r>
              <a:rPr lang="en-US" altLang="zh-CN" dirty="0" smtClean="0"/>
              <a:t>1</a:t>
            </a:r>
            <a:r>
              <a:rPr lang="zh-CN" altLang="en-US" dirty="0" smtClean="0"/>
              <a:t>个机器周期</a:t>
            </a:r>
            <a:r>
              <a:rPr lang="en-US" altLang="zh-CN" dirty="0" smtClean="0"/>
              <a:t>)</a:t>
            </a:r>
            <a:r>
              <a:rPr lang="zh-CN" altLang="en-US" dirty="0" smtClean="0"/>
              <a:t>需要连续的</a:t>
            </a:r>
            <a:r>
              <a:rPr lang="en-US" altLang="zh-CN" dirty="0" smtClean="0"/>
              <a:t>3 </a:t>
            </a:r>
            <a:r>
              <a:rPr lang="zh-CN" altLang="en-US" dirty="0" smtClean="0"/>
              <a:t>个节拍脉冲</a:t>
            </a:r>
            <a:r>
              <a:rPr lang="en-US" altLang="zh-CN" dirty="0" smtClean="0"/>
              <a:t>T1</a:t>
            </a:r>
            <a:r>
              <a:rPr lang="zh-CN" altLang="en-US" dirty="0" smtClean="0"/>
              <a:t>、</a:t>
            </a:r>
            <a:r>
              <a:rPr lang="en-US" altLang="zh-CN" dirty="0" smtClean="0"/>
              <a:t>T2</a:t>
            </a:r>
            <a:r>
              <a:rPr lang="zh-CN" altLang="en-US" dirty="0" smtClean="0"/>
              <a:t>、</a:t>
            </a:r>
            <a:r>
              <a:rPr lang="en-US" altLang="zh-CN" dirty="0" smtClean="0"/>
              <a:t>T3</a:t>
            </a:r>
            <a:r>
              <a:rPr lang="zh-CN" altLang="en-US" dirty="0" smtClean="0"/>
              <a:t>。</a:t>
            </a:r>
            <a:r>
              <a:rPr lang="en-US" altLang="zh-CN" dirty="0" smtClean="0"/>
              <a:t>TEC-8 </a:t>
            </a:r>
            <a:r>
              <a:rPr lang="zh-CN" altLang="en-US" dirty="0" smtClean="0"/>
              <a:t>模型计算机时序采用不定长机器周期，绝大多数指令采用</a:t>
            </a:r>
            <a:r>
              <a:rPr lang="en-US" altLang="zh-CN" dirty="0" smtClean="0"/>
              <a:t>2 </a:t>
            </a:r>
            <a:r>
              <a:rPr lang="zh-CN" altLang="en-US" dirty="0" smtClean="0"/>
              <a:t>个机器周期</a:t>
            </a:r>
            <a:r>
              <a:rPr lang="en-US" altLang="zh-CN" dirty="0" smtClean="0"/>
              <a:t>W1</a:t>
            </a:r>
            <a:r>
              <a:rPr lang="zh-CN" altLang="en-US" dirty="0" smtClean="0"/>
              <a:t>、</a:t>
            </a:r>
            <a:r>
              <a:rPr lang="en-US" altLang="zh-CN" dirty="0" smtClean="0"/>
              <a:t>W2</a:t>
            </a:r>
            <a:r>
              <a:rPr lang="zh-CN" altLang="en-US" dirty="0" smtClean="0"/>
              <a:t>， 少数指令采用一个机器周期</a:t>
            </a:r>
            <a:r>
              <a:rPr lang="en-US" altLang="zh-CN" dirty="0" smtClean="0"/>
              <a:t>W1 </a:t>
            </a:r>
            <a:r>
              <a:rPr lang="zh-CN" altLang="en-US" dirty="0" smtClean="0"/>
              <a:t>或者</a:t>
            </a:r>
            <a:r>
              <a:rPr lang="en-US" altLang="zh-CN" dirty="0" smtClean="0"/>
              <a:t>3 </a:t>
            </a:r>
            <a:r>
              <a:rPr lang="zh-CN" altLang="en-US" dirty="0" smtClean="0"/>
              <a:t>个机器周期</a:t>
            </a:r>
            <a:r>
              <a:rPr lang="en-US" altLang="zh-CN" dirty="0" smtClean="0"/>
              <a:t>W1</a:t>
            </a:r>
            <a:r>
              <a:rPr lang="zh-CN" altLang="en-US" dirty="0" smtClean="0"/>
              <a:t>、</a:t>
            </a:r>
            <a:r>
              <a:rPr lang="en-US" altLang="zh-CN" dirty="0" smtClean="0"/>
              <a:t>W2</a:t>
            </a:r>
            <a:r>
              <a:rPr lang="zh-CN" altLang="en-US" dirty="0" smtClean="0"/>
              <a:t>、</a:t>
            </a:r>
            <a:r>
              <a:rPr lang="en-US" altLang="zh-CN" dirty="0" smtClean="0"/>
              <a:t>W3</a:t>
            </a:r>
            <a:r>
              <a:rPr lang="zh-CN" altLang="en-US" dirty="0" smtClean="0"/>
              <a:t>。 </a:t>
            </a:r>
            <a:endParaRPr lang="en-US" altLang="zh-CN" dirty="0" smtClean="0"/>
          </a:p>
          <a:p>
            <a:r>
              <a:rPr lang="zh-CN" altLang="en-US" dirty="0" smtClean="0"/>
              <a:t>以运算器操作</a:t>
            </a:r>
            <a:r>
              <a:rPr lang="en-US" altLang="zh-CN" dirty="0" smtClean="0"/>
              <a:t>(</a:t>
            </a:r>
            <a:r>
              <a:rPr lang="zh-CN" altLang="en-US" dirty="0" smtClean="0"/>
              <a:t>在一个机器周期可完成 </a:t>
            </a:r>
            <a:r>
              <a:rPr lang="en-US" altLang="zh-CN" dirty="0" smtClean="0"/>
              <a:t>)</a:t>
            </a:r>
            <a:r>
              <a:rPr lang="zh-CN" altLang="en-US" dirty="0" smtClean="0"/>
              <a:t>进行说明</a:t>
            </a:r>
            <a:r>
              <a:rPr lang="en-US" altLang="zh-CN" dirty="0" smtClean="0"/>
              <a:t>:</a:t>
            </a:r>
          </a:p>
          <a:p>
            <a:r>
              <a:rPr lang="en-US" altLang="zh-CN" dirty="0" smtClean="0"/>
              <a:t>T1:</a:t>
            </a:r>
            <a:r>
              <a:rPr lang="zh-CN" altLang="en-US" dirty="0" smtClean="0"/>
              <a:t>产生</a:t>
            </a:r>
            <a:r>
              <a:rPr lang="en-US" altLang="zh-CN" dirty="0" smtClean="0"/>
              <a:t>2</a:t>
            </a:r>
            <a:r>
              <a:rPr lang="zh-CN" altLang="en-US" dirty="0" smtClean="0"/>
              <a:t>个</a:t>
            </a:r>
            <a:r>
              <a:rPr lang="en-US" altLang="zh-CN" dirty="0" smtClean="0"/>
              <a:t>8</a:t>
            </a:r>
            <a:r>
              <a:rPr lang="zh-CN" altLang="en-US" dirty="0" smtClean="0"/>
              <a:t>位参与运算的数</a:t>
            </a:r>
            <a:r>
              <a:rPr lang="en-US" altLang="zh-CN" dirty="0" smtClean="0"/>
              <a:t>,</a:t>
            </a:r>
            <a:r>
              <a:rPr lang="zh-CN" altLang="en-US" dirty="0" smtClean="0"/>
              <a:t>以及控制信息</a:t>
            </a:r>
            <a:endParaRPr lang="en-US" altLang="zh-CN" dirty="0" smtClean="0"/>
          </a:p>
          <a:p>
            <a:r>
              <a:rPr lang="en-US" altLang="zh-CN" dirty="0" smtClean="0"/>
              <a:t>T2:</a:t>
            </a:r>
            <a:r>
              <a:rPr lang="zh-CN" altLang="en-US" dirty="0" smtClean="0"/>
              <a:t>根据控制信号</a:t>
            </a:r>
            <a:r>
              <a:rPr lang="en-US" altLang="zh-CN" dirty="0" smtClean="0"/>
              <a:t>,</a:t>
            </a:r>
            <a:r>
              <a:rPr lang="zh-CN" altLang="en-US" dirty="0" smtClean="0"/>
              <a:t>完成某种运算功能 </a:t>
            </a:r>
            <a:endParaRPr lang="en-US" altLang="zh-CN" dirty="0" smtClean="0"/>
          </a:p>
          <a:p>
            <a:r>
              <a:rPr lang="en-US" altLang="zh-CN" dirty="0" smtClean="0"/>
              <a:t>T3:</a:t>
            </a:r>
            <a:r>
              <a:rPr lang="zh-CN" altLang="en-US" dirty="0" smtClean="0"/>
              <a:t>上升沿</a:t>
            </a:r>
            <a:r>
              <a:rPr lang="en-US" altLang="zh-CN" dirty="0" smtClean="0"/>
              <a:t>,</a:t>
            </a:r>
            <a:r>
              <a:rPr lang="zh-CN" altLang="en-US" dirty="0" smtClean="0"/>
              <a:t>将运算结果存入</a:t>
            </a:r>
            <a:r>
              <a:rPr lang="en-US" altLang="zh-CN" dirty="0" smtClean="0"/>
              <a:t>8</a:t>
            </a:r>
            <a:r>
              <a:rPr lang="zh-CN" altLang="en-US" dirty="0" smtClean="0"/>
              <a:t>位寄存器</a:t>
            </a:r>
            <a:r>
              <a:rPr lang="en-US" altLang="zh-CN" dirty="0" smtClean="0"/>
              <a:t>,</a:t>
            </a:r>
            <a:r>
              <a:rPr lang="zh-CN" altLang="en-US" dirty="0" smtClean="0"/>
              <a:t>并保存</a:t>
            </a:r>
            <a:r>
              <a:rPr lang="en-US" altLang="zh-CN" dirty="0" smtClean="0"/>
              <a:t>C</a:t>
            </a:r>
            <a:r>
              <a:rPr lang="zh-CN" altLang="en-US" dirty="0" smtClean="0"/>
              <a:t>和</a:t>
            </a:r>
            <a:r>
              <a:rPr lang="en-US" altLang="zh-CN" dirty="0" smtClean="0"/>
              <a:t>Z</a:t>
            </a:r>
          </a:p>
        </p:txBody>
      </p:sp>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F906490-237C-474C-BA2E-D98840BC1F8F}" type="slidenum">
              <a:rPr lang="zh-CN" altLang="en-US" smtClean="0"/>
              <a:pPr/>
              <a:t>7</a:t>
            </a:fld>
            <a:endParaRPr lang="zh-CN" altLang="en-US"/>
          </a:p>
        </p:txBody>
      </p:sp>
      <p:graphicFrame>
        <p:nvGraphicFramePr>
          <p:cNvPr id="4" name="内容占位符 3"/>
          <p:cNvGraphicFramePr>
            <a:graphicFrameLocks noGrp="1"/>
          </p:cNvGraphicFramePr>
          <p:nvPr>
            <p:ph sz="quarter" idx="13"/>
          </p:nvPr>
        </p:nvGraphicFramePr>
        <p:xfrm>
          <a:off x="754063" y="477838"/>
          <a:ext cx="10680699" cy="2291080"/>
        </p:xfrm>
        <a:graphic>
          <a:graphicData uri="http://schemas.openxmlformats.org/drawingml/2006/table">
            <a:tbl>
              <a:tblPr firstRow="1" bandRow="1">
                <a:tableStyleId>{5C22544A-7EE6-4342-B048-85BDC9FD1C3A}</a:tableStyleId>
              </a:tblPr>
              <a:tblGrid>
                <a:gridCol w="1522209"/>
                <a:gridCol w="5598257"/>
                <a:gridCol w="3560233"/>
              </a:tblGrid>
              <a:tr h="370840">
                <a:tc>
                  <a:txBody>
                    <a:bodyPr/>
                    <a:lstStyle/>
                    <a:p>
                      <a:r>
                        <a:rPr lang="en-US" altLang="zh-CN" dirty="0" smtClean="0"/>
                        <a:t>T</a:t>
                      </a:r>
                      <a:r>
                        <a:rPr lang="zh-CN" altLang="en-US" dirty="0" smtClean="0"/>
                        <a:t>周期</a:t>
                      </a:r>
                      <a:endParaRPr lang="zh-CN" altLang="en-US" dirty="0"/>
                    </a:p>
                  </a:txBody>
                  <a:tcPr/>
                </a:tc>
                <a:tc>
                  <a:txBody>
                    <a:bodyPr/>
                    <a:lstStyle/>
                    <a:p>
                      <a:r>
                        <a:rPr lang="zh-CN" altLang="en-US" dirty="0" smtClean="0"/>
                        <a:t>动作</a:t>
                      </a:r>
                      <a:endParaRPr lang="zh-CN" altLang="en-US" dirty="0"/>
                    </a:p>
                  </a:txBody>
                  <a:tcPr/>
                </a:tc>
                <a:tc>
                  <a:txBody>
                    <a:bodyPr/>
                    <a:lstStyle/>
                    <a:p>
                      <a:r>
                        <a:rPr lang="zh-CN" altLang="en-US" dirty="0" smtClean="0"/>
                        <a:t>控制</a:t>
                      </a:r>
                      <a:endParaRPr lang="zh-CN" altLang="en-US" dirty="0"/>
                    </a:p>
                  </a:txBody>
                  <a:tcPr/>
                </a:tc>
              </a:tr>
              <a:tr h="370840">
                <a:tc>
                  <a:txBody>
                    <a:bodyPr/>
                    <a:lstStyle/>
                    <a:p>
                      <a:r>
                        <a:rPr lang="en-US" altLang="zh-CN" dirty="0" smtClean="0"/>
                        <a:t>T1</a:t>
                      </a:r>
                      <a:endParaRPr lang="zh-CN" altLang="en-US" dirty="0"/>
                    </a:p>
                  </a:txBody>
                  <a:tcPr/>
                </a:tc>
                <a:tc>
                  <a:txBody>
                    <a:bodyPr/>
                    <a:lstStyle/>
                    <a:p>
                      <a:r>
                        <a:rPr lang="zh-CN" altLang="en-US" dirty="0" smtClean="0"/>
                        <a:t>产生</a:t>
                      </a:r>
                      <a:r>
                        <a:rPr lang="en-US" altLang="zh-CN" dirty="0" smtClean="0"/>
                        <a:t>2</a:t>
                      </a:r>
                      <a:r>
                        <a:rPr lang="zh-CN" altLang="en-US" dirty="0" smtClean="0"/>
                        <a:t>个</a:t>
                      </a:r>
                      <a:r>
                        <a:rPr lang="en-US" altLang="zh-CN" dirty="0" smtClean="0"/>
                        <a:t>8</a:t>
                      </a:r>
                      <a:r>
                        <a:rPr lang="zh-CN" altLang="en-US" dirty="0" smtClean="0"/>
                        <a:t>位参与运算的数</a:t>
                      </a:r>
                      <a:r>
                        <a:rPr lang="en-US" altLang="zh-CN" dirty="0" smtClean="0"/>
                        <a:t>,</a:t>
                      </a:r>
                      <a:r>
                        <a:rPr lang="zh-CN" altLang="en-US" dirty="0" smtClean="0"/>
                        <a:t>如被加数</a:t>
                      </a:r>
                      <a:r>
                        <a:rPr lang="en-US" altLang="zh-CN" dirty="0" smtClean="0"/>
                        <a:t>A</a:t>
                      </a:r>
                      <a:r>
                        <a:rPr lang="zh-CN" altLang="en-US" dirty="0" smtClean="0"/>
                        <a:t>和加数</a:t>
                      </a:r>
                      <a:r>
                        <a:rPr lang="en-US" altLang="zh-CN" dirty="0" smtClean="0"/>
                        <a:t>B</a:t>
                      </a:r>
                      <a:endParaRPr lang="zh-CN" altLang="en-US" dirty="0"/>
                    </a:p>
                  </a:txBody>
                  <a:tcPr/>
                </a:tc>
                <a:tc>
                  <a:txBody>
                    <a:bodyPr/>
                    <a:lstStyle/>
                    <a:p>
                      <a:r>
                        <a:rPr lang="zh-CN" altLang="en-US" dirty="0" smtClean="0"/>
                        <a:t>产生控制类型的信号</a:t>
                      </a:r>
                      <a:r>
                        <a:rPr lang="en-US" altLang="zh-CN" dirty="0" smtClean="0"/>
                        <a:t>M</a:t>
                      </a:r>
                      <a:r>
                        <a:rPr lang="zh-CN" altLang="en-US" dirty="0" smtClean="0"/>
                        <a:t>，</a:t>
                      </a:r>
                      <a:r>
                        <a:rPr lang="en-US" altLang="zh-CN" dirty="0" smtClean="0"/>
                        <a:t>S3</a:t>
                      </a:r>
                      <a:r>
                        <a:rPr lang="zh-CN" altLang="en-US" dirty="0" smtClean="0"/>
                        <a:t>，</a:t>
                      </a:r>
                      <a:r>
                        <a:rPr lang="en-US" altLang="zh-CN" dirty="0" smtClean="0"/>
                        <a:t>S2</a:t>
                      </a:r>
                      <a:r>
                        <a:rPr lang="zh-CN" altLang="en-US" dirty="0" smtClean="0"/>
                        <a:t>，</a:t>
                      </a:r>
                      <a:r>
                        <a:rPr lang="en-US" altLang="zh-CN" dirty="0" smtClean="0"/>
                        <a:t>S1</a:t>
                      </a:r>
                      <a:r>
                        <a:rPr lang="zh-CN" altLang="en-US" dirty="0" smtClean="0"/>
                        <a:t>，</a:t>
                      </a:r>
                      <a:r>
                        <a:rPr lang="en-US" altLang="zh-CN" dirty="0" smtClean="0"/>
                        <a:t>S0</a:t>
                      </a:r>
                      <a:r>
                        <a:rPr lang="zh-CN" altLang="en-US" dirty="0" smtClean="0"/>
                        <a:t>和</a:t>
                      </a:r>
                      <a:r>
                        <a:rPr lang="en-US" altLang="zh-CN" dirty="0" smtClean="0"/>
                        <a:t>CIN</a:t>
                      </a:r>
                      <a:endParaRPr lang="zh-CN" altLang="en-US" dirty="0"/>
                    </a:p>
                  </a:txBody>
                  <a:tcPr/>
                </a:tc>
              </a:tr>
              <a:tr h="370840">
                <a:tc>
                  <a:txBody>
                    <a:bodyPr/>
                    <a:lstStyle/>
                    <a:p>
                      <a:r>
                        <a:rPr lang="en-US" altLang="zh-CN" dirty="0" smtClean="0"/>
                        <a:t>T2</a:t>
                      </a:r>
                      <a:endParaRPr lang="zh-CN" altLang="en-US" dirty="0"/>
                    </a:p>
                  </a:txBody>
                  <a:tcPr/>
                </a:tc>
                <a:tc>
                  <a:txBody>
                    <a:bodyPr/>
                    <a:lstStyle/>
                    <a:p>
                      <a:r>
                        <a:rPr lang="zh-CN" altLang="en-US" dirty="0" smtClean="0"/>
                        <a:t>根据控制信号完成某种运算功能</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产生控制写入</a:t>
                      </a:r>
                      <a:r>
                        <a:rPr lang="en-US" altLang="zh-CN" dirty="0" smtClean="0"/>
                        <a:t>Z</a:t>
                      </a:r>
                      <a:r>
                        <a:rPr lang="zh-CN" altLang="en-US" dirty="0" smtClean="0"/>
                        <a:t>标志寄存器信号</a:t>
                      </a:r>
                      <a:r>
                        <a:rPr lang="en-US" altLang="zh-CN" dirty="0" smtClean="0"/>
                        <a:t>LDZ</a:t>
                      </a:r>
                      <a:r>
                        <a:rPr lang="zh-CN" altLang="en-US" dirty="0" smtClean="0"/>
                        <a:t>和写入</a:t>
                      </a:r>
                      <a:r>
                        <a:rPr lang="en-US" altLang="zh-CN" dirty="0" smtClean="0"/>
                        <a:t>C</a:t>
                      </a:r>
                      <a:r>
                        <a:rPr lang="zh-CN" altLang="en-US" dirty="0" smtClean="0"/>
                        <a:t>标志寄存器信号</a:t>
                      </a:r>
                      <a:r>
                        <a:rPr lang="en-US" altLang="zh-CN" dirty="0" smtClean="0"/>
                        <a:t>LDC</a:t>
                      </a:r>
                      <a:endParaRPr lang="zh-CN" altLang="en-US" dirty="0" smtClean="0"/>
                    </a:p>
                  </a:txBody>
                  <a:tcPr/>
                </a:tc>
              </a:tr>
              <a:tr h="370840">
                <a:tc>
                  <a:txBody>
                    <a:bodyPr/>
                    <a:lstStyle/>
                    <a:p>
                      <a:r>
                        <a:rPr lang="en-US" altLang="zh-CN" dirty="0" smtClean="0"/>
                        <a:t>T3</a:t>
                      </a:r>
                      <a:endParaRPr lang="zh-CN" altLang="en-US" dirty="0"/>
                    </a:p>
                  </a:txBody>
                  <a:tcPr/>
                </a:tc>
                <a:tc>
                  <a:txBody>
                    <a:bodyPr/>
                    <a:lstStyle/>
                    <a:p>
                      <a:r>
                        <a:rPr lang="zh-CN" altLang="en-US" dirty="0" smtClean="0"/>
                        <a:t>上升沿</a:t>
                      </a:r>
                      <a:r>
                        <a:rPr lang="en-US" altLang="zh-CN" dirty="0" smtClean="0"/>
                        <a:t>,</a:t>
                      </a:r>
                      <a:r>
                        <a:rPr lang="zh-CN" altLang="en-US" dirty="0" smtClean="0"/>
                        <a:t>根据控制信号</a:t>
                      </a:r>
                      <a:r>
                        <a:rPr lang="en-US" altLang="zh-CN" dirty="0" smtClean="0"/>
                        <a:t>,</a:t>
                      </a:r>
                      <a:r>
                        <a:rPr lang="zh-CN" altLang="en-US" dirty="0" smtClean="0"/>
                        <a:t>将运算结果存于</a:t>
                      </a:r>
                      <a:r>
                        <a:rPr lang="en-US" altLang="zh-CN" dirty="0" smtClean="0"/>
                        <a:t>8</a:t>
                      </a:r>
                      <a:r>
                        <a:rPr lang="zh-CN" altLang="en-US" dirty="0" smtClean="0"/>
                        <a:t>位寄存器中</a:t>
                      </a:r>
                      <a:r>
                        <a:rPr lang="en-US" altLang="zh-CN" dirty="0" smtClean="0"/>
                        <a:t>,</a:t>
                      </a:r>
                      <a:r>
                        <a:rPr lang="zh-CN" altLang="en-US" dirty="0" smtClean="0"/>
                        <a:t>置进位标志</a:t>
                      </a:r>
                      <a:r>
                        <a:rPr lang="en-US" altLang="zh-CN" dirty="0" smtClean="0"/>
                        <a:t>C</a:t>
                      </a:r>
                      <a:r>
                        <a:rPr lang="zh-CN" altLang="en-US" dirty="0" smtClean="0"/>
                        <a:t>和结果为</a:t>
                      </a:r>
                      <a:r>
                        <a:rPr lang="en-US" altLang="zh-CN" dirty="0" smtClean="0"/>
                        <a:t>0</a:t>
                      </a:r>
                      <a:r>
                        <a:rPr lang="zh-CN" altLang="en-US" dirty="0" smtClean="0"/>
                        <a:t>标志</a:t>
                      </a:r>
                      <a:r>
                        <a:rPr lang="en-US" altLang="zh-CN" dirty="0" smtClean="0"/>
                        <a:t>Z</a:t>
                      </a:r>
                      <a:endParaRPr lang="zh-CN" altLang="en-US" dirty="0"/>
                    </a:p>
                  </a:txBody>
                  <a:tcPr/>
                </a:tc>
                <a:tc>
                  <a:txBody>
                    <a:bodyPr/>
                    <a:lstStyle/>
                    <a:p>
                      <a:r>
                        <a:rPr lang="zh-CN" altLang="en-US" dirty="0" smtClean="0"/>
                        <a:t>产生将运算结果送往数据总行</a:t>
                      </a:r>
                      <a:r>
                        <a:rPr lang="en-US" altLang="zh-CN" dirty="0" smtClean="0"/>
                        <a:t>DBUS</a:t>
                      </a:r>
                      <a:r>
                        <a:rPr lang="zh-CN" altLang="en-US" dirty="0" smtClean="0"/>
                        <a:t>的控制信号</a:t>
                      </a:r>
                      <a:r>
                        <a:rPr lang="en-US" altLang="zh-CN" dirty="0" smtClean="0"/>
                        <a:t>ABUS</a:t>
                      </a:r>
                      <a:r>
                        <a:rPr lang="zh-CN" altLang="en-US" dirty="0" smtClean="0"/>
                        <a:t> </a:t>
                      </a:r>
                      <a:endParaRPr lang="zh-CN" altLang="en-US"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p14:dur="500">
        <p:random/>
      </p:transition>
    </mc:Choice>
    <mc:Fallback>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661670" y="338455"/>
            <a:ext cx="8415020" cy="855345"/>
          </a:xfrm>
          <a:prstGeom prst="rect">
            <a:avLst/>
          </a:prstGeom>
        </p:spPr>
        <p:txBody>
          <a:bodyPr/>
          <a:lstStyle/>
          <a:p>
            <a:r>
              <a:rPr lang="en-US" altLang="zh-CN" dirty="0">
                <a:solidFill>
                  <a:srgbClr val="00B0F0"/>
                </a:solidFill>
                <a:latin typeface="Times New Roman" panose="02020603050405020304" pitchFamily="18" charset="0"/>
                <a:cs typeface="Times New Roman" panose="02020603050405020304" pitchFamily="18" charset="0"/>
              </a:rPr>
              <a:t> </a:t>
            </a:r>
            <a:r>
              <a:rPr lang="zh-CN" altLang="en-US" dirty="0" smtClean="0">
                <a:solidFill>
                  <a:srgbClr val="00B0F0"/>
                </a:solidFill>
                <a:latin typeface="Times New Roman" panose="02020603050405020304" pitchFamily="18" charset="0"/>
                <a:cs typeface="Times New Roman" panose="02020603050405020304" pitchFamily="18" charset="0"/>
              </a:rPr>
              <a:t>实验原理</a:t>
            </a:r>
            <a:endParaRPr lang="zh-CN" altLang="en-US" dirty="0">
              <a:solidFill>
                <a:srgbClr val="00B0F0"/>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717550" y="994966"/>
            <a:ext cx="8845550" cy="923330"/>
          </a:xfrm>
          <a:prstGeom prst="rect">
            <a:avLst/>
          </a:prstGeom>
          <a:noFill/>
        </p:spPr>
        <p:txBody>
          <a:bodyPr wrap="square" rtlCol="0">
            <a:spAutoFit/>
          </a:bodyPr>
          <a:lstStyle/>
          <a:p>
            <a:r>
              <a:rPr lang="zh-CN" altLang="en-US" dirty="0">
                <a:latin typeface="Times New Roman" panose="02020603050405020304" pitchFamily="18" charset="0"/>
                <a:ea typeface="微软雅黑" panose="020B0503020204020204" charset="-122"/>
              </a:rPr>
              <a:t>（1</a:t>
            </a:r>
            <a:r>
              <a:rPr lang="zh-CN" altLang="en-US" dirty="0" smtClean="0">
                <a:latin typeface="Times New Roman" panose="02020603050405020304" pitchFamily="18" charset="0"/>
                <a:ea typeface="微软雅黑" panose="020B0503020204020204" charset="-122"/>
              </a:rPr>
              <a:t>）</a:t>
            </a:r>
            <a:r>
              <a:rPr lang="zh-CN" altLang="en-US" dirty="0" smtClean="0"/>
              <a:t>运算器是数据的加工处理部件，是中央处理器（</a:t>
            </a:r>
            <a:r>
              <a:rPr lang="en-US" dirty="0" smtClean="0"/>
              <a:t>CPU</a:t>
            </a:r>
            <a:r>
              <a:rPr lang="zh-CN" altLang="en-US" dirty="0" smtClean="0"/>
              <a:t>）的重要组成部分。运算器最基本的结构中包括算术</a:t>
            </a:r>
            <a:r>
              <a:rPr lang="en-US" altLang="zh-CN" dirty="0" smtClean="0"/>
              <a:t>/</a:t>
            </a:r>
            <a:r>
              <a:rPr lang="zh-CN" altLang="en-US" dirty="0" smtClean="0"/>
              <a:t>逻辑运算单元（</a:t>
            </a:r>
            <a:r>
              <a:rPr lang="en-US" dirty="0" smtClean="0"/>
              <a:t>ALU</a:t>
            </a:r>
            <a:r>
              <a:rPr lang="zh-CN" altLang="en-US" dirty="0" smtClean="0"/>
              <a:t>）、通用寄存器、累加器（</a:t>
            </a:r>
            <a:r>
              <a:rPr lang="en-US" dirty="0" smtClean="0"/>
              <a:t>ACC</a:t>
            </a:r>
            <a:r>
              <a:rPr lang="zh-CN" altLang="en-US" dirty="0" smtClean="0"/>
              <a:t>）、数据总线（</a:t>
            </a:r>
            <a:r>
              <a:rPr lang="en-US" dirty="0" smtClean="0"/>
              <a:t>DBUS</a:t>
            </a:r>
            <a:r>
              <a:rPr lang="zh-CN" altLang="en-US" dirty="0" smtClean="0"/>
              <a:t>）等逻辑构件。</a:t>
            </a:r>
            <a:endParaRPr lang="zh-CN" altLang="en-US" dirty="0">
              <a:latin typeface="Times New Roman" panose="02020603050405020304" pitchFamily="18" charset="0"/>
              <a:ea typeface="微软雅黑" panose="020B0503020204020204" charset="-122"/>
            </a:endParaRPr>
          </a:p>
        </p:txBody>
      </p:sp>
      <p:sp>
        <p:nvSpPr>
          <p:cNvPr id="5" name="文本框 4"/>
          <p:cNvSpPr txBox="1"/>
          <p:nvPr/>
        </p:nvSpPr>
        <p:spPr>
          <a:xfrm>
            <a:off x="717549" y="1921183"/>
            <a:ext cx="10593181" cy="369332"/>
          </a:xfrm>
          <a:prstGeom prst="rect">
            <a:avLst/>
          </a:prstGeom>
          <a:noFill/>
        </p:spPr>
        <p:txBody>
          <a:bodyPr wrap="square" rtlCol="0">
            <a:spAutoFit/>
          </a:bodyPr>
          <a:lstStyle/>
          <a:p>
            <a:r>
              <a:rPr lang="zh-CN" altLang="en-US" dirty="0">
                <a:latin typeface="Times New Roman" panose="02020603050405020304" pitchFamily="18" charset="0"/>
                <a:ea typeface="微软雅黑" panose="020B0503020204020204" charset="-122"/>
              </a:rPr>
              <a:t>（</a:t>
            </a:r>
            <a:r>
              <a:rPr lang="en-US" altLang="zh-CN" dirty="0">
                <a:latin typeface="Times New Roman" panose="02020603050405020304" pitchFamily="18" charset="0"/>
                <a:ea typeface="微软雅黑" panose="020B0503020204020204" charset="-122"/>
              </a:rPr>
              <a:t>2</a:t>
            </a:r>
            <a:r>
              <a:rPr lang="zh-CN" altLang="en-US" dirty="0" smtClean="0">
                <a:latin typeface="Times New Roman" panose="02020603050405020304" pitchFamily="18" charset="0"/>
                <a:ea typeface="微软雅黑" panose="020B0503020204020204" charset="-122"/>
              </a:rPr>
              <a:t>）</a:t>
            </a:r>
            <a:r>
              <a:rPr lang="en-US" dirty="0" smtClean="0"/>
              <a:t>CPU</a:t>
            </a:r>
            <a:r>
              <a:rPr lang="zh-CN" altLang="en-US" dirty="0" smtClean="0"/>
              <a:t>在运算器中，将一些运算数据、指令、地址保存在寄存器中</a:t>
            </a:r>
            <a:r>
              <a:rPr lang="en-US" altLang="zh-CN" dirty="0" smtClean="0"/>
              <a:t>;</a:t>
            </a:r>
            <a:endParaRPr lang="zh-CN" altLang="en-US" dirty="0">
              <a:latin typeface="Times New Roman" panose="02020603050405020304" pitchFamily="18" charset="0"/>
              <a:ea typeface="微软雅黑" panose="020B0503020204020204" charset="-122"/>
            </a:endParaRPr>
          </a:p>
        </p:txBody>
      </p:sp>
      <p:sp>
        <p:nvSpPr>
          <p:cNvPr id="17" name="文本框 16"/>
          <p:cNvSpPr txBox="1"/>
          <p:nvPr/>
        </p:nvSpPr>
        <p:spPr>
          <a:xfrm>
            <a:off x="717550" y="2314001"/>
            <a:ext cx="9489937" cy="1477328"/>
          </a:xfrm>
          <a:prstGeom prst="rect">
            <a:avLst/>
          </a:prstGeom>
          <a:noFill/>
        </p:spPr>
        <p:txBody>
          <a:bodyPr wrap="square" rtlCol="0">
            <a:spAutoFit/>
          </a:bodyPr>
          <a:lstStyle/>
          <a:p>
            <a:r>
              <a:rPr lang="zh-CN" altLang="en-US" dirty="0">
                <a:latin typeface="Times New Roman" panose="02020603050405020304" pitchFamily="18" charset="0"/>
                <a:ea typeface="微软雅黑" panose="020B0503020204020204" charset="-122"/>
              </a:rPr>
              <a:t>（3</a:t>
            </a:r>
            <a:r>
              <a:rPr lang="zh-CN" altLang="en-US" dirty="0" smtClean="0">
                <a:latin typeface="Times New Roman" panose="02020603050405020304" pitchFamily="18" charset="0"/>
                <a:ea typeface="微软雅黑" panose="020B0503020204020204" charset="-122"/>
              </a:rPr>
              <a:t>）</a:t>
            </a:r>
            <a:r>
              <a:rPr lang="en-US" altLang="zh-CN" dirty="0" smtClean="0"/>
              <a:t>TEC-8</a:t>
            </a:r>
            <a:r>
              <a:rPr lang="zh-CN" altLang="en-US" dirty="0" smtClean="0"/>
              <a:t>模型计算机的运算器部件的主体部分</a:t>
            </a:r>
            <a:r>
              <a:rPr lang="en-US" altLang="zh-CN" dirty="0" smtClean="0"/>
              <a:t>——</a:t>
            </a:r>
            <a:r>
              <a:rPr lang="en-US" dirty="0" smtClean="0"/>
              <a:t>ALU</a:t>
            </a:r>
            <a:r>
              <a:rPr lang="zh-CN" altLang="en-US" dirty="0" smtClean="0"/>
              <a:t>，由</a:t>
            </a:r>
            <a:r>
              <a:rPr lang="en-US" dirty="0" smtClean="0"/>
              <a:t>2</a:t>
            </a:r>
            <a:r>
              <a:rPr lang="zh-CN" altLang="en-US" dirty="0" smtClean="0"/>
              <a:t>片</a:t>
            </a:r>
            <a:r>
              <a:rPr lang="en-US" altLang="zh-CN" dirty="0" smtClean="0"/>
              <a:t>4</a:t>
            </a:r>
            <a:r>
              <a:rPr lang="zh-CN" altLang="en-US" dirty="0" smtClean="0"/>
              <a:t>位长度的算术逻辑运算芯片</a:t>
            </a:r>
            <a:r>
              <a:rPr lang="en-US" altLang="zh-CN" dirty="0" smtClean="0"/>
              <a:t>74181</a:t>
            </a:r>
            <a:r>
              <a:rPr lang="zh-CN" altLang="en-US" dirty="0" smtClean="0"/>
              <a:t>，加上</a:t>
            </a:r>
            <a:r>
              <a:rPr lang="en-US" altLang="zh-CN" dirty="0" smtClean="0"/>
              <a:t>7474</a:t>
            </a:r>
            <a:r>
              <a:rPr lang="zh-CN" altLang="en-US" dirty="0" smtClean="0"/>
              <a:t>、</a:t>
            </a:r>
            <a:r>
              <a:rPr lang="en-US" altLang="zh-CN" dirty="0" smtClean="0"/>
              <a:t>74244</a:t>
            </a:r>
            <a:r>
              <a:rPr lang="zh-CN" altLang="en-US" dirty="0" smtClean="0"/>
              <a:t>、</a:t>
            </a:r>
            <a:r>
              <a:rPr lang="en-US" altLang="zh-CN" dirty="0" smtClean="0"/>
              <a:t>74245</a:t>
            </a:r>
            <a:r>
              <a:rPr lang="zh-CN" altLang="en-US" dirty="0" smtClean="0"/>
              <a:t>、</a:t>
            </a:r>
            <a:r>
              <a:rPr lang="en-US" altLang="zh-CN" dirty="0" smtClean="0"/>
              <a:t>7430</a:t>
            </a:r>
            <a:r>
              <a:rPr lang="zh-CN" altLang="en-US" dirty="0" smtClean="0"/>
              <a:t>各</a:t>
            </a:r>
            <a:r>
              <a:rPr lang="en-US" altLang="zh-CN" dirty="0" smtClean="0"/>
              <a:t>1</a:t>
            </a:r>
            <a:r>
              <a:rPr lang="zh-CN" altLang="en-US" dirty="0" smtClean="0"/>
              <a:t>片组成。</a:t>
            </a:r>
            <a:r>
              <a:rPr lang="en-US" altLang="zh-CN" dirty="0" smtClean="0"/>
              <a:t>74181</a:t>
            </a:r>
            <a:r>
              <a:rPr lang="zh-CN" altLang="en-US" dirty="0" smtClean="0"/>
              <a:t>能够进行</a:t>
            </a:r>
            <a:r>
              <a:rPr lang="en-US" altLang="zh-CN" dirty="0" smtClean="0"/>
              <a:t>4</a:t>
            </a:r>
            <a:r>
              <a:rPr lang="zh-CN" altLang="en-US" dirty="0" smtClean="0"/>
              <a:t>位算术逻辑运算，</a:t>
            </a:r>
            <a:r>
              <a:rPr lang="en-US" altLang="zh-CN" dirty="0" smtClean="0"/>
              <a:t>2</a:t>
            </a:r>
            <a:r>
              <a:rPr lang="zh-CN" altLang="en-US" dirty="0" smtClean="0"/>
              <a:t>片</a:t>
            </a:r>
            <a:r>
              <a:rPr lang="en-US" altLang="zh-CN" dirty="0" smtClean="0"/>
              <a:t>74181</a:t>
            </a:r>
            <a:r>
              <a:rPr lang="zh-CN" altLang="en-US" dirty="0" smtClean="0"/>
              <a:t>分别完成低</a:t>
            </a:r>
            <a:r>
              <a:rPr lang="en-US" altLang="zh-CN" dirty="0" smtClean="0"/>
              <a:t>4</a:t>
            </a:r>
            <a:r>
              <a:rPr lang="zh-CN" altLang="en-US" dirty="0" smtClean="0"/>
              <a:t>位运算、高</a:t>
            </a:r>
            <a:r>
              <a:rPr lang="en-US" altLang="zh-CN" dirty="0" smtClean="0"/>
              <a:t>4</a:t>
            </a:r>
            <a:r>
              <a:rPr lang="zh-CN" altLang="en-US" dirty="0" smtClean="0"/>
              <a:t>位运算，二者级联在一起构成一个</a:t>
            </a:r>
            <a:r>
              <a:rPr lang="en-US" altLang="zh-CN" dirty="0" smtClean="0"/>
              <a:t>8</a:t>
            </a:r>
            <a:r>
              <a:rPr lang="zh-CN" altLang="en-US" dirty="0" smtClean="0"/>
              <a:t>位的算术逻辑单元。级联方式就是将低</a:t>
            </a:r>
            <a:r>
              <a:rPr lang="en-US" altLang="zh-CN" dirty="0" smtClean="0"/>
              <a:t>4</a:t>
            </a:r>
            <a:r>
              <a:rPr lang="zh-CN" altLang="en-US" dirty="0" smtClean="0"/>
              <a:t>位</a:t>
            </a:r>
            <a:r>
              <a:rPr lang="en-US" altLang="zh-CN" dirty="0" smtClean="0"/>
              <a:t>74LS181</a:t>
            </a:r>
            <a:r>
              <a:rPr lang="zh-CN" altLang="en-US" dirty="0" smtClean="0"/>
              <a:t>的进位输出引脚</a:t>
            </a:r>
            <a:r>
              <a:rPr lang="en-US" dirty="0" smtClean="0"/>
              <a:t>/</a:t>
            </a:r>
            <a:r>
              <a:rPr lang="en-US" altLang="zh-CN" dirty="0" smtClean="0"/>
              <a:t>C</a:t>
            </a:r>
            <a:r>
              <a:rPr lang="en-US" altLang="zh-CN" baseline="-25000" dirty="0" smtClean="0"/>
              <a:t>n</a:t>
            </a:r>
            <a:r>
              <a:rPr lang="en-US" baseline="-25000" dirty="0" smtClean="0"/>
              <a:t>+4</a:t>
            </a:r>
            <a:r>
              <a:rPr lang="zh-CN" altLang="en-US" dirty="0" smtClean="0"/>
              <a:t>，与高</a:t>
            </a:r>
            <a:r>
              <a:rPr lang="en-US" altLang="zh-CN" dirty="0" smtClean="0"/>
              <a:t>4</a:t>
            </a:r>
            <a:r>
              <a:rPr lang="zh-CN" altLang="en-US" dirty="0" smtClean="0"/>
              <a:t>位</a:t>
            </a:r>
            <a:r>
              <a:rPr lang="en-US" altLang="zh-CN" dirty="0" smtClean="0"/>
              <a:t>74LS181</a:t>
            </a:r>
            <a:r>
              <a:rPr lang="zh-CN" altLang="en-US" dirty="0" smtClean="0"/>
              <a:t>的进位输入引脚</a:t>
            </a:r>
            <a:r>
              <a:rPr lang="en-US" dirty="0" smtClean="0"/>
              <a:t>/</a:t>
            </a:r>
            <a:r>
              <a:rPr lang="en-US" altLang="zh-CN" dirty="0" err="1" smtClean="0"/>
              <a:t>C</a:t>
            </a:r>
            <a:r>
              <a:rPr lang="en-US" altLang="zh-CN" baseline="-25000" dirty="0" err="1" smtClean="0"/>
              <a:t>n</a:t>
            </a:r>
            <a:r>
              <a:rPr lang="zh-CN" altLang="en-US" dirty="0" smtClean="0"/>
              <a:t>连接。</a:t>
            </a:r>
            <a:endParaRPr lang="zh-CN" altLang="en-US" dirty="0">
              <a:latin typeface="Times New Roman" panose="02020603050405020304" pitchFamily="18" charset="0"/>
              <a:ea typeface="微软雅黑" panose="020B0503020204020204" charset="-122"/>
            </a:endParaRPr>
          </a:p>
        </p:txBody>
      </p:sp>
      <p:pic>
        <p:nvPicPr>
          <p:cNvPr id="8" name="图片 7" descr="6169c3bcc768b4458e551cee10cc16ac"/>
          <p:cNvPicPr>
            <a:picLocks noChangeAspect="1"/>
          </p:cNvPicPr>
          <p:nvPr/>
        </p:nvPicPr>
        <p:blipFill>
          <a:blip r:embed="rId3"/>
          <a:stretch>
            <a:fillRect/>
          </a:stretch>
        </p:blipFill>
        <p:spPr>
          <a:xfrm>
            <a:off x="1428750" y="3952874"/>
            <a:ext cx="3870960" cy="2193925"/>
          </a:xfrm>
          <a:prstGeom prst="rect">
            <a:avLst/>
          </a:prstGeom>
        </p:spPr>
      </p:pic>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1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p:tgtEl>
                                          <p:spTgt spid="8"/>
                                        </p:tgtEl>
                                        <p:attrNameLst>
                                          <p:attrName>ppt_y</p:attrName>
                                        </p:attrNameLst>
                                      </p:cBhvr>
                                      <p:tavLst>
                                        <p:tav tm="0">
                                          <p:val>
                                            <p:strVal val="#ppt_y+#ppt_h*1.125000"/>
                                          </p:val>
                                        </p:tav>
                                        <p:tav tm="100000">
                                          <p:val>
                                            <p:strVal val="#ppt_y"/>
                                          </p:val>
                                        </p:tav>
                                      </p:tavLst>
                                    </p:anim>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17"/>
          <p:cNvSpPr/>
          <p:nvPr>
            <p:custDataLst>
              <p:tags r:id="rId1"/>
            </p:custDataLst>
          </p:nvPr>
        </p:nvSpPr>
        <p:spPr bwMode="auto">
          <a:xfrm>
            <a:off x="-2117" y="0"/>
            <a:ext cx="7249584" cy="6858000"/>
          </a:xfrm>
          <a:custGeom>
            <a:avLst/>
            <a:gdLst>
              <a:gd name="T0" fmla="*/ 0 w 5437991"/>
              <a:gd name="T1" fmla="*/ 0 h 6858000"/>
              <a:gd name="T2" fmla="*/ 5433976 w 5437991"/>
              <a:gd name="T3" fmla="*/ 0 h 6858000"/>
              <a:gd name="T4" fmla="*/ 1631922 w 5437991"/>
              <a:gd name="T5" fmla="*/ 6858000 h 6858000"/>
              <a:gd name="T6" fmla="*/ 0 w 5437991"/>
              <a:gd name="T7" fmla="*/ 6858000 h 6858000"/>
              <a:gd name="T8" fmla="*/ 0 w 5437991"/>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37991" h="6858000">
                <a:moveTo>
                  <a:pt x="0" y="0"/>
                </a:moveTo>
                <a:lnTo>
                  <a:pt x="5437991" y="0"/>
                </a:lnTo>
                <a:lnTo>
                  <a:pt x="1633127" y="6858000"/>
                </a:lnTo>
                <a:lnTo>
                  <a:pt x="0" y="6858000"/>
                </a:lnTo>
                <a:lnTo>
                  <a:pt x="0" y="0"/>
                </a:lnTo>
                <a:close/>
              </a:path>
            </a:pathLst>
          </a:custGeom>
          <a:solidFill>
            <a:schemeClr val="accent2"/>
          </a:solidFill>
          <a:ln w="9525">
            <a:noFill/>
            <a:round/>
          </a:ln>
        </p:spPr>
        <p:txBody>
          <a:bodyPr anchor="ctr"/>
          <a:lstStyle/>
          <a:p>
            <a:endParaRPr lang="zh-CN" altLang="en-US"/>
          </a:p>
        </p:txBody>
      </p:sp>
      <p:grpSp>
        <p:nvGrpSpPr>
          <p:cNvPr id="2" name="组合 1"/>
          <p:cNvGrpSpPr/>
          <p:nvPr/>
        </p:nvGrpSpPr>
        <p:grpSpPr>
          <a:xfrm>
            <a:off x="3023051" y="2275264"/>
            <a:ext cx="7890510" cy="1894205"/>
            <a:chOff x="5872" y="4037"/>
            <a:chExt cx="12426" cy="2983"/>
          </a:xfrm>
        </p:grpSpPr>
        <p:sp>
          <p:nvSpPr>
            <p:cNvPr id="17" name="文本框 39"/>
            <p:cNvSpPr txBox="1"/>
            <p:nvPr/>
          </p:nvSpPr>
          <p:spPr>
            <a:xfrm>
              <a:off x="7028" y="4548"/>
              <a:ext cx="11270" cy="2472"/>
            </a:xfrm>
            <a:prstGeom prst="rect">
              <a:avLst/>
            </a:prstGeom>
            <a:noFill/>
          </p:spPr>
          <p:txBody>
            <a:bodyPr wrap="square">
              <a:spAutoFit/>
            </a:bodyPr>
            <a:lstStyle/>
            <a:p>
              <a:pPr lvl="0">
                <a:defRPr/>
              </a:pPr>
              <a:r>
                <a:rPr lang="en-US" altLang="zh-CN" sz="4800" dirty="0" smtClean="0">
                  <a:latin typeface="Times New Roman" panose="02020603050405020304" pitchFamily="18" charset="0"/>
                  <a:ea typeface="微软雅黑" panose="020B0503020204020204" charset="-122"/>
                </a:rPr>
                <a:t>1</a:t>
              </a:r>
              <a:r>
                <a:rPr lang="zh-CN" altLang="en-US" sz="4800" dirty="0" smtClean="0">
                  <a:latin typeface="Times New Roman" panose="02020603050405020304" pitchFamily="18" charset="0"/>
                  <a:ea typeface="微软雅黑" panose="020B0503020204020204" charset="-122"/>
                </a:rPr>
                <a:t>、</a:t>
              </a:r>
              <a:r>
                <a:rPr lang="en-US" altLang="zh-CN" sz="4800" dirty="0" smtClean="0">
                  <a:latin typeface="Times New Roman" panose="02020603050405020304" pitchFamily="18" charset="0"/>
                  <a:ea typeface="微软雅黑" panose="020B0503020204020204" charset="-122"/>
                </a:rPr>
                <a:t>TEC-8</a:t>
              </a:r>
              <a:r>
                <a:rPr lang="zh-CN" altLang="en-US" sz="4800" dirty="0" smtClean="0">
                  <a:latin typeface="Times New Roman" panose="02020603050405020304" pitchFamily="18" charset="0"/>
                  <a:ea typeface="微软雅黑" panose="020B0503020204020204" charset="-122"/>
                </a:rPr>
                <a:t>模型计算机运算器的基本时序</a:t>
              </a:r>
              <a:endParaRPr kumimoji="0" lang="zh-CN" altLang="en-US" sz="4800" b="1" i="0" u="none" strike="noStrike" kern="120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cs typeface="+mn-cs"/>
              </a:endParaRPr>
            </a:p>
          </p:txBody>
        </p:sp>
        <p:sp>
          <p:nvSpPr>
            <p:cNvPr id="27" name="文本框 5"/>
            <p:cNvSpPr txBox="1"/>
            <p:nvPr/>
          </p:nvSpPr>
          <p:spPr>
            <a:xfrm>
              <a:off x="5872" y="4037"/>
              <a:ext cx="2734" cy="2472"/>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None/>
              </a:pPr>
              <a:endParaRPr lang="zh-CN" altLang="en-US" sz="9600" b="1" dirty="0">
                <a:solidFill>
                  <a:schemeClr val="accent4">
                    <a:lumMod val="75000"/>
                  </a:schemeClr>
                </a:solidFill>
                <a:latin typeface="微软雅黑" panose="020B0503020204020204" charset="-122"/>
                <a:ea typeface="微软雅黑" panose="020B0503020204020204"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矩形 2"/>
</p:tagLst>
</file>

<file path=ppt/tags/tag10.xml><?xml version="1.0" encoding="utf-8"?>
<p:tagLst xmlns:a="http://schemas.openxmlformats.org/drawingml/2006/main" xmlns:r="http://schemas.openxmlformats.org/officeDocument/2006/relationships" xmlns:p="http://schemas.openxmlformats.org/presentationml/2006/main">
  <p:tag name="MH" val="20161213152808"/>
  <p:tag name="MH_LIBRARY" val="GRAPHIC"/>
  <p:tag name="MH_TYPE" val="Other"/>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1213152808"/>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 val="20161213153337"/>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14.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文本框 20"/>
</p:tagLst>
</file>

<file path=ppt/tags/tag15.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直接连接符 22"/>
</p:tagLst>
</file>

<file path=ppt/tags/tag16.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Text Box 20"/>
</p:tagLst>
</file>

<file path=ppt/tags/tag17.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直接连接符 24"/>
</p:tagLst>
</file>

<file path=ppt/tags/tag18.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Lst>
</file>

<file path=ppt/tags/tag2.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文本框 4"/>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2*a*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21.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2.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3.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4.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5.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6.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7.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8.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3.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文本框 6"/>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31.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34.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37.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4.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Shape"/>
</p:tagLst>
</file>

<file path=ppt/tags/tag40.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43.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46.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49.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Shape"/>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52.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55.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56.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57.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6.xml><?xml version="1.0" encoding="utf-8"?>
<p:tagLst xmlns:a="http://schemas.openxmlformats.org/drawingml/2006/main" xmlns:r="http://schemas.openxmlformats.org/officeDocument/2006/relationships" xmlns:p="http://schemas.openxmlformats.org/presentationml/2006/main">
  <p:tag name="MH" val="20150911154116"/>
  <p:tag name="MH_LIBRARY" val="GRAPHIC"/>
  <p:tag name="MH_ORDER" val="文本框 3"/>
</p:tagLst>
</file>

<file path=ppt/tags/tag60.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63.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66.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69.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1"/>
  <p:tag name="MH_CATEGORY" val="#TuWHP#"/>
  <p:tag name="MH_LAYOUT" val="SubTitleText"/>
  <p:tag name="MH" val="20161213152808"/>
  <p:tag name="MH_LIBRARY" val="GRAPHIC"/>
</p:tagLst>
</file>

<file path=ppt/tags/tag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80*a*1"/>
  <p:tag name="KSO_WM_UNIT_LAYERLEVEL" val="1"/>
  <p:tag name="KSO_WM_UNIT_VALUE" val="20"/>
  <p:tag name="KSO_WM_UNIT_ISCONTENTSTITLE" val="0"/>
  <p:tag name="KSO_WM_UNIT_HIGHLIGHT" val="0"/>
  <p:tag name="KSO_WM_UNIT_COMPATIBLE" val="0"/>
  <p:tag name="KSO_WM_UNIT_CLEAR" val="0"/>
  <p:tag name="KSO_WM_UNIT_PRESET_TEXT_INDEX" val="0"/>
  <p:tag name="KSO_WM_UNIT_PRESET_TEXT_LEN" val="9"/>
</p:tagLst>
</file>

<file path=ppt/tags/tag72.xml><?xml version="1.0" encoding="utf-8"?>
<p:tagLst xmlns:a="http://schemas.openxmlformats.org/drawingml/2006/main" xmlns:r="http://schemas.openxmlformats.org/officeDocument/2006/relationships" xmlns:p="http://schemas.openxmlformats.org/presentationml/2006/main">
  <p:tag name="MH" val="20161213174220"/>
  <p:tag name="MH_LIBRARY" val="GRAPHIC"/>
  <p:tag name="MH_TYPE" val="Other"/>
  <p:tag name="MH_ORDER" val="2"/>
</p:tagLst>
</file>

<file path=ppt/tags/tag73.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2*a*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76.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7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 name="KSO_WM_TAG_VERSION" val="1.0"/>
  <p:tag name="KSO_WM_SLIDE_ID" val="custom160596_80"/>
  <p:tag name="KSO_WM_SLIDE_INDEX" val="80"/>
  <p:tag name="KSO_WM_SLIDE_ITEM_CNT" val="3"/>
  <p:tag name="KSO_WM_SLIDE_LAYOUT" val="a_q"/>
  <p:tag name="KSO_WM_SLIDE_LAYOUT_CNT" val="1_1"/>
  <p:tag name="KSO_WM_SLIDE_TYPE" val="text"/>
  <p:tag name="KSO_WM_BEAUTIFY_FLAG" val="#wm#"/>
  <p:tag name="KSO_WM_SLIDE_POSITION" val="83*127"/>
  <p:tag name="KSO_WM_SLIDE_SIZE" val="775*367"/>
  <p:tag name="KSO_WM_DIAGRAM_GROUP_CODE" val="q1-2"/>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2*a*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79.xml><?xml version="1.0" encoding="utf-8"?>
<p:tagLst xmlns:a="http://schemas.openxmlformats.org/drawingml/2006/main" xmlns:r="http://schemas.openxmlformats.org/officeDocument/2006/relationships" xmlns:p="http://schemas.openxmlformats.org/presentationml/2006/main">
  <p:tag name="MH" val="20150911113144"/>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213152808"/>
  <p:tag name="MH_LIBRARY" val="GRAPHIC"/>
  <p:tag name="MH_TYPE" val="Picture"/>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50911115354"/>
  <p:tag name="MH_LIBRARY" val="GRAPHIC"/>
  <p:tag name="MH_TYPE" val="Other"/>
  <p:tag name="MH_ORDER" val="3"/>
</p:tagLst>
</file>

<file path=ppt/tags/tag81.xml><?xml version="1.0" encoding="utf-8"?>
<p:tagLst xmlns:a="http://schemas.openxmlformats.org/drawingml/2006/main" xmlns:r="http://schemas.openxmlformats.org/officeDocument/2006/relationships" xmlns:p="http://schemas.openxmlformats.org/presentationml/2006/main">
  <p:tag name="MH" val="20150911115354"/>
  <p:tag name="MH_LIBRARY" val="GRAPHIC"/>
  <p:tag name="MH_TYPE" val="SubTitle"/>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61213153337"/>
  <p:tag name="MH_LIBRARY" val="GRAPHIC"/>
  <p:tag name="MH_ORDER" val="任意多边形 17"/>
</p:tagLst>
</file>

<file path=ppt/tags/tag8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596"/>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596"/>
  <p:tag name="KSO_WM_UNIT_TYPE" val="a"/>
  <p:tag name="KSO_WM_UNIT_INDEX" val="1"/>
  <p:tag name="KSO_WM_UNIT_ID" val="custom160596_2*a*1"/>
  <p:tag name="KSO_WM_UNIT_CLEAR" val="1"/>
  <p:tag name="KSO_WM_UNIT_LAYERLEVEL" val="1"/>
  <p:tag name="KSO_WM_UNIT_VALUE" val="20"/>
  <p:tag name="KSO_WM_UNIT_ISCONTENTSTITLE" val="0"/>
  <p:tag name="KSO_WM_UNIT_HIGHLIGHT" val="0"/>
  <p:tag name="KSO_WM_UNIT_COMPATIBLE" val="0"/>
  <p:tag name="KSO_WM_UNIT_PRESET_TEXT_INDEX" val="0"/>
  <p:tag name="KSO_WM_UNIT_PRESET_TEXT_LEN" val="9"/>
</p:tagLst>
</file>

<file path=ppt/tags/tag9.xml><?xml version="1.0" encoding="utf-8"?>
<p:tagLst xmlns:a="http://schemas.openxmlformats.org/drawingml/2006/main" xmlns:r="http://schemas.openxmlformats.org/officeDocument/2006/relationships" xmlns:p="http://schemas.openxmlformats.org/presentationml/2006/main">
  <p:tag name="MH" val="20161213152808"/>
  <p:tag name="MH_LIBRARY" val="GRAPHIC"/>
  <p:tag name="MH_TYPE" val="Text"/>
  <p:tag name="MH_ORDER" val="1"/>
</p:tagLst>
</file>

<file path=ppt/theme/theme1.xml><?xml version="1.0" encoding="utf-8"?>
<a:theme xmlns:a="http://schemas.openxmlformats.org/drawingml/2006/main" name="1_A000120141119A01PPBG">
  <a:themeElements>
    <a:clrScheme name="自定义 49">
      <a:dk1>
        <a:srgbClr val="4D4D4D"/>
      </a:dk1>
      <a:lt1>
        <a:srgbClr val="FFFFFF"/>
      </a:lt1>
      <a:dk2>
        <a:srgbClr val="4D4D4D"/>
      </a:dk2>
      <a:lt2>
        <a:srgbClr val="FFFFFF"/>
      </a:lt2>
      <a:accent1>
        <a:srgbClr val="EF4150"/>
      </a:accent1>
      <a:accent2>
        <a:srgbClr val="FBAD24"/>
      </a:accent2>
      <a:accent3>
        <a:srgbClr val="58BDA8"/>
      </a:accent3>
      <a:accent4>
        <a:srgbClr val="E8766A"/>
      </a:accent4>
      <a:accent5>
        <a:srgbClr val="CCD373"/>
      </a:accent5>
      <a:accent6>
        <a:srgbClr val="E86ABB"/>
      </a:accent6>
      <a:hlink>
        <a:srgbClr val="447195"/>
      </a:hlink>
      <a:folHlink>
        <a:srgbClr val="7F7F7F"/>
      </a:folHlink>
    </a:clrScheme>
    <a:fontScheme name="自定义 3">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自定义 49">
    <a:dk1>
      <a:srgbClr val="4D4D4D"/>
    </a:dk1>
    <a:lt1>
      <a:srgbClr val="FFFFFF"/>
    </a:lt1>
    <a:dk2>
      <a:srgbClr val="4D4D4D"/>
    </a:dk2>
    <a:lt2>
      <a:srgbClr val="FFFFFF"/>
    </a:lt2>
    <a:accent1>
      <a:srgbClr val="EF4150"/>
    </a:accent1>
    <a:accent2>
      <a:srgbClr val="FBAD24"/>
    </a:accent2>
    <a:accent3>
      <a:srgbClr val="58BDA8"/>
    </a:accent3>
    <a:accent4>
      <a:srgbClr val="E8766A"/>
    </a:accent4>
    <a:accent5>
      <a:srgbClr val="CCD373"/>
    </a:accent5>
    <a:accent6>
      <a:srgbClr val="E86ABB"/>
    </a:accent6>
    <a:hlink>
      <a:srgbClr val="447195"/>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45423912</TotalTime>
  <Words>3247</Words>
  <Application>WPS 演示</Application>
  <PresentationFormat>自定义</PresentationFormat>
  <Paragraphs>857</Paragraphs>
  <Slides>57</Slides>
  <Notes>19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57</vt:i4>
      </vt:variant>
    </vt:vector>
  </HeadingPairs>
  <TitlesOfParts>
    <vt:vector size="59" baseType="lpstr">
      <vt:lpstr>1_A000120141119A01PPBG</vt:lpstr>
      <vt:lpstr>Visio</vt:lpstr>
      <vt:lpstr>幻灯片 1</vt:lpstr>
      <vt:lpstr>幻灯片 2</vt:lpstr>
      <vt:lpstr>幻灯片 3</vt:lpstr>
      <vt:lpstr>幻灯片 4</vt:lpstr>
      <vt:lpstr>幻灯片 5</vt:lpstr>
      <vt:lpstr>幻灯片 6</vt:lpstr>
      <vt:lpstr>幻灯片 7</vt:lpstr>
      <vt:lpstr> 实验原理</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ZYK</dc:creator>
  <cp:lastModifiedBy>ccb</cp:lastModifiedBy>
  <cp:revision>213</cp:revision>
  <dcterms:created xsi:type="dcterms:W3CDTF">2016-12-08T02:43:00Z</dcterms:created>
  <dcterms:modified xsi:type="dcterms:W3CDTF">2023-04-20T14:34:47Z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2052-10.1.0.6135</vt:lpwstr>
  </property>
</Properties>
</file>