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6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57" r:id="rId2"/>
    <p:sldId id="358" r:id="rId3"/>
    <p:sldId id="359" r:id="rId4"/>
    <p:sldId id="260" r:id="rId5"/>
    <p:sldId id="360" r:id="rId6"/>
    <p:sldId id="263" r:id="rId7"/>
    <p:sldId id="1036" r:id="rId8"/>
    <p:sldId id="988" r:id="rId9"/>
    <p:sldId id="1002" r:id="rId10"/>
    <p:sldId id="995" r:id="rId11"/>
    <p:sldId id="1009" r:id="rId12"/>
    <p:sldId id="1010" r:id="rId13"/>
    <p:sldId id="1007" r:id="rId14"/>
    <p:sldId id="1004" r:id="rId15"/>
    <p:sldId id="1008" r:id="rId16"/>
    <p:sldId id="1011" r:id="rId17"/>
    <p:sldId id="1006" r:id="rId18"/>
    <p:sldId id="1021" r:id="rId19"/>
    <p:sldId id="1020" r:id="rId20"/>
    <p:sldId id="986" r:id="rId21"/>
    <p:sldId id="1017" r:id="rId22"/>
    <p:sldId id="1018" r:id="rId23"/>
    <p:sldId id="1037" r:id="rId24"/>
    <p:sldId id="1038" r:id="rId25"/>
    <p:sldId id="1039" r:id="rId26"/>
    <p:sldId id="1040" r:id="rId27"/>
    <p:sldId id="1016" r:id="rId28"/>
    <p:sldId id="1022" r:id="rId29"/>
    <p:sldId id="1012" r:id="rId30"/>
    <p:sldId id="1013" r:id="rId31"/>
    <p:sldId id="363" r:id="rId32"/>
    <p:sldId id="869" r:id="rId33"/>
    <p:sldId id="943" r:id="rId34"/>
    <p:sldId id="944" r:id="rId35"/>
    <p:sldId id="1023" r:id="rId36"/>
    <p:sldId id="1024" r:id="rId37"/>
    <p:sldId id="1025" r:id="rId38"/>
    <p:sldId id="1030" r:id="rId39"/>
    <p:sldId id="1026" r:id="rId40"/>
    <p:sldId id="1032" r:id="rId41"/>
    <p:sldId id="1033" r:id="rId42"/>
    <p:sldId id="1034" r:id="rId43"/>
    <p:sldId id="980" r:id="rId44"/>
    <p:sldId id="979" r:id="rId45"/>
    <p:sldId id="800" r:id="rId46"/>
    <p:sldId id="898" r:id="rId47"/>
    <p:sldId id="733" r:id="rId48"/>
    <p:sldId id="734" r:id="rId49"/>
    <p:sldId id="814" r:id="rId5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150"/>
    <a:srgbClr val="FF6600"/>
    <a:srgbClr val="FF9933"/>
    <a:srgbClr val="CC99FF"/>
    <a:srgbClr val="FDCE7B"/>
    <a:srgbClr val="1B84A5"/>
    <a:srgbClr val="2B9563"/>
    <a:srgbClr val="969696"/>
    <a:srgbClr val="CC3399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868" autoAdjust="0"/>
    <p:restoredTop sz="94660"/>
  </p:normalViewPr>
  <p:slideViewPr>
    <p:cSldViewPr snapToGrid="0">
      <p:cViewPr>
        <p:scale>
          <a:sx n="100" d="100"/>
          <a:sy n="100" d="100"/>
        </p:scale>
        <p:origin x="144" y="594"/>
      </p:cViewPr>
      <p:guideLst>
        <p:guide orient="horz" pos="2324"/>
        <p:guide pos="38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2023/4/20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8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ea typeface="宋体" panose="02010600030101010101" pitchFamily="2" charset="-122"/>
              </a:rPr>
              <a:t>模板来自于 </a:t>
            </a:r>
            <a:r>
              <a:rPr lang="en-US" altLang="zh-CN" smtClean="0">
                <a:ea typeface="宋体" panose="02010600030101010101" pitchFamily="2" charset="-122"/>
              </a:rPr>
              <a:t>http://docer.wps.cn</a:t>
            </a: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6148" name="灯片编号占位符 3"/>
          <p:cNvSpPr txBox="1">
            <a:spLocks noGrp="1" noChangeArrowheads="1"/>
          </p:cNvSpPr>
          <p:nvPr/>
        </p:nvSpPr>
        <p:spPr bwMode="auto"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9075" tIns="49538" rIns="99075" bIns="49538" anchor="b"/>
          <a:lstStyle/>
          <a:p>
            <a:pPr algn="r" eaLnBrk="1" hangingPunct="1">
              <a:buFont typeface="Arial" panose="020B0604020202020204" pitchFamily="34" charset="0"/>
              <a:buNone/>
            </a:pPr>
            <a:fld id="{AAED0429-06AC-4391-B511-C2D4F3A38C12}" type="slidenum">
              <a:rPr lang="zh-CN" altLang="en-US" sz="1300">
                <a:latin typeface="Calibri" panose="020F0502020204030204" pitchFamily="34" charset="0"/>
                <a:ea typeface="宋体" panose="02010600030101010101" pitchFamily="2" charset="-122"/>
              </a:rPr>
              <a:pPr algn="r" eaLnBrk="1" hangingPunct="1">
                <a:buFont typeface="Arial" panose="020B0604020202020204" pitchFamily="34" charset="0"/>
                <a:buNone/>
              </a:pPr>
              <a:t>2</a:t>
            </a:fld>
            <a:endParaRPr lang="zh-CN" altLang="en-US" sz="13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635" y="6372860"/>
            <a:ext cx="12190730" cy="234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133"/>
          <p:cNvSpPr/>
          <p:nvPr userDrawn="1"/>
        </p:nvSpPr>
        <p:spPr bwMode="auto">
          <a:xfrm>
            <a:off x="11125200" y="5809765"/>
            <a:ext cx="781050" cy="585788"/>
          </a:xfrm>
          <a:prstGeom prst="flowChartDecision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15"/>
          <p:cNvSpPr txBox="1"/>
          <p:nvPr userDrawn="1"/>
        </p:nvSpPr>
        <p:spPr>
          <a:xfrm>
            <a:off x="11198831" y="5919328"/>
            <a:ext cx="637824" cy="338552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6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random/>
      </p:transition>
    </mc:Choice>
    <mc:Fallback>
      <p:transition>
        <p:random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635" y="6372860"/>
            <a:ext cx="12190730" cy="234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133"/>
          <p:cNvSpPr/>
          <p:nvPr userDrawn="1"/>
        </p:nvSpPr>
        <p:spPr bwMode="auto">
          <a:xfrm>
            <a:off x="11125200" y="5809765"/>
            <a:ext cx="781050" cy="585788"/>
          </a:xfrm>
          <a:prstGeom prst="flowChartDecision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15"/>
          <p:cNvSpPr txBox="1"/>
          <p:nvPr userDrawn="1"/>
        </p:nvSpPr>
        <p:spPr>
          <a:xfrm>
            <a:off x="11198831" y="5919328"/>
            <a:ext cx="637824" cy="338552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6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random/>
      </p:transition>
    </mc:Choice>
    <mc:Fallback>
      <p:transition>
        <p:random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4063" y="261258"/>
            <a:ext cx="8415337" cy="8552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35" y="6372860"/>
            <a:ext cx="12190730" cy="234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33"/>
          <p:cNvSpPr/>
          <p:nvPr userDrawn="1"/>
        </p:nvSpPr>
        <p:spPr bwMode="auto">
          <a:xfrm>
            <a:off x="11125200" y="5809765"/>
            <a:ext cx="781050" cy="585788"/>
          </a:xfrm>
          <a:prstGeom prst="flowChartDecision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15"/>
          <p:cNvSpPr txBox="1"/>
          <p:nvPr userDrawn="1"/>
        </p:nvSpPr>
        <p:spPr>
          <a:xfrm>
            <a:off x="11198831" y="5919328"/>
            <a:ext cx="637824" cy="338552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6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random/>
      </p:transition>
    </mc:Choice>
    <mc:Fallback>
      <p:transition>
        <p:random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4063" y="261258"/>
            <a:ext cx="8415337" cy="85529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523836" y="1214422"/>
            <a:ext cx="3357586" cy="755143"/>
            <a:chOff x="523836" y="1428736"/>
            <a:chExt cx="3357586" cy="755143"/>
          </a:xfrm>
        </p:grpSpPr>
        <p:sp>
          <p:nvSpPr>
            <p:cNvPr id="18" name="任意多边形 17"/>
            <p:cNvSpPr/>
            <p:nvPr/>
          </p:nvSpPr>
          <p:spPr>
            <a:xfrm>
              <a:off x="523836" y="1428736"/>
              <a:ext cx="714380" cy="642942"/>
            </a:xfrm>
            <a:custGeom>
              <a:avLst/>
              <a:gdLst>
                <a:gd name="connsiteX0" fmla="*/ 0 w 864000"/>
                <a:gd name="connsiteY0" fmla="*/ 0 h 864000"/>
                <a:gd name="connsiteX1" fmla="*/ 864000 w 864000"/>
                <a:gd name="connsiteY1" fmla="*/ 0 h 864000"/>
                <a:gd name="connsiteX2" fmla="*/ 864000 w 864000"/>
                <a:gd name="connsiteY2" fmla="*/ 261737 h 864000"/>
                <a:gd name="connsiteX3" fmla="*/ 751007 w 864000"/>
                <a:gd name="connsiteY3" fmla="*/ 261737 h 864000"/>
                <a:gd name="connsiteX4" fmla="*/ 751007 w 864000"/>
                <a:gd name="connsiteY4" fmla="*/ 112993 h 864000"/>
                <a:gd name="connsiteX5" fmla="*/ 112993 w 864000"/>
                <a:gd name="connsiteY5" fmla="*/ 112993 h 864000"/>
                <a:gd name="connsiteX6" fmla="*/ 112993 w 864000"/>
                <a:gd name="connsiteY6" fmla="*/ 751007 h 864000"/>
                <a:gd name="connsiteX7" fmla="*/ 246681 w 864000"/>
                <a:gd name="connsiteY7" fmla="*/ 751007 h 864000"/>
                <a:gd name="connsiteX8" fmla="*/ 246681 w 864000"/>
                <a:gd name="connsiteY8" fmla="*/ 864000 h 864000"/>
                <a:gd name="connsiteX9" fmla="*/ 0 w 864000"/>
                <a:gd name="connsiteY9" fmla="*/ 86400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000" h="864000">
                  <a:moveTo>
                    <a:pt x="0" y="0"/>
                  </a:moveTo>
                  <a:lnTo>
                    <a:pt x="864000" y="0"/>
                  </a:lnTo>
                  <a:lnTo>
                    <a:pt x="864000" y="261737"/>
                  </a:lnTo>
                  <a:lnTo>
                    <a:pt x="751007" y="261737"/>
                  </a:lnTo>
                  <a:lnTo>
                    <a:pt x="751007" y="112993"/>
                  </a:lnTo>
                  <a:lnTo>
                    <a:pt x="112993" y="112993"/>
                  </a:lnTo>
                  <a:lnTo>
                    <a:pt x="112993" y="751007"/>
                  </a:lnTo>
                  <a:lnTo>
                    <a:pt x="246681" y="751007"/>
                  </a:lnTo>
                  <a:lnTo>
                    <a:pt x="246681" y="864000"/>
                  </a:lnTo>
                  <a:lnTo>
                    <a:pt x="0" y="8640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6"/>
            <p:cNvSpPr txBox="1"/>
            <p:nvPr/>
          </p:nvSpPr>
          <p:spPr>
            <a:xfrm>
              <a:off x="809588" y="1617459"/>
              <a:ext cx="3071834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2000" b="1">
                  <a:solidFill>
                    <a:srgbClr val="5F5E5C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endParaRPr lang="zh-CN" altLang="zh-CN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635" y="6372860"/>
            <a:ext cx="12190730" cy="234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33"/>
          <p:cNvSpPr/>
          <p:nvPr userDrawn="1"/>
        </p:nvSpPr>
        <p:spPr bwMode="auto">
          <a:xfrm>
            <a:off x="11125200" y="5809765"/>
            <a:ext cx="781050" cy="585788"/>
          </a:xfrm>
          <a:prstGeom prst="flowChartDecision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5"/>
          <p:cNvSpPr txBox="1"/>
          <p:nvPr userDrawn="1"/>
        </p:nvSpPr>
        <p:spPr>
          <a:xfrm>
            <a:off x="11198831" y="5919328"/>
            <a:ext cx="637824" cy="338552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6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3"/>
          <p:cNvSpPr/>
          <p:nvPr userDrawn="1"/>
        </p:nvSpPr>
        <p:spPr bwMode="auto">
          <a:xfrm>
            <a:off x="11125200" y="5809765"/>
            <a:ext cx="781050" cy="585788"/>
          </a:xfrm>
          <a:prstGeom prst="flowChartDecision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15"/>
          <p:cNvSpPr txBox="1"/>
          <p:nvPr userDrawn="1"/>
        </p:nvSpPr>
        <p:spPr>
          <a:xfrm>
            <a:off x="11198831" y="5919328"/>
            <a:ext cx="637824" cy="338552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6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754063" y="6373017"/>
            <a:ext cx="2743200" cy="365125"/>
          </a:xfrm>
          <a:prstGeom prst="rect">
            <a:avLst/>
          </a:prstGeom>
        </p:spPr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2023/4/20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7013" y="637301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91563" y="6373017"/>
            <a:ext cx="2743200" cy="365125"/>
          </a:xfrm>
          <a:prstGeom prst="rect">
            <a:avLst/>
          </a:prstGeom>
        </p:spPr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754063" y="477520"/>
            <a:ext cx="10680700" cy="563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4"/>
            <a:r>
              <a:rPr lang="zh-CN" altLang="en-US" dirty="0" smtClean="0"/>
              <a:t>第二级</a:t>
            </a:r>
          </a:p>
          <a:p>
            <a:pPr lvl="6"/>
            <a:r>
              <a:rPr lang="zh-CN" altLang="en-US" dirty="0" smtClean="0"/>
              <a:t>第三级</a:t>
            </a:r>
          </a:p>
          <a:p>
            <a:pPr lvl="7"/>
            <a:r>
              <a:rPr lang="zh-CN" altLang="en-US" dirty="0" smtClean="0"/>
              <a:t>第四级</a:t>
            </a:r>
          </a:p>
          <a:p>
            <a:pPr lvl="8"/>
            <a:r>
              <a:rPr lang="zh-CN" altLang="en-US" dirty="0" smtClean="0"/>
              <a:t>第五级</a:t>
            </a:r>
          </a:p>
        </p:txBody>
      </p:sp>
      <p:sp>
        <p:nvSpPr>
          <p:cNvPr id="6" name="Freeform 133"/>
          <p:cNvSpPr/>
          <p:nvPr userDrawn="1"/>
        </p:nvSpPr>
        <p:spPr bwMode="auto">
          <a:xfrm>
            <a:off x="11125200" y="5809765"/>
            <a:ext cx="781050" cy="585788"/>
          </a:xfrm>
          <a:prstGeom prst="flowChartDecision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15"/>
          <p:cNvSpPr txBox="1"/>
          <p:nvPr userDrawn="1"/>
        </p:nvSpPr>
        <p:spPr>
          <a:xfrm>
            <a:off x="11198831" y="5919328"/>
            <a:ext cx="637824" cy="338552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6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random/>
      </p:transition>
    </mc:Choice>
    <mc:Fallback>
      <p:transition>
        <p:random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首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 userDrawn="1">
            <p:custDataLst>
              <p:tags r:id="rId1"/>
            </p:custDataLst>
          </p:nvPr>
        </p:nvSpPr>
        <p:spPr>
          <a:xfrm>
            <a:off x="0" y="-1"/>
            <a:ext cx="12192000" cy="3552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6296025" y="4052893"/>
            <a:ext cx="3841792" cy="447968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zh-CN" altLang="en-US" sz="2400" b="1" dirty="0" smtClean="0">
                <a:solidFill>
                  <a:schemeClr val="accent3">
                    <a:lumMod val="50000"/>
                  </a:schemeClr>
                </a:solidFill>
                <a:latin typeface="Bell MT" panose="02020503060305020303" pitchFamily="18" charset="0"/>
                <a:ea typeface="微软雅黑" panose="020B0503020204020204" charset="-122"/>
                <a:cs typeface="Arial" panose="020B0604020202020204" pitchFamily="34" charset="0"/>
              </a:rPr>
              <a:t>北京金企鹅文化发展中心</a:t>
            </a:r>
            <a:endParaRPr lang="zh-CN" altLang="en-US" sz="2400" b="1" dirty="0">
              <a:solidFill>
                <a:schemeClr val="accent3">
                  <a:lumMod val="50000"/>
                </a:schemeClr>
              </a:solidFill>
              <a:latin typeface="Bell MT" panose="02020503060305020303" pitchFamily="18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4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6339912" y="4606987"/>
            <a:ext cx="3826480" cy="447968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altLang="zh-CN" sz="2400" b="1" dirty="0" smtClean="0">
                <a:solidFill>
                  <a:schemeClr val="accent3">
                    <a:lumMod val="50000"/>
                  </a:schemeClr>
                </a:solidFill>
                <a:latin typeface="Bell MT" panose="02020503060305020303" pitchFamily="18" charset="0"/>
                <a:ea typeface="微软雅黑" panose="020B0503020204020204" charset="-122"/>
                <a:cs typeface="Arial" panose="020B0604020202020204" pitchFamily="34" charset="0"/>
              </a:rPr>
              <a:t>http://www.bjjqe.com</a:t>
            </a:r>
            <a:endParaRPr lang="zh-CN" altLang="en-US" sz="2400" b="1" dirty="0">
              <a:solidFill>
                <a:schemeClr val="accent3">
                  <a:lumMod val="50000"/>
                </a:schemeClr>
              </a:solidFill>
              <a:latin typeface="Bell MT" panose="02020503060305020303" pitchFamily="18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5" name="KSO_Shape"/>
          <p:cNvSpPr/>
          <p:nvPr userDrawn="1">
            <p:custDataLst>
              <p:tags r:id="rId4"/>
            </p:custDataLst>
          </p:nvPr>
        </p:nvSpPr>
        <p:spPr>
          <a:xfrm>
            <a:off x="5743652" y="4723721"/>
            <a:ext cx="399973" cy="200703"/>
          </a:xfrm>
          <a:custGeom>
            <a:avLst/>
            <a:gdLst/>
            <a:ahLst/>
            <a:cxnLst/>
            <a:rect l="l" t="t" r="r" b="b"/>
            <a:pathLst>
              <a:path w="4974795" h="3320682">
                <a:moveTo>
                  <a:pt x="1897867" y="1805825"/>
                </a:moveTo>
                <a:lnTo>
                  <a:pt x="2485737" y="2315734"/>
                </a:lnTo>
                <a:lnTo>
                  <a:pt x="3073607" y="1805825"/>
                </a:lnTo>
                <a:lnTo>
                  <a:pt x="4820061" y="3320682"/>
                </a:lnTo>
                <a:lnTo>
                  <a:pt x="151413" y="3320682"/>
                </a:lnTo>
                <a:close/>
                <a:moveTo>
                  <a:pt x="0" y="159634"/>
                </a:moveTo>
                <a:lnTo>
                  <a:pt x="1788328" y="1710812"/>
                </a:lnTo>
                <a:lnTo>
                  <a:pt x="0" y="3261996"/>
                </a:lnTo>
                <a:close/>
                <a:moveTo>
                  <a:pt x="4974795" y="156753"/>
                </a:moveTo>
                <a:lnTo>
                  <a:pt x="4974795" y="3264872"/>
                </a:lnTo>
                <a:lnTo>
                  <a:pt x="3183146" y="1710812"/>
                </a:lnTo>
                <a:close/>
                <a:moveTo>
                  <a:pt x="35040" y="0"/>
                </a:moveTo>
                <a:lnTo>
                  <a:pt x="4936434" y="0"/>
                </a:lnTo>
                <a:lnTo>
                  <a:pt x="2485737" y="212570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KSO_Shape"/>
          <p:cNvSpPr/>
          <p:nvPr userDrawn="1">
            <p:custDataLst>
              <p:tags r:id="rId5"/>
            </p:custDataLst>
          </p:nvPr>
        </p:nvSpPr>
        <p:spPr>
          <a:xfrm>
            <a:off x="5640344" y="4008003"/>
            <a:ext cx="614100" cy="347060"/>
          </a:xfrm>
          <a:custGeom>
            <a:avLst/>
            <a:gdLst/>
            <a:ahLst/>
            <a:cxnLst/>
            <a:rect l="l" t="t" r="r" b="b"/>
            <a:pathLst>
              <a:path w="648072" h="400516">
                <a:moveTo>
                  <a:pt x="324036" y="0"/>
                </a:moveTo>
                <a:lnTo>
                  <a:pt x="648072" y="216024"/>
                </a:lnTo>
                <a:lnTo>
                  <a:pt x="520183" y="216024"/>
                </a:lnTo>
                <a:cubicBezTo>
                  <a:pt x="521934" y="217353"/>
                  <a:pt x="522036" y="218913"/>
                  <a:pt x="522036" y="220497"/>
                </a:cubicBezTo>
                <a:lnTo>
                  <a:pt x="522036" y="364511"/>
                </a:lnTo>
                <a:cubicBezTo>
                  <a:pt x="522036" y="384396"/>
                  <a:pt x="505916" y="400516"/>
                  <a:pt x="486031" y="400516"/>
                </a:cubicBezTo>
                <a:lnTo>
                  <a:pt x="378042" y="400516"/>
                </a:lnTo>
                <a:lnTo>
                  <a:pt x="378042" y="256516"/>
                </a:lnTo>
                <a:lnTo>
                  <a:pt x="270030" y="256516"/>
                </a:lnTo>
                <a:lnTo>
                  <a:pt x="270030" y="400516"/>
                </a:lnTo>
                <a:lnTo>
                  <a:pt x="162041" y="400516"/>
                </a:lnTo>
                <a:cubicBezTo>
                  <a:pt x="142156" y="400516"/>
                  <a:pt x="126036" y="384396"/>
                  <a:pt x="126036" y="364511"/>
                </a:cubicBezTo>
                <a:lnTo>
                  <a:pt x="126036" y="220497"/>
                </a:lnTo>
                <a:lnTo>
                  <a:pt x="127889" y="216024"/>
                </a:lnTo>
                <a:lnTo>
                  <a:pt x="0" y="2160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37" name="文本框 3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4133850" y="2214554"/>
            <a:ext cx="8058150" cy="101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6600" b="1" dirty="0" smtClean="0">
                <a:solidFill>
                  <a:srgbClr val="FFFFFF"/>
                </a:solidFill>
                <a:latin typeface="Britannic Bold" panose="020B0903060703020204" pitchFamily="34" charset="0"/>
              </a:rPr>
              <a:t>谢谢观看！</a:t>
            </a:r>
            <a:endParaRPr lang="zh-CN" altLang="en-US" sz="6600" b="1" dirty="0">
              <a:solidFill>
                <a:srgbClr val="FFFFFF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图片 8" descr="LOGO（黑色）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480684" y="2290946"/>
            <a:ext cx="2281816" cy="1895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9" cstate="print"/>
          <a:srcRect l="20452" r="17427" b="5390"/>
          <a:stretch>
            <a:fillRect/>
          </a:stretch>
        </p:blipFill>
        <p:spPr>
          <a:xfrm rot="16200000" flipV="1">
            <a:off x="-100248" y="100244"/>
            <a:ext cx="863601" cy="663109"/>
          </a:xfrm>
          <a:custGeom>
            <a:avLst/>
            <a:gdLst>
              <a:gd name="connsiteX0" fmla="*/ 1007279 w 1007279"/>
              <a:gd name="connsiteY0" fmla="*/ 773431 h 773431"/>
              <a:gd name="connsiteX1" fmla="*/ 1007279 w 1007279"/>
              <a:gd name="connsiteY1" fmla="*/ 0 h 773431"/>
              <a:gd name="connsiteX2" fmla="*/ 404691 w 1007279"/>
              <a:gd name="connsiteY2" fmla="*/ 0 h 773431"/>
              <a:gd name="connsiteX3" fmla="*/ 473879 w 1007279"/>
              <a:gd name="connsiteY3" fmla="*/ 45011 h 773431"/>
              <a:gd name="connsiteX4" fmla="*/ 0 w 1007279"/>
              <a:gd name="connsiteY4" fmla="*/ 773431 h 77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279" h="773431">
                <a:moveTo>
                  <a:pt x="1007279" y="773431"/>
                </a:moveTo>
                <a:lnTo>
                  <a:pt x="1007279" y="0"/>
                </a:lnTo>
                <a:lnTo>
                  <a:pt x="404691" y="0"/>
                </a:lnTo>
                <a:lnTo>
                  <a:pt x="473879" y="45011"/>
                </a:lnTo>
                <a:lnTo>
                  <a:pt x="0" y="773431"/>
                </a:lnTo>
                <a:close/>
              </a:path>
            </a:pathLst>
          </a:custGeom>
        </p:spPr>
      </p:pic>
      <p:sp>
        <p:nvSpPr>
          <p:cNvPr id="9" name="灯片编号占位符 8"/>
          <p:cNvSpPr txBox="1"/>
          <p:nvPr userDrawn="1"/>
        </p:nvSpPr>
        <p:spPr>
          <a:xfrm>
            <a:off x="8795068" y="58974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F906490-237C-474C-BA2E-D98840BC1F8F}" type="slidenum"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xmlns="" Requires="p14">
      <p:transition p14:dur="500">
        <p:random/>
      </p:transition>
    </mc:Choice>
    <mc:Fallback>
      <p:transition>
        <p:random/>
      </p:transition>
    </mc:Fallback>
  </mc:AlternateConten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9pPr>
    </p:titleStyle>
    <p:bodyStyle>
      <a:lvl1pPr marL="0" indent="-179705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ü"/>
        <a:defRPr sz="1800" kern="1200">
          <a:solidFill>
            <a:srgbClr val="262626"/>
          </a:solidFill>
          <a:latin typeface="+mn-lt"/>
          <a:ea typeface="+mn-ea"/>
          <a:cs typeface="+mn-cs"/>
        </a:defRPr>
      </a:lvl3pPr>
      <a:lvl4pPr marL="0" indent="0" algn="l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ü"/>
        <a:defRPr sz="1800" kern="1200">
          <a:solidFill>
            <a:srgbClr val="262626"/>
          </a:solidFill>
          <a:latin typeface="+mn-lt"/>
          <a:ea typeface="+mn-ea"/>
          <a:cs typeface="+mn-cs"/>
        </a:defRPr>
      </a:lvl4pPr>
      <a:lvl5pPr marL="360045" indent="-179705" algn="l" rtl="0" eaLnBrk="1" fontAlgn="base" hangingPunct="1">
        <a:lnSpc>
          <a:spcPct val="150000"/>
        </a:lnSpc>
        <a:spcBef>
          <a:spcPts val="5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ü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90" indent="-179705" algn="l" defTabSz="914400" rtl="0" eaLnBrk="1" latinLnBrk="0" hangingPunct="1">
        <a:lnSpc>
          <a:spcPct val="150000"/>
        </a:lnSpc>
        <a:spcBef>
          <a:spcPts val="500"/>
        </a:spcBef>
        <a:buClr>
          <a:schemeClr val="tx1"/>
        </a:buClr>
        <a:buSzPct val="8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" indent="-179705" algn="l" defTabSz="914400" rtl="0" eaLnBrk="1" latinLnBrk="0" hangingPunct="1">
        <a:lnSpc>
          <a:spcPct val="150000"/>
        </a:lnSpc>
        <a:spcBef>
          <a:spcPts val="500"/>
        </a:spcBef>
        <a:buClr>
          <a:schemeClr val="tx1"/>
        </a:buClr>
        <a:buSzPct val="8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79705" algn="l" defTabSz="914400" rtl="0" eaLnBrk="1" latinLnBrk="0" hangingPunct="1">
        <a:lnSpc>
          <a:spcPct val="150000"/>
        </a:lnSpc>
        <a:spcBef>
          <a:spcPts val="500"/>
        </a:spcBef>
        <a:buClr>
          <a:schemeClr val="tx1"/>
        </a:buClr>
        <a:buSzPct val="8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6.png"/><Relationship Id="rId5" Type="http://schemas.openxmlformats.org/officeDocument/2006/relationships/tags" Target="../tags/tag16.xml"/><Relationship Id="rId10" Type="http://schemas.openxmlformats.org/officeDocument/2006/relationships/image" Target="../media/image5.png"/><Relationship Id="rId4" Type="http://schemas.openxmlformats.org/officeDocument/2006/relationships/tags" Target="../tags/tag15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14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14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14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14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14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15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15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15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15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66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Picture_1"/>
          <p:cNvSpPr/>
          <p:nvPr>
            <p:custDataLst>
              <p:tags r:id="rId2"/>
            </p:custDataLst>
          </p:nvPr>
        </p:nvSpPr>
        <p:spPr>
          <a:xfrm>
            <a:off x="2397843" y="1061577"/>
            <a:ext cx="9794157" cy="4218037"/>
          </a:xfrm>
          <a:custGeom>
            <a:avLst/>
            <a:gdLst>
              <a:gd name="connsiteX0" fmla="*/ 0 w 7345618"/>
              <a:gd name="connsiteY0" fmla="*/ 0 h 4218037"/>
              <a:gd name="connsiteX1" fmla="*/ 7345618 w 7345618"/>
              <a:gd name="connsiteY1" fmla="*/ 0 h 4218037"/>
              <a:gd name="connsiteX2" fmla="*/ 7345618 w 7345618"/>
              <a:gd name="connsiteY2" fmla="*/ 4218037 h 4218037"/>
              <a:gd name="connsiteX3" fmla="*/ 2604652 w 7345618"/>
              <a:gd name="connsiteY3" fmla="*/ 4218037 h 421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5618" h="4218037">
                <a:moveTo>
                  <a:pt x="0" y="0"/>
                </a:moveTo>
                <a:lnTo>
                  <a:pt x="7345618" y="0"/>
                </a:lnTo>
                <a:lnTo>
                  <a:pt x="7345618" y="4218037"/>
                </a:lnTo>
                <a:lnTo>
                  <a:pt x="2604652" y="4218037"/>
                </a:lnTo>
                <a:close/>
              </a:path>
            </a:pathLst>
          </a:custGeom>
          <a:blipFill dpi="0" rotWithShape="1">
            <a:blip r:embed="rId7" cstate="print">
              <a:alphaModFix amt="80000"/>
            </a:blip>
            <a:srcRect/>
            <a:stretch>
              <a:fillRect t="-3066" b="-283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MH_Text_1"/>
          <p:cNvSpPr/>
          <p:nvPr>
            <p:custDataLst>
              <p:tags r:id="rId3"/>
            </p:custDataLst>
          </p:nvPr>
        </p:nvSpPr>
        <p:spPr>
          <a:xfrm>
            <a:off x="14168" y="1060521"/>
            <a:ext cx="5308601" cy="4234460"/>
          </a:xfrm>
          <a:custGeom>
            <a:avLst/>
            <a:gdLst>
              <a:gd name="connsiteX0" fmla="*/ 0 w 3905250"/>
              <a:gd name="connsiteY0" fmla="*/ 0 h 4204068"/>
              <a:gd name="connsiteX1" fmla="*/ 1314884 w 3905250"/>
              <a:gd name="connsiteY1" fmla="*/ 0 h 4204068"/>
              <a:gd name="connsiteX2" fmla="*/ 3905250 w 3905250"/>
              <a:gd name="connsiteY2" fmla="*/ 4204068 h 4204068"/>
              <a:gd name="connsiteX3" fmla="*/ 0 w 3905250"/>
              <a:gd name="connsiteY3" fmla="*/ 4204068 h 420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0" h="4204068">
                <a:moveTo>
                  <a:pt x="0" y="0"/>
                </a:moveTo>
                <a:lnTo>
                  <a:pt x="1314884" y="0"/>
                </a:lnTo>
                <a:lnTo>
                  <a:pt x="3905250" y="4204068"/>
                </a:lnTo>
                <a:lnTo>
                  <a:pt x="0" y="42040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0" bIns="144000" rtlCol="0" anchor="b" anchorCtr="0">
            <a:normAutofit/>
          </a:bodyPr>
          <a:lstStyle/>
          <a:p>
            <a:pPr>
              <a:lnSpc>
                <a:spcPct val="120000"/>
              </a:lnSpc>
            </a:pPr>
            <a:endParaRPr lang="en-US" altLang="zh-CN" sz="2000" dirty="0" smtClean="0">
              <a:solidFill>
                <a:srgbClr val="292929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MH_Other_2"/>
          <p:cNvCxnSpPr/>
          <p:nvPr>
            <p:custDataLst>
              <p:tags r:id="rId4"/>
            </p:custDataLst>
          </p:nvPr>
        </p:nvCxnSpPr>
        <p:spPr>
          <a:xfrm>
            <a:off x="1200897" y="0"/>
            <a:ext cx="5683044" cy="6858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_3"/>
          <p:cNvSpPr/>
          <p:nvPr>
            <p:custDataLst>
              <p:tags r:id="rId5"/>
            </p:custDataLst>
          </p:nvPr>
        </p:nvSpPr>
        <p:spPr>
          <a:xfrm>
            <a:off x="5404987" y="4717307"/>
            <a:ext cx="6787015" cy="385547"/>
          </a:xfrm>
          <a:custGeom>
            <a:avLst/>
            <a:gdLst>
              <a:gd name="connsiteX0" fmla="*/ 0 w 5090261"/>
              <a:gd name="connsiteY0" fmla="*/ 0 h 385547"/>
              <a:gd name="connsiteX1" fmla="*/ 5090261 w 5090261"/>
              <a:gd name="connsiteY1" fmla="*/ 0 h 385547"/>
              <a:gd name="connsiteX2" fmla="*/ 5090261 w 5090261"/>
              <a:gd name="connsiteY2" fmla="*/ 385547 h 385547"/>
              <a:gd name="connsiteX3" fmla="*/ 240311 w 5090261"/>
              <a:gd name="connsiteY3" fmla="*/ 385547 h 38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0261" h="385547">
                <a:moveTo>
                  <a:pt x="0" y="0"/>
                </a:moveTo>
                <a:lnTo>
                  <a:pt x="5090261" y="0"/>
                </a:lnTo>
                <a:lnTo>
                  <a:pt x="5090261" y="385547"/>
                </a:lnTo>
                <a:lnTo>
                  <a:pt x="240311" y="385547"/>
                </a:lnTo>
                <a:close/>
              </a:path>
            </a:pathLst>
          </a:custGeom>
          <a:solidFill>
            <a:srgbClr val="66CC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24000" rtlCol="0" anchor="ctr"/>
          <a:lstStyle/>
          <a:p>
            <a:pPr algn="r"/>
            <a:endParaRPr lang="zh-CN" altLang="en-US" dirty="0">
              <a:solidFill>
                <a:srgbClr val="29292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70" y="1440180"/>
            <a:ext cx="38792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spc="50" dirty="0" smtClean="0">
                <a:solidFill>
                  <a:schemeClr val="bg2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实验</a:t>
            </a:r>
            <a:r>
              <a:rPr lang="en-US" altLang="zh-CN" sz="4800" b="1" spc="50" dirty="0" smtClean="0">
                <a:solidFill>
                  <a:schemeClr val="bg2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 </a:t>
            </a:r>
            <a:r>
              <a:rPr lang="zh-CN" altLang="en-US" sz="4800" b="1" spc="50" dirty="0" smtClean="0">
                <a:solidFill>
                  <a:schemeClr val="bg2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二  </a:t>
            </a:r>
          </a:p>
          <a:p>
            <a:endParaRPr lang="zh-CN" altLang="en-US" sz="4800" b="1" spc="50" dirty="0" smtClean="0">
              <a:solidFill>
                <a:schemeClr val="bg2"/>
              </a:solidFill>
              <a:effectLst>
                <a:glow rad="101600">
                  <a:schemeClr val="tx2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 sz="4800" b="1" spc="50" dirty="0" smtClean="0">
                <a:solidFill>
                  <a:schemeClr val="bg2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TEC-8</a:t>
            </a:r>
            <a:r>
              <a:rPr lang="zh-CN" altLang="en-US" sz="4800" b="1" spc="50" dirty="0" smtClean="0">
                <a:solidFill>
                  <a:schemeClr val="bg2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计算机寄存器读写实验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  <p:bldLst>
      <p:bldP spid="10" grpId="1"/>
      <p:bldP spid="10" grpId="2"/>
      <p:bldP spid="10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62" y="285729"/>
            <a:ext cx="9623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TEC-8</a:t>
            </a: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模型计算机机器周期与</a:t>
            </a:r>
            <a:r>
              <a:rPr lang="en-US" altLang="zh-CN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T1</a:t>
            </a: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T2</a:t>
            </a: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T3</a:t>
            </a: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时序关系图</a:t>
            </a:r>
            <a:endParaRPr lang="en-US" altLang="zh-CN" sz="3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207" y="1633386"/>
            <a:ext cx="857256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80960" y="571501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17"/>
          <p:cNvSpPr/>
          <p:nvPr>
            <p:custDataLst>
              <p:tags r:id="rId1"/>
            </p:custDataLst>
          </p:nvPr>
        </p:nvSpPr>
        <p:spPr bwMode="auto">
          <a:xfrm>
            <a:off x="-2117" y="0"/>
            <a:ext cx="7249584" cy="6858000"/>
          </a:xfrm>
          <a:custGeom>
            <a:avLst/>
            <a:gdLst>
              <a:gd name="T0" fmla="*/ 0 w 5437991"/>
              <a:gd name="T1" fmla="*/ 0 h 6858000"/>
              <a:gd name="T2" fmla="*/ 5433976 w 5437991"/>
              <a:gd name="T3" fmla="*/ 0 h 6858000"/>
              <a:gd name="T4" fmla="*/ 1631922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023051" y="2275264"/>
            <a:ext cx="7890510" cy="1894205"/>
            <a:chOff x="5872" y="4037"/>
            <a:chExt cx="12426" cy="2983"/>
          </a:xfrm>
        </p:grpSpPr>
        <p:sp>
          <p:nvSpPr>
            <p:cNvPr id="17" name="文本框 39"/>
            <p:cNvSpPr txBox="1"/>
            <p:nvPr/>
          </p:nvSpPr>
          <p:spPr>
            <a:xfrm>
              <a:off x="6277" y="4548"/>
              <a:ext cx="12021" cy="24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2</a:t>
              </a:r>
              <a:r>
                <a:rPr kumimoji="0" lang="zh-CN" alt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、寄存器读写实验</a:t>
              </a:r>
              <a:endPara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lvl="0">
                <a:defRPr/>
              </a:pPr>
              <a:r>
                <a:rPr kumimoji="0" lang="zh-CN" alt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电路图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文本框 5"/>
            <p:cNvSpPr txBox="1"/>
            <p:nvPr/>
          </p:nvSpPr>
          <p:spPr>
            <a:xfrm>
              <a:off x="5872" y="4037"/>
              <a:ext cx="2734" cy="24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96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71797" y="836712"/>
            <a:ext cx="96010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</a:t>
            </a:r>
            <a:r>
              <a:rPr lang="zh-CN" altLang="en-US" dirty="0" smtClean="0"/>
              <a:t>口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824192" y="836712"/>
            <a:ext cx="96010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</a:t>
            </a:r>
            <a:r>
              <a:rPr lang="zh-CN" altLang="en-US" dirty="0" smtClean="0"/>
              <a:t>口</a:t>
            </a:r>
            <a:endParaRPr lang="zh-CN" altLang="en-US" dirty="0"/>
          </a:p>
        </p:txBody>
      </p:sp>
      <p:pic>
        <p:nvPicPr>
          <p:cNvPr id="7" name="图片 6" descr="QQ图片201901251757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093" y="1301527"/>
            <a:ext cx="11085715" cy="467510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27381" y="40466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寄存器读写实验电路图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17"/>
          <p:cNvSpPr/>
          <p:nvPr>
            <p:custDataLst>
              <p:tags r:id="rId1"/>
            </p:custDataLst>
          </p:nvPr>
        </p:nvSpPr>
        <p:spPr bwMode="auto">
          <a:xfrm>
            <a:off x="-2117" y="0"/>
            <a:ext cx="7249584" cy="6858000"/>
          </a:xfrm>
          <a:custGeom>
            <a:avLst/>
            <a:gdLst>
              <a:gd name="T0" fmla="*/ 0 w 5437991"/>
              <a:gd name="T1" fmla="*/ 0 h 6858000"/>
              <a:gd name="T2" fmla="*/ 5433976 w 5437991"/>
              <a:gd name="T3" fmla="*/ 0 h 6858000"/>
              <a:gd name="T4" fmla="*/ 1631922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023051" y="2275264"/>
            <a:ext cx="7890510" cy="1894205"/>
            <a:chOff x="5872" y="4037"/>
            <a:chExt cx="12426" cy="2983"/>
          </a:xfrm>
        </p:grpSpPr>
        <p:sp>
          <p:nvSpPr>
            <p:cNvPr id="17" name="文本框 39"/>
            <p:cNvSpPr txBox="1"/>
            <p:nvPr/>
          </p:nvSpPr>
          <p:spPr>
            <a:xfrm>
              <a:off x="6277" y="4548"/>
              <a:ext cx="12021" cy="24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、寄存器读写实验</a:t>
              </a:r>
              <a:endPara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lvl="0">
                <a:defRPr/>
              </a:pPr>
              <a:r>
                <a:rPr kumimoji="0" lang="zh-CN" alt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用到的信号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文本框 5"/>
            <p:cNvSpPr txBox="1"/>
            <p:nvPr/>
          </p:nvSpPr>
          <p:spPr>
            <a:xfrm>
              <a:off x="5872" y="4037"/>
              <a:ext cx="2734" cy="24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96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661670" y="149614"/>
            <a:ext cx="8415020" cy="855345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寄存器读写实验用到的信号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 descr="6169c3bcc768b4458e551cee10cc16a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5143500"/>
            <a:ext cx="2705100" cy="1003300"/>
          </a:xfrm>
          <a:prstGeom prst="rect">
            <a:avLst/>
          </a:prstGeom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49242" y="665922"/>
          <a:ext cx="9561583" cy="4789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4867"/>
                <a:gridCol w="1969837"/>
                <a:gridCol w="7016879"/>
              </a:tblGrid>
              <a:tr h="461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</a:t>
                      </a:r>
                      <a:r>
                        <a:rPr lang="zh-CN" sz="12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号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信号名</a:t>
                      </a:r>
                    </a:p>
                  </a:txBody>
                  <a:tcPr marL="55522" marR="555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功能说明</a:t>
                      </a:r>
                    </a:p>
                  </a:txBody>
                  <a:tcPr marL="55522" marR="55522" marT="0" marB="0"/>
                </a:tc>
              </a:tr>
              <a:tr h="295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SEL3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SEL2(RD1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RD0)</a:t>
                      </a:r>
                      <a:endParaRPr lang="zh-CN" sz="14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选择送</a:t>
                      </a: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ALU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</a:t>
                      </a: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端口的寄存器</a:t>
                      </a:r>
                    </a:p>
                  </a:txBody>
                  <a:tcPr marL="55522" marR="55522" marT="0" marB="0"/>
                </a:tc>
              </a:tr>
              <a:tr h="367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SEL1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SEL0(RS1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RS0)</a:t>
                      </a:r>
                      <a:endParaRPr lang="zh-CN" sz="14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选择送</a:t>
                      </a: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ALU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</a:t>
                      </a: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端口的寄存器</a:t>
                      </a:r>
                    </a:p>
                  </a:txBody>
                  <a:tcPr marL="55522" marR="55522" marT="0" marB="0"/>
                </a:tc>
              </a:tr>
              <a:tr h="50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DRW</a:t>
                      </a:r>
                      <a:endParaRPr lang="zh-CN" sz="14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=1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时，在</a:t>
                      </a: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T3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上升沿对</a:t>
                      </a: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RD1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RD0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选中的寄存器进行写操作，将数据总线</a:t>
                      </a: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DBUS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上的数</a:t>
                      </a:r>
                      <a:r>
                        <a:rPr lang="en-US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D7～D0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写入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选定的寄存器</a:t>
                      </a:r>
                    </a:p>
                  </a:txBody>
                  <a:tcPr marL="55522" marR="55522" marT="0" marB="0"/>
                </a:tc>
              </a:tr>
              <a:tr h="443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SETCTL</a:t>
                      </a:r>
                      <a:endParaRPr lang="zh-CN" sz="14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=1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时，实验系统处于实验台状态。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=0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时，实验系统处于运行程序状态</a:t>
                      </a:r>
                    </a:p>
                  </a:txBody>
                  <a:tcPr marL="55522" marR="55522" marT="0" marB="0"/>
                </a:tc>
              </a:tr>
              <a:tr h="2646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SBUS</a:t>
                      </a:r>
                      <a:endParaRPr lang="zh-CN" sz="14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=1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时，</a:t>
                      </a:r>
                      <a:r>
                        <a:rPr lang="zh-CN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将</a:t>
                      </a:r>
                      <a:r>
                        <a:rPr lang="zh-CN" altLang="en-US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数据开关的值</a:t>
                      </a:r>
                      <a:r>
                        <a:rPr lang="zh-CN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送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数据总线</a:t>
                      </a: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DBUS</a:t>
                      </a:r>
                      <a:endParaRPr lang="zh-CN" sz="14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/>
                </a:tc>
              </a:tr>
              <a:tr h="2646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=0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</a:t>
                      </a:r>
                      <a:r>
                        <a:rPr lang="zh-CN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zh-CN" altLang="en-US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禁止数据开关的值</a:t>
                      </a:r>
                      <a:r>
                        <a:rPr lang="zh-CN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送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数据总线</a:t>
                      </a: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DBUS</a:t>
                      </a:r>
                      <a:endParaRPr lang="zh-CN" sz="14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/>
                </a:tc>
              </a:tr>
              <a:tr h="26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ABUS</a:t>
                      </a:r>
                      <a:endParaRPr lang="zh-CN" sz="14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=1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时，将运算结果送数据总线</a:t>
                      </a: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DBUS</a:t>
                      </a:r>
                      <a:endParaRPr lang="zh-CN" sz="14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/>
                </a:tc>
              </a:tr>
              <a:tr h="270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4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=0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时，禁止运算结果送数据总线</a:t>
                      </a: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DBUS</a:t>
                      </a:r>
                      <a:endParaRPr lang="zh-CN" sz="14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/>
                </a:tc>
              </a:tr>
              <a:tr h="26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MBUS</a:t>
                      </a:r>
                      <a:endParaRPr lang="zh-CN" sz="14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=1</a:t>
                      </a:r>
                      <a:r>
                        <a:rPr lang="zh-CN" altLang="en-US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</a:t>
                      </a:r>
                      <a:r>
                        <a:rPr lang="en-US" altLang="zh-CN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</a:t>
                      </a:r>
                      <a:r>
                        <a:rPr lang="zh-CN" altLang="en-US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将来自双端口存储器左端口的数据送往数据总线</a:t>
                      </a:r>
                      <a:r>
                        <a:rPr lang="en-US" altLang="zh-CN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DBUS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=0</a:t>
                      </a:r>
                      <a:r>
                        <a:rPr lang="zh-CN" altLang="en-US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</a:t>
                      </a:r>
                      <a:r>
                        <a:rPr lang="en-US" altLang="zh-CN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</a:t>
                      </a:r>
                      <a:r>
                        <a:rPr lang="zh-CN" altLang="en-US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禁止将来自双端口存储器左端口的数据送往数据总线</a:t>
                      </a:r>
                      <a:r>
                        <a:rPr lang="en-US" altLang="zh-CN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DBUS</a:t>
                      </a:r>
                      <a:endParaRPr lang="zh-CN" sz="14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/>
                </a:tc>
              </a:tr>
              <a:tr h="26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IABUS</a:t>
                      </a:r>
                      <a:endParaRPr lang="zh-CN" altLang="en-US" sz="14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=1</a:t>
                      </a:r>
                      <a:r>
                        <a:rPr lang="zh-CN" altLang="en-US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</a:t>
                      </a:r>
                      <a:r>
                        <a:rPr lang="en-US" altLang="zh-CN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</a:t>
                      </a:r>
                      <a:r>
                        <a:rPr lang="zh-CN" altLang="en-US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将来自中断寄存器的内容送往数据总线</a:t>
                      </a:r>
                      <a:r>
                        <a:rPr lang="en-US" altLang="zh-CN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DBUS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=0</a:t>
                      </a:r>
                      <a:r>
                        <a:rPr lang="zh-CN" altLang="en-US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</a:t>
                      </a:r>
                      <a:r>
                        <a:rPr lang="en-US" altLang="zh-CN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</a:t>
                      </a:r>
                      <a:r>
                        <a:rPr lang="zh-CN" altLang="en-US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禁止将来自中断寄存器的内容送往数据总线</a:t>
                      </a:r>
                      <a:r>
                        <a:rPr lang="en-US" altLang="zh-CN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DBUS</a:t>
                      </a:r>
                      <a:endParaRPr lang="zh-CN" altLang="en-US" sz="1400" b="1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/>
                </a:tc>
              </a:tr>
              <a:tr h="26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A7～A0</a:t>
                      </a:r>
                      <a:endParaRPr lang="zh-CN" sz="14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送往</a:t>
                      </a: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ALU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</a:t>
                      </a: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端口的数</a:t>
                      </a:r>
                    </a:p>
                  </a:txBody>
                  <a:tcPr marL="55522" marR="55522" marT="0" marB="0"/>
                </a:tc>
              </a:tr>
              <a:tr h="26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B7～B0</a:t>
                      </a:r>
                      <a:endParaRPr lang="zh-CN" sz="14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送往</a:t>
                      </a: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ALU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</a:t>
                      </a: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端口的数</a:t>
                      </a:r>
                    </a:p>
                  </a:txBody>
                  <a:tcPr marL="55522" marR="55522" marT="0" marB="0"/>
                </a:tc>
              </a:tr>
              <a:tr h="26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D7～D0</a:t>
                      </a:r>
                      <a:endParaRPr lang="zh-CN" sz="14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5522" marR="555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数据总线</a:t>
                      </a: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DBUS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上的</a:t>
                      </a:r>
                      <a:r>
                        <a:rPr lang="en-US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sz="14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位数</a:t>
                      </a:r>
                    </a:p>
                  </a:txBody>
                  <a:tcPr marL="55522" marR="55522" marT="0" marB="0"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17"/>
          <p:cNvSpPr/>
          <p:nvPr>
            <p:custDataLst>
              <p:tags r:id="rId1"/>
            </p:custDataLst>
          </p:nvPr>
        </p:nvSpPr>
        <p:spPr bwMode="auto">
          <a:xfrm>
            <a:off x="-2117" y="0"/>
            <a:ext cx="7249584" cy="6858000"/>
          </a:xfrm>
          <a:custGeom>
            <a:avLst/>
            <a:gdLst>
              <a:gd name="T0" fmla="*/ 0 w 5437991"/>
              <a:gd name="T1" fmla="*/ 0 h 6858000"/>
              <a:gd name="T2" fmla="*/ 5433976 w 5437991"/>
              <a:gd name="T3" fmla="*/ 0 h 6858000"/>
              <a:gd name="T4" fmla="*/ 1631922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023051" y="2275264"/>
            <a:ext cx="7890510" cy="1894205"/>
            <a:chOff x="5872" y="4037"/>
            <a:chExt cx="12426" cy="2983"/>
          </a:xfrm>
        </p:grpSpPr>
        <p:sp>
          <p:nvSpPr>
            <p:cNvPr id="17" name="文本框 39"/>
            <p:cNvSpPr txBox="1"/>
            <p:nvPr/>
          </p:nvSpPr>
          <p:spPr>
            <a:xfrm>
              <a:off x="7028" y="4548"/>
              <a:ext cx="11270" cy="24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48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4</a:t>
              </a:r>
              <a:r>
                <a:rPr lang="zh-CN" altLang="en-US" sz="48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、存储器读写实验的</a:t>
              </a:r>
              <a:endParaRPr lang="en-US" altLang="zh-CN" sz="48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pPr lvl="0">
                <a:defRPr/>
              </a:pPr>
              <a:r>
                <a:rPr lang="zh-CN" altLang="en-US" sz="48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控制方式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文本框 5"/>
            <p:cNvSpPr txBox="1"/>
            <p:nvPr/>
          </p:nvSpPr>
          <p:spPr>
            <a:xfrm>
              <a:off x="5872" y="4037"/>
              <a:ext cx="2734" cy="24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96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 smtClean="0"/>
              <a:t>寄存器的读写实验过程拟采用两种信号控制方式</a:t>
            </a:r>
            <a:endParaRPr lang="en-US" altLang="zh-CN" dirty="0" smtClean="0"/>
          </a:p>
          <a:p>
            <a:r>
              <a:rPr lang="en-US" altLang="zh-CN" dirty="0" smtClean="0"/>
              <a:t>“</a:t>
            </a:r>
            <a:r>
              <a:rPr lang="zh-CN" altLang="en-US" dirty="0" smtClean="0"/>
              <a:t>独立</a:t>
            </a:r>
            <a:r>
              <a:rPr lang="en-US" altLang="zh-CN" dirty="0" smtClean="0"/>
              <a:t>”</a:t>
            </a:r>
            <a:r>
              <a:rPr lang="zh-CN" altLang="en-US" dirty="0" smtClean="0"/>
              <a:t>控制方式：手动连线，并通过拨位开关控制相应的信号以完成数据的读</a:t>
            </a:r>
            <a:r>
              <a:rPr lang="en-US" altLang="zh-CN" dirty="0" smtClean="0"/>
              <a:t>		</a:t>
            </a:r>
            <a:r>
              <a:rPr lang="zh-CN" altLang="en-US" dirty="0" smtClean="0"/>
              <a:t>      写操作。</a:t>
            </a:r>
            <a:endParaRPr lang="en-US" altLang="zh-CN" dirty="0" smtClean="0"/>
          </a:p>
          <a:p>
            <a:r>
              <a:rPr lang="zh-CN" altLang="en-US" dirty="0" smtClean="0"/>
              <a:t>微程序控制方式：用控制台操作进行寄存器读写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17"/>
          <p:cNvSpPr/>
          <p:nvPr>
            <p:custDataLst>
              <p:tags r:id="rId1"/>
            </p:custDataLst>
          </p:nvPr>
        </p:nvSpPr>
        <p:spPr bwMode="auto">
          <a:xfrm>
            <a:off x="-2117" y="0"/>
            <a:ext cx="7249584" cy="6858000"/>
          </a:xfrm>
          <a:custGeom>
            <a:avLst/>
            <a:gdLst>
              <a:gd name="T0" fmla="*/ 0 w 5437991"/>
              <a:gd name="T1" fmla="*/ 0 h 6858000"/>
              <a:gd name="T2" fmla="*/ 5433976 w 5437991"/>
              <a:gd name="T3" fmla="*/ 0 h 6858000"/>
              <a:gd name="T4" fmla="*/ 1631922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023051" y="2275264"/>
            <a:ext cx="7571740" cy="1894205"/>
            <a:chOff x="5872" y="4037"/>
            <a:chExt cx="11924" cy="2983"/>
          </a:xfrm>
        </p:grpSpPr>
        <p:sp>
          <p:nvSpPr>
            <p:cNvPr id="17" name="文本框 39"/>
            <p:cNvSpPr txBox="1"/>
            <p:nvPr/>
          </p:nvSpPr>
          <p:spPr>
            <a:xfrm>
              <a:off x="6903" y="4548"/>
              <a:ext cx="10893" cy="24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48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四、寄存器的读写实验的数据准备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文本框 5"/>
            <p:cNvSpPr txBox="1"/>
            <p:nvPr/>
          </p:nvSpPr>
          <p:spPr>
            <a:xfrm>
              <a:off x="5872" y="4037"/>
              <a:ext cx="2734" cy="24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96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18</a:t>
            </a:fld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quarter" idx="13"/>
          </p:nvPr>
        </p:nvGraphicFramePr>
        <p:xfrm>
          <a:off x="754063" y="477838"/>
          <a:ext cx="1068069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233"/>
                <a:gridCol w="3560233"/>
                <a:gridCol w="3560233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分组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寄存器名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写入数据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华文细黑"/>
                          <a:ea typeface="宋体"/>
                          <a:cs typeface="Times New Roman"/>
                        </a:rPr>
                        <a:t>R0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华文细黑"/>
                          <a:ea typeface="宋体"/>
                          <a:cs typeface="Times New Roman"/>
                        </a:rPr>
                        <a:t>01</a:t>
                      </a:r>
                      <a:r>
                        <a:rPr lang="en-US" sz="1200" kern="100" dirty="0" smtClean="0">
                          <a:latin typeface="华文细黑"/>
                          <a:ea typeface="宋体"/>
                          <a:cs typeface="Times New Roman"/>
                        </a:rPr>
                        <a:t>H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华文细黑"/>
                          <a:ea typeface="宋体"/>
                          <a:cs typeface="Times New Roman"/>
                        </a:rPr>
                        <a:t>R1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华文细黑"/>
                          <a:ea typeface="宋体"/>
                          <a:cs typeface="Times New Roman"/>
                        </a:rPr>
                        <a:t>03</a:t>
                      </a:r>
                      <a:r>
                        <a:rPr lang="en-US" sz="1200" kern="100" dirty="0" smtClean="0">
                          <a:latin typeface="华文细黑"/>
                          <a:ea typeface="宋体"/>
                          <a:cs typeface="Times New Roman"/>
                        </a:rPr>
                        <a:t>H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华文细黑"/>
                          <a:ea typeface="宋体"/>
                          <a:cs typeface="Times New Roman"/>
                        </a:rPr>
                        <a:t>R2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华文细黑"/>
                          <a:ea typeface="宋体"/>
                          <a:cs typeface="Times New Roman"/>
                        </a:rPr>
                        <a:t>07</a:t>
                      </a:r>
                      <a:r>
                        <a:rPr lang="en-US" sz="1200" kern="100" dirty="0" smtClean="0">
                          <a:latin typeface="华文细黑"/>
                          <a:ea typeface="宋体"/>
                          <a:cs typeface="Times New Roman"/>
                        </a:rPr>
                        <a:t>H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华文细黑"/>
                          <a:ea typeface="宋体"/>
                          <a:cs typeface="Times New Roman"/>
                        </a:rPr>
                        <a:t>R3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华文细黑"/>
                          <a:ea typeface="宋体"/>
                          <a:cs typeface="Times New Roman"/>
                        </a:rPr>
                        <a:t>0F</a:t>
                      </a:r>
                      <a:r>
                        <a:rPr lang="en-US" sz="1200" kern="100" dirty="0" smtClean="0">
                          <a:latin typeface="华文细黑"/>
                          <a:ea typeface="宋体"/>
                          <a:cs typeface="Times New Roman"/>
                        </a:rPr>
                        <a:t>H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华文细黑"/>
                          <a:ea typeface="宋体"/>
                          <a:cs typeface="Times New Roman"/>
                        </a:rPr>
                        <a:t>R0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华文细黑"/>
                          <a:ea typeface="宋体"/>
                          <a:cs typeface="Times New Roman"/>
                        </a:rPr>
                        <a:t>01H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华文细黑"/>
                          <a:ea typeface="宋体"/>
                          <a:cs typeface="Times New Roman"/>
                        </a:rPr>
                        <a:t>R1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华文细黑"/>
                          <a:ea typeface="宋体"/>
                          <a:cs typeface="Times New Roman"/>
                        </a:rPr>
                        <a:t>02H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华文细黑"/>
                          <a:ea typeface="宋体"/>
                          <a:cs typeface="Times New Roman"/>
                        </a:rPr>
                        <a:t>R2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华文细黑"/>
                          <a:ea typeface="宋体"/>
                          <a:cs typeface="Times New Roman"/>
                        </a:rPr>
                        <a:t>04H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华文细黑"/>
                          <a:ea typeface="宋体"/>
                          <a:cs typeface="Times New Roman"/>
                        </a:rPr>
                        <a:t>R3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华文细黑"/>
                          <a:ea typeface="宋体"/>
                          <a:cs typeface="Times New Roman"/>
                        </a:rPr>
                        <a:t>08H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17"/>
          <p:cNvSpPr/>
          <p:nvPr>
            <p:custDataLst>
              <p:tags r:id="rId1"/>
            </p:custDataLst>
          </p:nvPr>
        </p:nvSpPr>
        <p:spPr bwMode="auto">
          <a:xfrm>
            <a:off x="-2117" y="0"/>
            <a:ext cx="7249584" cy="6858000"/>
          </a:xfrm>
          <a:custGeom>
            <a:avLst/>
            <a:gdLst>
              <a:gd name="T0" fmla="*/ 0 w 5437991"/>
              <a:gd name="T1" fmla="*/ 0 h 6858000"/>
              <a:gd name="T2" fmla="*/ 5433976 w 5437991"/>
              <a:gd name="T3" fmla="*/ 0 h 6858000"/>
              <a:gd name="T4" fmla="*/ 1631922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023051" y="2275264"/>
            <a:ext cx="7571740" cy="1894205"/>
            <a:chOff x="5872" y="4037"/>
            <a:chExt cx="11924" cy="2983"/>
          </a:xfrm>
        </p:grpSpPr>
        <p:sp>
          <p:nvSpPr>
            <p:cNvPr id="17" name="文本框 39"/>
            <p:cNvSpPr txBox="1"/>
            <p:nvPr/>
          </p:nvSpPr>
          <p:spPr>
            <a:xfrm>
              <a:off x="6903" y="4548"/>
              <a:ext cx="10893" cy="24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48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五、采用独立信号方式实现寄存器的读写控制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文本框 5"/>
            <p:cNvSpPr txBox="1"/>
            <p:nvPr/>
          </p:nvSpPr>
          <p:spPr>
            <a:xfrm>
              <a:off x="5872" y="4037"/>
              <a:ext cx="2734" cy="24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96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任意多边形 17"/>
          <p:cNvSpPr/>
          <p:nvPr>
            <p:custDataLst>
              <p:tags r:id="rId2"/>
            </p:custDataLst>
          </p:nvPr>
        </p:nvSpPr>
        <p:spPr bwMode="auto">
          <a:xfrm>
            <a:off x="27093" y="0"/>
            <a:ext cx="7249584" cy="6858000"/>
          </a:xfrm>
          <a:custGeom>
            <a:avLst/>
            <a:gdLst>
              <a:gd name="T0" fmla="*/ 0 w 5437991"/>
              <a:gd name="T1" fmla="*/ 0 h 6858000"/>
              <a:gd name="T2" fmla="*/ 5433976 w 5437991"/>
              <a:gd name="T3" fmla="*/ 0 h 6858000"/>
              <a:gd name="T4" fmla="*/ 1631922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4" name="文本框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8820" y="828675"/>
            <a:ext cx="179704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800" dirty="0">
                <a:solidFill>
                  <a:srgbClr val="FFFFFF"/>
                </a:solidFill>
                <a:latin typeface="微软雅黑" panose="020B0503020204020204" charset="-122"/>
              </a:rPr>
              <a:t>目录</a:t>
            </a:r>
          </a:p>
        </p:txBody>
      </p:sp>
      <p:cxnSp>
        <p:nvCxnSpPr>
          <p:cNvPr id="5125" name="直接连接符 22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762001" y="1628775"/>
            <a:ext cx="3240617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</p:spPr>
      </p:cxnSp>
      <p:grpSp>
        <p:nvGrpSpPr>
          <p:cNvPr id="36" name="组合 35"/>
          <p:cNvGrpSpPr/>
          <p:nvPr/>
        </p:nvGrpSpPr>
        <p:grpSpPr>
          <a:xfrm>
            <a:off x="1760855" y="535305"/>
            <a:ext cx="8735060" cy="5029200"/>
            <a:chOff x="2773" y="843"/>
            <a:chExt cx="13756" cy="7920"/>
          </a:xfrm>
        </p:grpSpPr>
        <p:sp>
          <p:nvSpPr>
            <p:cNvPr id="5123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826" y="2805"/>
              <a:ext cx="3803" cy="7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dist" eaLnBrk="1" hangingPunct="1"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Contents</a:t>
              </a:r>
            </a:p>
          </p:txBody>
        </p:sp>
        <p:cxnSp>
          <p:nvCxnSpPr>
            <p:cNvPr id="5126" name="直接连接符 24"/>
            <p:cNvCxnSpPr>
              <a:cxnSpLocks noChangeShapeType="1"/>
            </p:cNvCxnSpPr>
            <p:nvPr>
              <p:custDataLst>
                <p:tags r:id="rId6"/>
              </p:custDataLst>
            </p:nvPr>
          </p:nvCxnSpPr>
          <p:spPr bwMode="auto">
            <a:xfrm>
              <a:off x="2773" y="843"/>
              <a:ext cx="0" cy="334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ysDash"/>
              <a:round/>
            </a:ln>
          </p:spPr>
        </p:cxnSp>
        <p:grpSp>
          <p:nvGrpSpPr>
            <p:cNvPr id="6" name="组合 5"/>
            <p:cNvGrpSpPr/>
            <p:nvPr/>
          </p:nvGrpSpPr>
          <p:grpSpPr>
            <a:xfrm>
              <a:off x="9381" y="1320"/>
              <a:ext cx="7148" cy="963"/>
              <a:chOff x="9935" y="748"/>
              <a:chExt cx="7148" cy="963"/>
            </a:xfrm>
          </p:grpSpPr>
          <p:pic>
            <p:nvPicPr>
              <p:cNvPr id="47" name="图片 14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983" y="748"/>
                <a:ext cx="963" cy="9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8" name="椭圆 47"/>
              <p:cNvSpPr/>
              <p:nvPr/>
            </p:nvSpPr>
            <p:spPr>
              <a:xfrm>
                <a:off x="9983" y="748"/>
                <a:ext cx="963" cy="963"/>
              </a:xfrm>
              <a:prstGeom prst="ellipse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2" name="组合 20"/>
              <p:cNvGrpSpPr/>
              <p:nvPr/>
            </p:nvGrpSpPr>
            <p:grpSpPr>
              <a:xfrm>
                <a:off x="11138" y="748"/>
                <a:ext cx="5945" cy="960"/>
                <a:chOff x="6004452" y="1971917"/>
                <a:chExt cx="3406249" cy="610204"/>
              </a:xfrm>
            </p:grpSpPr>
            <p:pic>
              <p:nvPicPr>
                <p:cNvPr id="50" name="图片 10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6004452" y="1973117"/>
                  <a:ext cx="3406249" cy="6090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51" name="圆角矩形 50"/>
                <p:cNvSpPr/>
                <p:nvPr/>
              </p:nvSpPr>
              <p:spPr>
                <a:xfrm>
                  <a:off x="6004452" y="1971917"/>
                  <a:ext cx="3406249" cy="61020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alpha val="3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" name="文本框 19"/>
              <p:cNvSpPr txBox="1"/>
              <p:nvPr/>
            </p:nvSpPr>
            <p:spPr>
              <a:xfrm>
                <a:off x="11580" y="843"/>
                <a:ext cx="5220" cy="7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实验目的</a:t>
                </a:r>
              </a:p>
            </p:txBody>
          </p:sp>
          <p:sp>
            <p:nvSpPr>
              <p:cNvPr id="53" name="文本框 21"/>
              <p:cNvSpPr txBox="1"/>
              <p:nvPr/>
            </p:nvSpPr>
            <p:spPr>
              <a:xfrm>
                <a:off x="9935" y="871"/>
                <a:ext cx="1000" cy="7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一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8605" y="2617"/>
              <a:ext cx="7100" cy="962"/>
              <a:chOff x="9009" y="2188"/>
              <a:chExt cx="7100" cy="965"/>
            </a:xfrm>
          </p:grpSpPr>
          <p:pic>
            <p:nvPicPr>
              <p:cNvPr id="54" name="图片 24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009" y="2188"/>
                <a:ext cx="963" cy="96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5" name="椭圆 54"/>
              <p:cNvSpPr/>
              <p:nvPr/>
            </p:nvSpPr>
            <p:spPr>
              <a:xfrm>
                <a:off x="9009" y="2188"/>
                <a:ext cx="963" cy="965"/>
              </a:xfrm>
              <a:prstGeom prst="ellipse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" name="组合 26"/>
              <p:cNvGrpSpPr/>
              <p:nvPr/>
            </p:nvGrpSpPr>
            <p:grpSpPr>
              <a:xfrm>
                <a:off x="10164" y="2188"/>
                <a:ext cx="5945" cy="963"/>
                <a:chOff x="6004452" y="1971917"/>
                <a:chExt cx="3406249" cy="610204"/>
              </a:xfrm>
            </p:grpSpPr>
            <p:pic>
              <p:nvPicPr>
                <p:cNvPr id="57" name="图片 29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6004452" y="1973117"/>
                  <a:ext cx="3406249" cy="6090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58" name="圆角矩形 57"/>
                <p:cNvSpPr/>
                <p:nvPr/>
              </p:nvSpPr>
              <p:spPr>
                <a:xfrm>
                  <a:off x="6004452" y="1971917"/>
                  <a:ext cx="3406249" cy="61020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alpha val="3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9" name="文本框 27"/>
              <p:cNvSpPr txBox="1"/>
              <p:nvPr/>
            </p:nvSpPr>
            <p:spPr>
              <a:xfrm>
                <a:off x="10607" y="2286"/>
                <a:ext cx="5220" cy="7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2400" b="1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实验原理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" name="文本框 28"/>
              <p:cNvSpPr txBox="1"/>
              <p:nvPr/>
            </p:nvSpPr>
            <p:spPr>
              <a:xfrm>
                <a:off x="9093" y="2314"/>
                <a:ext cx="1000" cy="7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二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617" y="3913"/>
              <a:ext cx="7100" cy="962"/>
              <a:chOff x="7871" y="3631"/>
              <a:chExt cx="7100" cy="965"/>
            </a:xfrm>
          </p:grpSpPr>
          <p:pic>
            <p:nvPicPr>
              <p:cNvPr id="61" name="图片 32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871" y="3631"/>
                <a:ext cx="963" cy="96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2" name="椭圆 61"/>
              <p:cNvSpPr/>
              <p:nvPr/>
            </p:nvSpPr>
            <p:spPr>
              <a:xfrm>
                <a:off x="7871" y="3631"/>
                <a:ext cx="963" cy="965"/>
              </a:xfrm>
              <a:prstGeom prst="ellipse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4" name="组合 34"/>
              <p:cNvGrpSpPr/>
              <p:nvPr/>
            </p:nvGrpSpPr>
            <p:grpSpPr>
              <a:xfrm>
                <a:off x="9026" y="3631"/>
                <a:ext cx="5945" cy="962"/>
                <a:chOff x="6004452" y="1971917"/>
                <a:chExt cx="3406249" cy="610204"/>
              </a:xfrm>
            </p:grpSpPr>
            <p:pic>
              <p:nvPicPr>
                <p:cNvPr id="64" name="图片 37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6004452" y="1973117"/>
                  <a:ext cx="3406249" cy="6090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5" name="圆角矩形 64"/>
                <p:cNvSpPr/>
                <p:nvPr/>
              </p:nvSpPr>
              <p:spPr>
                <a:xfrm>
                  <a:off x="6004452" y="1971917"/>
                  <a:ext cx="3406249" cy="61020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alpha val="3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6" name="文本框 35"/>
              <p:cNvSpPr txBox="1"/>
              <p:nvPr/>
            </p:nvSpPr>
            <p:spPr>
              <a:xfrm>
                <a:off x="9468" y="3728"/>
                <a:ext cx="5220" cy="7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实验要求与说明</a:t>
                </a:r>
              </a:p>
            </p:txBody>
          </p:sp>
          <p:sp>
            <p:nvSpPr>
              <p:cNvPr id="67" name="文本框 36"/>
              <p:cNvSpPr txBox="1"/>
              <p:nvPr/>
            </p:nvSpPr>
            <p:spPr>
              <a:xfrm>
                <a:off x="7970" y="3744"/>
                <a:ext cx="1000" cy="7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三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616" y="5209"/>
              <a:ext cx="7100" cy="962"/>
              <a:chOff x="6870" y="5087"/>
              <a:chExt cx="7100" cy="963"/>
            </a:xfrm>
          </p:grpSpPr>
          <p:pic>
            <p:nvPicPr>
              <p:cNvPr id="68" name="图片 40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870" y="5087"/>
                <a:ext cx="963" cy="9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9" name="椭圆 68"/>
              <p:cNvSpPr/>
              <p:nvPr/>
            </p:nvSpPr>
            <p:spPr>
              <a:xfrm>
                <a:off x="6870" y="5087"/>
                <a:ext cx="963" cy="963"/>
              </a:xfrm>
              <a:prstGeom prst="ellipse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5" name="组合 42"/>
              <p:cNvGrpSpPr/>
              <p:nvPr/>
            </p:nvGrpSpPr>
            <p:grpSpPr>
              <a:xfrm>
                <a:off x="8025" y="5087"/>
                <a:ext cx="5945" cy="960"/>
                <a:chOff x="6004452" y="1971917"/>
                <a:chExt cx="3406249" cy="610204"/>
              </a:xfrm>
            </p:grpSpPr>
            <p:pic>
              <p:nvPicPr>
                <p:cNvPr id="71" name="图片 45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6004452" y="1973117"/>
                  <a:ext cx="3406249" cy="6090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2" name="圆角矩形 71"/>
                <p:cNvSpPr/>
                <p:nvPr/>
              </p:nvSpPr>
              <p:spPr>
                <a:xfrm>
                  <a:off x="6004452" y="1971917"/>
                  <a:ext cx="3406249" cy="61020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alpha val="3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3" name="文本框 43"/>
              <p:cNvSpPr txBox="1"/>
              <p:nvPr/>
            </p:nvSpPr>
            <p:spPr>
              <a:xfrm>
                <a:off x="8467" y="5184"/>
                <a:ext cx="5220" cy="76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实验内容与步骤</a:t>
                </a:r>
              </a:p>
            </p:txBody>
          </p:sp>
          <p:sp>
            <p:nvSpPr>
              <p:cNvPr id="74" name="文本框 44"/>
              <p:cNvSpPr txBox="1"/>
              <p:nvPr/>
            </p:nvSpPr>
            <p:spPr>
              <a:xfrm>
                <a:off x="6948" y="5197"/>
                <a:ext cx="1000" cy="76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四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747" y="6505"/>
              <a:ext cx="7100" cy="962"/>
              <a:chOff x="6870" y="5087"/>
              <a:chExt cx="7100" cy="963"/>
            </a:xfrm>
          </p:grpSpPr>
          <p:pic>
            <p:nvPicPr>
              <p:cNvPr id="11" name="图片 40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870" y="5087"/>
                <a:ext cx="963" cy="9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" name="椭圆 11"/>
              <p:cNvSpPr/>
              <p:nvPr/>
            </p:nvSpPr>
            <p:spPr>
              <a:xfrm>
                <a:off x="6870" y="5087"/>
                <a:ext cx="963" cy="963"/>
              </a:xfrm>
              <a:prstGeom prst="ellipse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3" name="组合 42"/>
              <p:cNvGrpSpPr/>
              <p:nvPr/>
            </p:nvGrpSpPr>
            <p:grpSpPr>
              <a:xfrm>
                <a:off x="8025" y="5087"/>
                <a:ext cx="5945" cy="960"/>
                <a:chOff x="6004452" y="1971917"/>
                <a:chExt cx="3406249" cy="610204"/>
              </a:xfrm>
            </p:grpSpPr>
            <p:pic>
              <p:nvPicPr>
                <p:cNvPr id="14" name="图片 45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6004452" y="1973117"/>
                  <a:ext cx="3406249" cy="6090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5" name="圆角矩形 14"/>
                <p:cNvSpPr/>
                <p:nvPr/>
              </p:nvSpPr>
              <p:spPr>
                <a:xfrm>
                  <a:off x="6004452" y="1971917"/>
                  <a:ext cx="3406249" cy="61020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alpha val="3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" name="文本框 43"/>
              <p:cNvSpPr txBox="1"/>
              <p:nvPr/>
            </p:nvSpPr>
            <p:spPr>
              <a:xfrm>
                <a:off x="8467" y="5184"/>
                <a:ext cx="5220" cy="7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文本框 44"/>
              <p:cNvSpPr txBox="1"/>
              <p:nvPr/>
            </p:nvSpPr>
            <p:spPr>
              <a:xfrm>
                <a:off x="6975" y="5198"/>
                <a:ext cx="1000" cy="76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五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838" y="7801"/>
              <a:ext cx="7100" cy="962"/>
              <a:chOff x="6870" y="5087"/>
              <a:chExt cx="7100" cy="963"/>
            </a:xfrm>
          </p:grpSpPr>
          <p:pic>
            <p:nvPicPr>
              <p:cNvPr id="19" name="图片 40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870" y="5087"/>
                <a:ext cx="963" cy="9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" name="椭圆 19"/>
              <p:cNvSpPr/>
              <p:nvPr/>
            </p:nvSpPr>
            <p:spPr>
              <a:xfrm>
                <a:off x="6870" y="5087"/>
                <a:ext cx="963" cy="963"/>
              </a:xfrm>
              <a:prstGeom prst="ellipse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21" name="组合 42"/>
              <p:cNvGrpSpPr/>
              <p:nvPr/>
            </p:nvGrpSpPr>
            <p:grpSpPr>
              <a:xfrm>
                <a:off x="8025" y="5087"/>
                <a:ext cx="5945" cy="960"/>
                <a:chOff x="6004452" y="1971917"/>
                <a:chExt cx="3406249" cy="610204"/>
              </a:xfrm>
            </p:grpSpPr>
            <p:pic>
              <p:nvPicPr>
                <p:cNvPr id="22" name="图片 45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6004452" y="1973117"/>
                  <a:ext cx="3406249" cy="6090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" name="圆角矩形 22"/>
                <p:cNvSpPr/>
                <p:nvPr/>
              </p:nvSpPr>
              <p:spPr>
                <a:xfrm>
                  <a:off x="6004452" y="1971917"/>
                  <a:ext cx="3406249" cy="61020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alpha val="3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" name="文本框 43"/>
              <p:cNvSpPr txBox="1"/>
              <p:nvPr/>
            </p:nvSpPr>
            <p:spPr>
              <a:xfrm>
                <a:off x="8467" y="5184"/>
                <a:ext cx="5220" cy="7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2400" b="1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思考题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文本框 44"/>
              <p:cNvSpPr txBox="1"/>
              <p:nvPr/>
            </p:nvSpPr>
            <p:spPr>
              <a:xfrm>
                <a:off x="6948" y="5176"/>
                <a:ext cx="1000" cy="76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六</a:t>
                </a:r>
              </a:p>
            </p:txBody>
          </p:sp>
        </p:grpSp>
      </p:grpSp>
      <p:sp>
        <p:nvSpPr>
          <p:cNvPr id="63" name="矩形 62"/>
          <p:cNvSpPr/>
          <p:nvPr/>
        </p:nvSpPr>
        <p:spPr>
          <a:xfrm>
            <a:off x="4808132" y="4248173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实验注意事项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661670" y="338455"/>
            <a:ext cx="8415020" cy="855345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独立信号控制方式下的基本步骤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7367" y="964098"/>
            <a:ext cx="765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</a:rPr>
              <a:t>（1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）首先将控制区域中的控制转换开关拨到 “独立”位置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 algn="l"/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7549" y="1373707"/>
            <a:ext cx="105931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）连线：利用电平开关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K5~K0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，手动控制信号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RD1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RD0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RS1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RS0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DRW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和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SBUS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，用导线建立他们之间的连接关系；（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注意：插拔导线必须在关闭电源的时候进行；导线采用自锁紧设计，插拔时注意方向，插入时，沿顺时针旋转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90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度，拔除时逆时针转动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90-180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度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）</a:t>
            </a:r>
            <a:endParaRPr lang="en-US" altLang="zh-CN" dirty="0" smtClean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endParaRPr lang="zh-CN" altLang="en-US" dirty="0" smtClean="0"/>
          </a:p>
          <a:p>
            <a:pPr algn="l"/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7550" y="2399309"/>
            <a:ext cx="948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</a:rPr>
              <a:t>（3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）向寄存器堆写入数据（ 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SWC=1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SWB=0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SWA=0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 DRW=1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SBUS=1 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）并验证</a:t>
            </a:r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pic>
        <p:nvPicPr>
          <p:cNvPr id="8" name="图片 7" descr="6169c3bcc768b4458e551cee10cc16a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3243580"/>
            <a:ext cx="3870960" cy="2903220"/>
          </a:xfrm>
          <a:prstGeom prst="rect">
            <a:avLst/>
          </a:prstGeom>
        </p:spPr>
      </p:pic>
      <p:sp>
        <p:nvSpPr>
          <p:cNvPr id="7" name="文本框 16"/>
          <p:cNvSpPr txBox="1"/>
          <p:nvPr/>
        </p:nvSpPr>
        <p:spPr>
          <a:xfrm>
            <a:off x="720865" y="2959208"/>
            <a:ext cx="9489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（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）从寄存器堆读出数据（ 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SWC=0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SWB=1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SWA=1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）并验证</a:t>
            </a:r>
          </a:p>
          <a:p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7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661670" y="338455"/>
            <a:ext cx="8415020" cy="855345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、独立信号控制方式下的连线方式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7367" y="964098"/>
            <a:ext cx="765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7549" y="1373707"/>
            <a:ext cx="105931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连线：利用电平开关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K5~K0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，手动控制信号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RD1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RD0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RS1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RS0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DRW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和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SBUS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，用导线建立他们之间的连接关系；（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注意：插拔导线必须在关闭电源的时候进行；导线采用自锁紧设计，插拔时注意方向，插入时，沿顺时针旋转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90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度，拔除时逆时针转动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90-180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度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）</a:t>
            </a:r>
            <a:endParaRPr lang="en-US" altLang="zh-CN" dirty="0" smtClean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信号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ABUS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MBUS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IABUS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接地，只要接头悬空即可</a:t>
            </a:r>
            <a:endParaRPr lang="en-US" altLang="zh-CN" dirty="0" smtClean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endParaRPr lang="zh-CN" altLang="en-US" dirty="0" smtClean="0"/>
          </a:p>
          <a:p>
            <a:pPr algn="l"/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7550" y="2399309"/>
            <a:ext cx="948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pic>
        <p:nvPicPr>
          <p:cNvPr id="8" name="图片 7" descr="6169c3bcc768b4458e551cee10cc16a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3243580"/>
            <a:ext cx="3870960" cy="2903220"/>
          </a:xfrm>
          <a:prstGeom prst="rect">
            <a:avLst/>
          </a:prstGeom>
        </p:spPr>
      </p:pic>
      <p:sp>
        <p:nvSpPr>
          <p:cNvPr id="7" name="文本框 16"/>
          <p:cNvSpPr txBox="1"/>
          <p:nvPr/>
        </p:nvSpPr>
        <p:spPr>
          <a:xfrm>
            <a:off x="720865" y="2959208"/>
            <a:ext cx="948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7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7381" y="476672"/>
            <a:ext cx="861661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noProof="1" smtClean="0">
                <a:solidFill>
                  <a:schemeClr val="accent5">
                    <a:lumMod val="50000"/>
                  </a:schemeClr>
                </a:solidFill>
              </a:rPr>
              <a:t>接线</a:t>
            </a:r>
            <a:endParaRPr lang="en-US" altLang="zh-CN" noProof="1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zh-CN" noProof="1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zh-CN" noProof="1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zh-CN" noProof="1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noProof="1" smtClean="0">
                <a:solidFill>
                  <a:schemeClr val="accent5">
                    <a:lumMod val="50000"/>
                  </a:schemeClr>
                </a:solidFill>
              </a:rPr>
              <a:t>                          K0  </a:t>
            </a:r>
            <a:r>
              <a:rPr lang="zh-CN" altLang="en-US" noProof="1" smtClean="0">
                <a:solidFill>
                  <a:schemeClr val="accent5">
                    <a:lumMod val="50000"/>
                  </a:schemeClr>
                </a:solidFill>
              </a:rPr>
              <a:t>接  </a:t>
            </a:r>
            <a:r>
              <a:rPr lang="en-US" altLang="zh-CN" noProof="1" smtClean="0">
                <a:solidFill>
                  <a:schemeClr val="accent5">
                    <a:lumMod val="50000"/>
                  </a:schemeClr>
                </a:solidFill>
              </a:rPr>
              <a:t>SBUS</a:t>
            </a:r>
            <a:r>
              <a:rPr lang="zh-CN" altLang="en-US" noProof="1" smtClean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  <a:r>
              <a:rPr lang="en-US" altLang="zh-CN" noProof="1" smtClean="0">
                <a:solidFill>
                  <a:schemeClr val="accent5">
                    <a:lumMod val="50000"/>
                  </a:schemeClr>
                </a:solidFill>
              </a:rPr>
              <a:t>                </a:t>
            </a:r>
          </a:p>
          <a:p>
            <a:endParaRPr lang="en-US" altLang="zh-CN" noProof="1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noProof="1" smtClean="0">
                <a:solidFill>
                  <a:schemeClr val="accent5">
                    <a:lumMod val="50000"/>
                  </a:schemeClr>
                </a:solidFill>
              </a:rPr>
              <a:t>                          K1  </a:t>
            </a:r>
            <a:r>
              <a:rPr lang="zh-CN" altLang="en-US" noProof="1" smtClean="0">
                <a:solidFill>
                  <a:schemeClr val="accent5">
                    <a:lumMod val="50000"/>
                  </a:schemeClr>
                </a:solidFill>
              </a:rPr>
              <a:t>接  </a:t>
            </a:r>
            <a:r>
              <a:rPr lang="en-US" altLang="zh-CN" noProof="1" smtClean="0">
                <a:solidFill>
                  <a:schemeClr val="accent5">
                    <a:lumMod val="50000"/>
                  </a:schemeClr>
                </a:solidFill>
              </a:rPr>
              <a:t>DRW                </a:t>
            </a:r>
          </a:p>
          <a:p>
            <a:endParaRPr lang="en-US" altLang="zh-CN" noProof="1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noProof="1" smtClean="0">
                <a:solidFill>
                  <a:schemeClr val="accent5">
                    <a:lumMod val="50000"/>
                  </a:schemeClr>
                </a:solidFill>
              </a:rPr>
              <a:t>                          K2  </a:t>
            </a:r>
            <a:r>
              <a:rPr lang="zh-CN" altLang="en-US" noProof="1" smtClean="0">
                <a:solidFill>
                  <a:schemeClr val="accent5">
                    <a:lumMod val="50000"/>
                  </a:schemeClr>
                </a:solidFill>
              </a:rPr>
              <a:t>接  </a:t>
            </a:r>
            <a:r>
              <a:rPr lang="en-US" altLang="zh-CN" noProof="1" smtClean="0">
                <a:solidFill>
                  <a:schemeClr val="accent5">
                    <a:lumMod val="50000"/>
                  </a:schemeClr>
                </a:solidFill>
              </a:rPr>
              <a:t>RS0</a:t>
            </a:r>
          </a:p>
          <a:p>
            <a:endParaRPr lang="en-US" altLang="zh-CN" noProof="1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noProof="1" smtClean="0">
                <a:solidFill>
                  <a:schemeClr val="accent5">
                    <a:lumMod val="50000"/>
                  </a:schemeClr>
                </a:solidFill>
              </a:rPr>
              <a:t>                          K3  </a:t>
            </a:r>
            <a:r>
              <a:rPr lang="zh-CN" altLang="en-US" noProof="1" smtClean="0">
                <a:solidFill>
                  <a:schemeClr val="accent5">
                    <a:lumMod val="50000"/>
                  </a:schemeClr>
                </a:solidFill>
              </a:rPr>
              <a:t>接  </a:t>
            </a:r>
            <a:r>
              <a:rPr lang="en-US" altLang="zh-CN" noProof="1" smtClean="0">
                <a:solidFill>
                  <a:schemeClr val="accent5">
                    <a:lumMod val="50000"/>
                  </a:schemeClr>
                </a:solidFill>
              </a:rPr>
              <a:t>RS1                </a:t>
            </a:r>
          </a:p>
          <a:p>
            <a:endParaRPr lang="en-US" altLang="zh-CN" noProof="1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noProof="1" smtClean="0">
                <a:solidFill>
                  <a:schemeClr val="accent5">
                    <a:lumMod val="50000"/>
                  </a:schemeClr>
                </a:solidFill>
              </a:rPr>
              <a:t>                          K4  </a:t>
            </a:r>
            <a:r>
              <a:rPr lang="zh-CN" altLang="en-US" noProof="1" smtClean="0">
                <a:solidFill>
                  <a:schemeClr val="accent5">
                    <a:lumMod val="50000"/>
                  </a:schemeClr>
                </a:solidFill>
              </a:rPr>
              <a:t>接  </a:t>
            </a:r>
            <a:r>
              <a:rPr lang="en-US" altLang="zh-CN" noProof="1" smtClean="0">
                <a:solidFill>
                  <a:schemeClr val="accent5">
                    <a:lumMod val="50000"/>
                  </a:schemeClr>
                </a:solidFill>
              </a:rPr>
              <a:t>RD0             </a:t>
            </a:r>
          </a:p>
          <a:p>
            <a:endParaRPr lang="en-US" altLang="zh-CN" noProof="1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noProof="1" smtClean="0">
                <a:solidFill>
                  <a:schemeClr val="accent5">
                    <a:lumMod val="50000"/>
                  </a:schemeClr>
                </a:solidFill>
              </a:rPr>
              <a:t>                          K5  </a:t>
            </a:r>
            <a:r>
              <a:rPr lang="zh-CN" altLang="en-US" noProof="1" smtClean="0">
                <a:solidFill>
                  <a:schemeClr val="accent5">
                    <a:lumMod val="50000"/>
                  </a:schemeClr>
                </a:solidFill>
              </a:rPr>
              <a:t>接  </a:t>
            </a:r>
            <a:r>
              <a:rPr lang="en-US" altLang="zh-CN" noProof="1" smtClean="0">
                <a:solidFill>
                  <a:schemeClr val="accent5">
                    <a:lumMod val="50000"/>
                  </a:schemeClr>
                </a:solidFill>
              </a:rPr>
              <a:t>RD1</a:t>
            </a:r>
          </a:p>
          <a:p>
            <a:r>
              <a:rPr lang="en-US" altLang="zh-CN" noProof="1" smtClean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  <a:p>
            <a:r>
              <a:rPr lang="en-US" altLang="zh-CN" noProof="1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zh-CN" altLang="en-US" noProof="1" smtClean="0">
                <a:solidFill>
                  <a:schemeClr val="accent5">
                    <a:lumMod val="50000"/>
                  </a:schemeClr>
                </a:solidFill>
              </a:rPr>
              <a:t>            </a:t>
            </a:r>
            <a:r>
              <a:rPr lang="en-US" altLang="zh-CN" noProof="1" smtClean="0">
                <a:solidFill>
                  <a:schemeClr val="accent5">
                    <a:lumMod val="50000"/>
                  </a:schemeClr>
                </a:solidFill>
              </a:rPr>
              <a:t>K6  </a:t>
            </a:r>
            <a:r>
              <a:rPr lang="zh-CN" altLang="en-US" noProof="1" smtClean="0">
                <a:solidFill>
                  <a:schemeClr val="accent5">
                    <a:lumMod val="50000"/>
                  </a:schemeClr>
                </a:solidFill>
              </a:rPr>
              <a:t>接  </a:t>
            </a:r>
            <a:r>
              <a:rPr lang="en-US" altLang="zh-CN" noProof="1" smtClean="0">
                <a:solidFill>
                  <a:schemeClr val="accent5">
                    <a:lumMod val="50000"/>
                  </a:schemeClr>
                </a:solidFill>
              </a:rPr>
              <a:t>MBUS</a:t>
            </a:r>
          </a:p>
          <a:p>
            <a:endParaRPr lang="en-US" altLang="zh-CN" noProof="1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CN" noProof="1" smtClean="0">
                <a:solidFill>
                  <a:schemeClr val="accent5">
                    <a:lumMod val="50000"/>
                  </a:schemeClr>
                </a:solidFill>
              </a:rPr>
              <a:t>                        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032000" y="719666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777875"/>
                <a:gridCol w="1254125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开关名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信号名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备注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开关名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信号名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备注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RD1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DRW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RD0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SBUS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RS0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SW7-SW0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01H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00500" y="3162299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将数据</a:t>
            </a:r>
            <a:r>
              <a:rPr lang="en-US" altLang="zh-CN" dirty="0" smtClean="0"/>
              <a:t>01H</a:t>
            </a:r>
            <a:r>
              <a:rPr lang="zh-CN" altLang="en-US" dirty="0" smtClean="0"/>
              <a:t>写入</a:t>
            </a:r>
            <a:r>
              <a:rPr lang="en-US" altLang="zh-CN" dirty="0" smtClean="0"/>
              <a:t>R0,B</a:t>
            </a:r>
            <a:r>
              <a:rPr lang="zh-CN" altLang="en-US" dirty="0" smtClean="0"/>
              <a:t>端口显示</a:t>
            </a:r>
            <a:r>
              <a:rPr lang="en-US" altLang="zh-CN" dirty="0" smtClean="0"/>
              <a:t>R0</a:t>
            </a:r>
            <a:r>
              <a:rPr lang="zh-CN" altLang="en-US" dirty="0" smtClean="0"/>
              <a:t>中</a:t>
            </a:r>
            <a:r>
              <a:rPr lang="zh-CN" altLang="en-US" dirty="0" smtClean="0"/>
              <a:t>的数值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032000" y="719666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777875"/>
                <a:gridCol w="1254125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开关名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信号名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备注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开关名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信号名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备注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RD1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DRW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RD0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SBUS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RS0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SW7-SW0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03H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00500" y="3162299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将数据</a:t>
            </a:r>
            <a:r>
              <a:rPr lang="en-US" altLang="zh-CN" dirty="0" smtClean="0"/>
              <a:t>03H</a:t>
            </a:r>
            <a:r>
              <a:rPr lang="zh-CN" altLang="en-US" dirty="0" smtClean="0"/>
              <a:t>写入</a:t>
            </a:r>
            <a:r>
              <a:rPr lang="en-US" altLang="zh-CN" dirty="0" smtClean="0"/>
              <a:t>R1,B</a:t>
            </a:r>
            <a:r>
              <a:rPr lang="zh-CN" altLang="en-US" dirty="0" smtClean="0"/>
              <a:t>端口显示</a:t>
            </a:r>
            <a:r>
              <a:rPr lang="en-US" altLang="zh-CN" dirty="0" smtClean="0"/>
              <a:t>R0</a:t>
            </a:r>
            <a:r>
              <a:rPr lang="zh-CN" altLang="en-US" dirty="0" smtClean="0"/>
              <a:t>值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032000" y="719666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777875"/>
                <a:gridCol w="1254125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开关名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信号名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备注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开关名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信号名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备注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RD1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DRW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RD0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SBUS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RS0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SW7-SW0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07H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00500" y="3162299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将数据</a:t>
            </a:r>
            <a:r>
              <a:rPr lang="en-US" altLang="zh-CN" dirty="0" smtClean="0"/>
              <a:t>07H</a:t>
            </a:r>
            <a:r>
              <a:rPr lang="zh-CN" altLang="en-US" dirty="0" smtClean="0"/>
              <a:t>写入</a:t>
            </a:r>
            <a:r>
              <a:rPr lang="en-US" altLang="zh-CN" dirty="0" smtClean="0"/>
              <a:t>R2,B</a:t>
            </a:r>
            <a:r>
              <a:rPr lang="zh-CN" altLang="en-US" dirty="0" smtClean="0"/>
              <a:t>端口显示</a:t>
            </a:r>
            <a:r>
              <a:rPr lang="en-US" altLang="zh-CN" dirty="0" smtClean="0"/>
              <a:t>R1</a:t>
            </a:r>
            <a:r>
              <a:rPr lang="zh-CN" altLang="en-US" dirty="0" smtClean="0"/>
              <a:t>值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032000" y="719666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777875"/>
                <a:gridCol w="1254125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开关名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信号名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备注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开关名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信号名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备注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RD1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DRW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RD0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SBUS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RS0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SW7-SW0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0FH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00500" y="3162299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将数据</a:t>
            </a:r>
            <a:r>
              <a:rPr lang="en-US" altLang="zh-CN" dirty="0" smtClean="0"/>
              <a:t>0FH</a:t>
            </a:r>
            <a:r>
              <a:rPr lang="zh-CN" altLang="en-US" dirty="0" smtClean="0"/>
              <a:t>写入</a:t>
            </a:r>
            <a:r>
              <a:rPr lang="en-US" altLang="zh-CN" dirty="0" smtClean="0"/>
              <a:t>R3,B</a:t>
            </a:r>
            <a:r>
              <a:rPr lang="zh-CN" altLang="en-US" dirty="0" smtClean="0"/>
              <a:t>端口显示</a:t>
            </a:r>
            <a:r>
              <a:rPr lang="en-US" altLang="zh-CN" dirty="0" smtClean="0"/>
              <a:t>R2</a:t>
            </a:r>
            <a:r>
              <a:rPr lang="zh-CN" altLang="en-US" dirty="0" smtClean="0"/>
              <a:t>值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661670" y="338455"/>
            <a:ext cx="9091930" cy="855345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400" dirty="0" smtClean="0">
                <a:latin typeface="Times New Roman" panose="02020603050405020304" pitchFamily="18" charset="0"/>
                <a:ea typeface="微软雅黑" panose="020B0503020204020204" charset="-122"/>
              </a:rPr>
              <a:t>向寄存器堆写入和读取数据并验证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/>
            </a:r>
            <a:b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</a:b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7549" y="1373707"/>
            <a:ext cx="10593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 smtClean="0"/>
          </a:p>
          <a:p>
            <a:pPr algn="l"/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6125" y="1694459"/>
            <a:ext cx="948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（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）向寄存器堆写入数据（ 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SWC=1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SWB=0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SWA=0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；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SBUS=1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DRW=1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）并验证</a:t>
            </a:r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pic>
        <p:nvPicPr>
          <p:cNvPr id="8" name="图片 7" descr="6169c3bcc768b4458e551cee10cc16a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3243580"/>
            <a:ext cx="3870960" cy="2903220"/>
          </a:xfrm>
          <a:prstGeom prst="rect">
            <a:avLst/>
          </a:prstGeom>
        </p:spPr>
      </p:pic>
      <p:sp>
        <p:nvSpPr>
          <p:cNvPr id="7" name="文本框 16"/>
          <p:cNvSpPr txBox="1"/>
          <p:nvPr/>
        </p:nvSpPr>
        <p:spPr>
          <a:xfrm>
            <a:off x="739915" y="2359133"/>
            <a:ext cx="9489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（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）从寄存器堆读出数据（ 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SWC=0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SWB=1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SWA=1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）并验证</a:t>
            </a:r>
          </a:p>
          <a:p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35036588"/>
              </p:ext>
            </p:extLst>
          </p:nvPr>
        </p:nvGraphicFramePr>
        <p:xfrm>
          <a:off x="527381" y="1268760"/>
          <a:ext cx="10945217" cy="1659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8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20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20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80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20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20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电平控制信号开关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en-US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en-US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en-US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en-US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en-US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en-US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en-US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861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序号</a:t>
                      </a:r>
                      <a:endParaRPr lang="zh-CN" alt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信号名称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RD1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RD0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DRW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SBUS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RS1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RS0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MBUS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功能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861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0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0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置</a:t>
                      </a: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R0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700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置</a:t>
                      </a: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R1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861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置</a:t>
                      </a: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R2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5861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置</a:t>
                      </a: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R3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27381" y="332657"/>
            <a:ext cx="11233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测试寄存器写入和读出；【操作模式：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1100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（写入）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 1011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（读出） </a:t>
            </a:r>
            <a:r>
              <a:rPr lang="zh-CN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(1)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给寄存器赋值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使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【R0】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01H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【R1】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03H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【R2】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07H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【R3】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0FH</a:t>
            </a:r>
          </a:p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(2)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查看寄存器的值</a:t>
            </a:r>
          </a:p>
          <a:p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7381" y="908722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35036588"/>
              </p:ext>
            </p:extLst>
          </p:nvPr>
        </p:nvGraphicFramePr>
        <p:xfrm>
          <a:off x="719403" y="3068960"/>
          <a:ext cx="10849208" cy="1615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1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02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2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20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20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80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20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20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68018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68018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电平控制信号开关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en-US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en-US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en-US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en-US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en-US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en-US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en-US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功能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197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序号</a:t>
                      </a:r>
                      <a:endParaRPr lang="zh-CN" alt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信号名称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RD1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RD0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DRW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SBUS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RS1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RS0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MBUS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kern="100" noProof="0" dirty="0" smtClean="0">
                          <a:solidFill>
                            <a:schemeClr val="dk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A</a:t>
                      </a:r>
                      <a:r>
                        <a:rPr kumimoji="0" lang="zh-CN" altLang="en-US" sz="1600" kern="100" noProof="0" dirty="0" smtClean="0">
                          <a:solidFill>
                            <a:schemeClr val="dk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口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19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0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0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读</a:t>
                      </a: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R0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919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读</a:t>
                      </a: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R1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919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读</a:t>
                      </a: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R2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919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读</a:t>
                      </a: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R3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35036588"/>
              </p:ext>
            </p:extLst>
          </p:nvPr>
        </p:nvGraphicFramePr>
        <p:xfrm>
          <a:off x="527382" y="4797152"/>
          <a:ext cx="10945217" cy="1659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88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2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80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20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80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20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20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58417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58417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电平控制信号开关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en-US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en-US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en-US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en-US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en-US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en-US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en-US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功能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861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序号</a:t>
                      </a:r>
                      <a:endParaRPr lang="zh-CN" alt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信号名称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RD1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RD0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DRW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SBUS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RS1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RS0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MBUS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zh-CN" alt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口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861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0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0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读</a:t>
                      </a: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R0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700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读</a:t>
                      </a: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R1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861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读</a:t>
                      </a: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R2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5861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读</a:t>
                      </a:r>
                      <a:r>
                        <a:rPr lang="en-US" sz="16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R3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17"/>
          <p:cNvSpPr/>
          <p:nvPr>
            <p:custDataLst>
              <p:tags r:id="rId1"/>
            </p:custDataLst>
          </p:nvPr>
        </p:nvSpPr>
        <p:spPr bwMode="auto">
          <a:xfrm>
            <a:off x="-2117" y="0"/>
            <a:ext cx="7249584" cy="6858000"/>
          </a:xfrm>
          <a:custGeom>
            <a:avLst/>
            <a:gdLst>
              <a:gd name="T0" fmla="*/ 0 w 5437991"/>
              <a:gd name="T1" fmla="*/ 0 h 6858000"/>
              <a:gd name="T2" fmla="*/ 5433976 w 5437991"/>
              <a:gd name="T3" fmla="*/ 0 h 6858000"/>
              <a:gd name="T4" fmla="*/ 1631922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023051" y="2275264"/>
            <a:ext cx="7571740" cy="1894205"/>
            <a:chOff x="5872" y="4037"/>
            <a:chExt cx="11924" cy="2983"/>
          </a:xfrm>
        </p:grpSpPr>
        <p:sp>
          <p:nvSpPr>
            <p:cNvPr id="17" name="文本框 39"/>
            <p:cNvSpPr txBox="1"/>
            <p:nvPr/>
          </p:nvSpPr>
          <p:spPr>
            <a:xfrm>
              <a:off x="6903" y="4548"/>
              <a:ext cx="10893" cy="24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48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五、采用微程序方式实现寄存器的读写控制 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文本框 5"/>
            <p:cNvSpPr txBox="1"/>
            <p:nvPr/>
          </p:nvSpPr>
          <p:spPr>
            <a:xfrm>
              <a:off x="5872" y="4037"/>
              <a:ext cx="2734" cy="24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96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17"/>
          <p:cNvSpPr/>
          <p:nvPr>
            <p:custDataLst>
              <p:tags r:id="rId1"/>
            </p:custDataLst>
          </p:nvPr>
        </p:nvSpPr>
        <p:spPr bwMode="auto">
          <a:xfrm>
            <a:off x="-2117" y="0"/>
            <a:ext cx="7249584" cy="6858000"/>
          </a:xfrm>
          <a:custGeom>
            <a:avLst/>
            <a:gdLst>
              <a:gd name="T0" fmla="*/ 0 w 5437991"/>
              <a:gd name="T1" fmla="*/ 0 h 6858000"/>
              <a:gd name="T2" fmla="*/ 5433976 w 5437991"/>
              <a:gd name="T3" fmla="*/ 0 h 6858000"/>
              <a:gd name="T4" fmla="*/ 1631922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428365" y="2169795"/>
            <a:ext cx="7715250" cy="2362200"/>
            <a:chOff x="5399" y="3417"/>
            <a:chExt cx="12150" cy="3720"/>
          </a:xfrm>
        </p:grpSpPr>
        <p:grpSp>
          <p:nvGrpSpPr>
            <p:cNvPr id="4" name="组合 2"/>
            <p:cNvGrpSpPr/>
            <p:nvPr/>
          </p:nvGrpSpPr>
          <p:grpSpPr>
            <a:xfrm>
              <a:off x="5399" y="3417"/>
              <a:ext cx="3720" cy="3720"/>
              <a:chOff x="977900" y="2247899"/>
              <a:chExt cx="2362200" cy="23622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977900" y="2247899"/>
                <a:ext cx="2362200" cy="2362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42" name="文本框 5"/>
              <p:cNvSpPr txBox="1"/>
              <p:nvPr/>
            </p:nvSpPr>
            <p:spPr>
              <a:xfrm>
                <a:off x="1424346" y="2619057"/>
                <a:ext cx="1736009" cy="16579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9600" b="1" dirty="0">
                    <a:solidFill>
                      <a:schemeClr val="accent4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一</a:t>
                </a: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9459" y="4655"/>
              <a:ext cx="8090" cy="13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8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实验目的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661670" y="338455"/>
            <a:ext cx="8415020" cy="855345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微程序控制方式下的基本步骤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5800" y="1013796"/>
            <a:ext cx="9660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</a:rPr>
              <a:t>（1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）首先将控制区域中的控制转换开关拨到 “微程序”位置，将编程开关和短路子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DZ11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设置为左边的“正常”位置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 algn="l"/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7549" y="1749287"/>
            <a:ext cx="10593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）信号：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RD1~RD0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的值由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SEL3~SEL2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确定；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RS1~RS0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的值由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SEL1~SEL0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确定。</a:t>
            </a:r>
            <a:endParaRPr lang="en-US" altLang="zh-CN" dirty="0" smtClean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endParaRPr lang="en-US" altLang="zh-CN" dirty="0" smtClean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（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） 微地址：当前微地址：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uA5~uA0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；下一条微地址：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NuA5~NuA0</a:t>
            </a:r>
          </a:p>
          <a:p>
            <a:endParaRPr lang="en-US" altLang="zh-CN" dirty="0" smtClean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endParaRPr lang="en-US" altLang="zh-CN" dirty="0" smtClean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 </a:t>
            </a:r>
            <a:endParaRPr lang="en-US" altLang="zh-CN" dirty="0" smtClean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endParaRPr lang="zh-CN" altLang="en-US" dirty="0" smtClean="0"/>
          </a:p>
          <a:p>
            <a:pPr algn="l"/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7550" y="2687540"/>
            <a:ext cx="948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（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）观察向寄存器堆写入数据（ 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SWC=1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SWB=0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SWA=0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）并验证</a:t>
            </a:r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pic>
        <p:nvPicPr>
          <p:cNvPr id="8" name="图片 7" descr="6169c3bcc768b4458e551cee10cc16a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3243580"/>
            <a:ext cx="3870960" cy="2903220"/>
          </a:xfrm>
          <a:prstGeom prst="rect">
            <a:avLst/>
          </a:prstGeom>
        </p:spPr>
      </p:pic>
      <p:sp>
        <p:nvSpPr>
          <p:cNvPr id="7" name="文本框 16"/>
          <p:cNvSpPr txBox="1"/>
          <p:nvPr/>
        </p:nvSpPr>
        <p:spPr>
          <a:xfrm>
            <a:off x="720865" y="3128171"/>
            <a:ext cx="9489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（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5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）观察从寄存器堆读出数据（ 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SWC=0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SWB=1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SWA=1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）并验证</a:t>
            </a:r>
          </a:p>
          <a:p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7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17"/>
          <p:cNvSpPr/>
          <p:nvPr>
            <p:custDataLst>
              <p:tags r:id="rId1"/>
            </p:custDataLst>
          </p:nvPr>
        </p:nvSpPr>
        <p:spPr bwMode="auto">
          <a:xfrm>
            <a:off x="-2117" y="0"/>
            <a:ext cx="7249584" cy="6858000"/>
          </a:xfrm>
          <a:custGeom>
            <a:avLst/>
            <a:gdLst>
              <a:gd name="T0" fmla="*/ 0 w 5437991"/>
              <a:gd name="T1" fmla="*/ 0 h 6858000"/>
              <a:gd name="T2" fmla="*/ 5433976 w 5437991"/>
              <a:gd name="T3" fmla="*/ 0 h 6858000"/>
              <a:gd name="T4" fmla="*/ 1631922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" name="组合 2"/>
          <p:cNvGrpSpPr/>
          <p:nvPr/>
        </p:nvGrpSpPr>
        <p:grpSpPr>
          <a:xfrm>
            <a:off x="3428449" y="2152106"/>
            <a:ext cx="2362200" cy="2362200"/>
            <a:chOff x="977900" y="2247899"/>
            <a:chExt cx="2362200" cy="2362200"/>
          </a:xfrm>
        </p:grpSpPr>
        <p:sp>
          <p:nvSpPr>
            <p:cNvPr id="26" name="椭圆 25"/>
            <p:cNvSpPr/>
            <p:nvPr/>
          </p:nvSpPr>
          <p:spPr>
            <a:xfrm>
              <a:off x="977900" y="2247899"/>
              <a:ext cx="2362200" cy="2362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F41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文本框 5"/>
            <p:cNvSpPr txBox="1"/>
            <p:nvPr/>
          </p:nvSpPr>
          <p:spPr>
            <a:xfrm>
              <a:off x="1405296" y="2672744"/>
              <a:ext cx="1736009" cy="16579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9600" b="1" dirty="0" smtClean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三</a:t>
              </a:r>
            </a:p>
          </p:txBody>
        </p:sp>
      </p:grpSp>
      <p:sp>
        <p:nvSpPr>
          <p:cNvPr id="13" name="文本框 39"/>
          <p:cNvSpPr txBox="1"/>
          <p:nvPr/>
        </p:nvSpPr>
        <p:spPr>
          <a:xfrm>
            <a:off x="5978525" y="2876550"/>
            <a:ext cx="5137150" cy="8743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实验要求与说明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54380" y="260985"/>
            <a:ext cx="7660640" cy="8553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dirty="0">
                <a:solidFill>
                  <a:srgbClr val="00B0F0"/>
                </a:solidFill>
                <a:sym typeface="+mn-ea"/>
              </a:rPr>
              <a:t> </a:t>
            </a:r>
            <a:r>
              <a:rPr lang="zh-CN" altLang="en-US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ea"/>
                <a:cs typeface="+mn-cs"/>
                <a:sym typeface="+mn-ea"/>
              </a:rPr>
              <a:t>实验要求与说明</a:t>
            </a:r>
            <a:endParaRPr lang="zh-CN" altLang="en-US" dirty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17240" y="1540566"/>
            <a:ext cx="5478780" cy="3826564"/>
            <a:chOff x="5224" y="2736"/>
            <a:chExt cx="8628" cy="6080"/>
          </a:xfrm>
        </p:grpSpPr>
        <p:sp>
          <p:nvSpPr>
            <p:cNvPr id="43" name="矩形 42"/>
            <p:cNvSpPr/>
            <p:nvPr/>
          </p:nvSpPr>
          <p:spPr>
            <a:xfrm>
              <a:off x="5347" y="3033"/>
              <a:ext cx="8505" cy="57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24" y="2904"/>
              <a:ext cx="2290" cy="2277"/>
            </a:xfrm>
            <a:prstGeom prst="rect">
              <a:avLst/>
            </a:prstGeom>
          </p:spPr>
        </p:pic>
        <p:sp>
          <p:nvSpPr>
            <p:cNvPr id="45" name="Text Box 44"/>
            <p:cNvSpPr txBox="1">
              <a:spLocks noChangeArrowheads="1"/>
            </p:cNvSpPr>
            <p:nvPr/>
          </p:nvSpPr>
          <p:spPr bwMode="auto">
            <a:xfrm>
              <a:off x="5888" y="4194"/>
              <a:ext cx="7516" cy="1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>
                      <a:alpha val="3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indent="457200" defTabSz="720725">
                <a:lnSpc>
                  <a:spcPct val="135000"/>
                </a:lnSpc>
                <a:def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defTabSz="720725" eaLnBrk="0" hangingPunct="0">
                <a:defRPr sz="1600"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720725" eaLnBrk="0" hangingPunct="0">
                <a:defRPr sz="1600"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720725" eaLnBrk="0" hangingPunct="0">
                <a:defRPr sz="1600"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720725" eaLnBrk="0" hangingPunct="0">
                <a:defRPr sz="1600"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indent="0"/>
              <a:r>
                <a:rPr lang="zh-CN" altLang="en-US" sz="2000" b="1" dirty="0" smtClean="0"/>
                <a:t>在使用该教学机之前，应先熟悉教学机的各个组成部分，及其使用方法。</a:t>
              </a:r>
            </a:p>
            <a:p>
              <a:pPr indent="0"/>
              <a:endParaRPr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TextBox 6"/>
            <p:cNvSpPr txBox="1"/>
            <p:nvPr/>
          </p:nvSpPr>
          <p:spPr>
            <a:xfrm rot="18836568">
              <a:off x="5004" y="3461"/>
              <a:ext cx="2056" cy="6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要求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&amp;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说明</a:t>
              </a:r>
            </a:p>
          </p:txBody>
        </p:sp>
      </p:grpSp>
      <p:pic>
        <p:nvPicPr>
          <p:cNvPr id="39" name="图片 38" descr="t01063ee2706b69cb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1180" y="4837430"/>
            <a:ext cx="1276350" cy="1276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17"/>
          <p:cNvSpPr/>
          <p:nvPr>
            <p:custDataLst>
              <p:tags r:id="rId1"/>
            </p:custDataLst>
          </p:nvPr>
        </p:nvSpPr>
        <p:spPr bwMode="auto">
          <a:xfrm>
            <a:off x="-2117" y="0"/>
            <a:ext cx="7249584" cy="6858000"/>
          </a:xfrm>
          <a:custGeom>
            <a:avLst/>
            <a:gdLst>
              <a:gd name="T0" fmla="*/ 0 w 5437991"/>
              <a:gd name="T1" fmla="*/ 0 h 6858000"/>
              <a:gd name="T2" fmla="*/ 5433976 w 5437991"/>
              <a:gd name="T3" fmla="*/ 0 h 6858000"/>
              <a:gd name="T4" fmla="*/ 1631922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2"/>
          <p:cNvGrpSpPr/>
          <p:nvPr/>
        </p:nvGrpSpPr>
        <p:grpSpPr>
          <a:xfrm>
            <a:off x="3428449" y="2152106"/>
            <a:ext cx="2362200" cy="2362200"/>
            <a:chOff x="977900" y="2247899"/>
            <a:chExt cx="2362200" cy="2362200"/>
          </a:xfrm>
        </p:grpSpPr>
        <p:sp>
          <p:nvSpPr>
            <p:cNvPr id="26" name="椭圆 25"/>
            <p:cNvSpPr/>
            <p:nvPr/>
          </p:nvSpPr>
          <p:spPr>
            <a:xfrm>
              <a:off x="977900" y="2247899"/>
              <a:ext cx="2362200" cy="2362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F41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5"/>
            <p:cNvSpPr txBox="1"/>
            <p:nvPr/>
          </p:nvSpPr>
          <p:spPr>
            <a:xfrm>
              <a:off x="1468796" y="2644169"/>
              <a:ext cx="1736009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96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四</a:t>
              </a:r>
            </a:p>
          </p:txBody>
        </p:sp>
      </p:grpSp>
      <p:sp>
        <p:nvSpPr>
          <p:cNvPr id="11" name="文本框 39"/>
          <p:cNvSpPr txBox="1"/>
          <p:nvPr/>
        </p:nvSpPr>
        <p:spPr>
          <a:xfrm>
            <a:off x="6130925" y="2619375"/>
            <a:ext cx="51371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实验内容与步骤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47"/>
          <p:cNvSpPr txBox="1"/>
          <p:nvPr/>
        </p:nvSpPr>
        <p:spPr>
          <a:xfrm>
            <a:off x="5857875" y="3634105"/>
            <a:ext cx="6019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独立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信号控制方式下寄存器读写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49"/>
          <p:cNvSpPr txBox="1"/>
          <p:nvPr/>
        </p:nvSpPr>
        <p:spPr>
          <a:xfrm>
            <a:off x="5848984" y="4291058"/>
            <a:ext cx="51428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微程序控制方式下的寄存器读写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82625" y="189230"/>
            <a:ext cx="6812280" cy="8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endParaRPr lang="zh-CN" dirty="0">
              <a:solidFill>
                <a:srgbClr val="00B0F0"/>
              </a:solidFill>
              <a:latin typeface="+mj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47980" y="977265"/>
            <a:ext cx="11559540" cy="135255"/>
            <a:chOff x="413" y="1539"/>
            <a:chExt cx="18204" cy="213"/>
          </a:xfrm>
        </p:grpSpPr>
        <p:sp>
          <p:nvSpPr>
            <p:cNvPr id="3" name="矩形 2"/>
            <p:cNvSpPr/>
            <p:nvPr/>
          </p:nvSpPr>
          <p:spPr>
            <a:xfrm>
              <a:off x="532" y="1539"/>
              <a:ext cx="18085" cy="2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 flipV="1">
              <a:off x="413" y="1539"/>
              <a:ext cx="119" cy="11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flipH="1">
              <a:off x="413" y="1633"/>
              <a:ext cx="119" cy="11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91285" y="1562100"/>
            <a:ext cx="10114915" cy="1816013"/>
            <a:chOff x="1543" y="2167"/>
            <a:chExt cx="15037" cy="2029"/>
          </a:xfrm>
        </p:grpSpPr>
        <p:sp>
          <p:nvSpPr>
            <p:cNvPr id="71" name="MH_Other_2"/>
            <p:cNvSpPr/>
            <p:nvPr>
              <p:custDataLst>
                <p:tags r:id="rId3"/>
              </p:custDataLst>
            </p:nvPr>
          </p:nvSpPr>
          <p:spPr>
            <a:xfrm>
              <a:off x="1543" y="2230"/>
              <a:ext cx="1944" cy="948"/>
            </a:xfrm>
            <a:prstGeom prst="ellipse">
              <a:avLst/>
            </a:prstGeom>
            <a:solidFill>
              <a:srgbClr val="65922A"/>
            </a:solidFill>
            <a:ln w="254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Arial" panose="020B0604020202020204" pitchFamily="34" charset="0"/>
                </a:rPr>
                <a:t>步骤</a:t>
              </a:r>
              <a:r>
                <a:rPr lang="en-US" altLang="zh-CN" sz="2000" b="1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488" y="2167"/>
              <a:ext cx="13092" cy="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写寄存器模式控制信息准备</a:t>
              </a:r>
              <a:endParaRPr lang="en-US" altLang="zh-CN" sz="2400" b="1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zh-CN" altLang="en-US" sz="2400" b="1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      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 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 将控制器转换开关拨到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 “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独立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”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位置，编程开关和短路子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DZ11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设置 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	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  为左边“正常”位置；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zh-CN" altLang="en-US" sz="24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      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 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2</a:t>
              </a:r>
              <a:r>
                <a:rPr lang="zh-CN" altLang="en-US" sz="24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操作模式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:DP=1,SWC=1,SWB=0,SWA=0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；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         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3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 控制台操作选择信号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SELCTL=1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；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</p:grpSp>
      <p:pic>
        <p:nvPicPr>
          <p:cNvPr id="16" name="图片 15" descr="e78d3aa9ac2dcfa8e4dcbae246c7a98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280" y="1193800"/>
            <a:ext cx="1421130" cy="2369185"/>
          </a:xfrm>
          <a:prstGeom prst="rect">
            <a:avLst/>
          </a:prstGeom>
        </p:spPr>
      </p:pic>
      <p:pic>
        <p:nvPicPr>
          <p:cNvPr id="17" name="图片 16" descr="779104ddc410a955455580570b650de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2675" y="4161155"/>
            <a:ext cx="2904490" cy="219265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111409" y="285750"/>
            <a:ext cx="6299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独立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信号控制方式下的写寄存器模式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82625" y="189230"/>
            <a:ext cx="6812280" cy="8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endParaRPr lang="zh-CN" dirty="0">
              <a:solidFill>
                <a:srgbClr val="00B0F0"/>
              </a:solidFill>
              <a:latin typeface="+mj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347980" y="977265"/>
            <a:ext cx="11559540" cy="135255"/>
            <a:chOff x="413" y="1539"/>
            <a:chExt cx="18204" cy="213"/>
          </a:xfrm>
        </p:grpSpPr>
        <p:sp>
          <p:nvSpPr>
            <p:cNvPr id="3" name="矩形 2"/>
            <p:cNvSpPr/>
            <p:nvPr/>
          </p:nvSpPr>
          <p:spPr>
            <a:xfrm>
              <a:off x="532" y="1539"/>
              <a:ext cx="18085" cy="2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 flipV="1">
              <a:off x="413" y="1539"/>
              <a:ext cx="119" cy="11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flipH="1">
              <a:off x="413" y="1633"/>
              <a:ext cx="119" cy="11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1"/>
          <p:cNvGrpSpPr/>
          <p:nvPr/>
        </p:nvGrpSpPr>
        <p:grpSpPr>
          <a:xfrm>
            <a:off x="1391285" y="1562100"/>
            <a:ext cx="10000615" cy="2677926"/>
            <a:chOff x="1543" y="2167"/>
            <a:chExt cx="15749" cy="2992"/>
          </a:xfrm>
        </p:grpSpPr>
        <p:sp>
          <p:nvSpPr>
            <p:cNvPr id="71" name="MH_Other_2"/>
            <p:cNvSpPr/>
            <p:nvPr>
              <p:custDataLst>
                <p:tags r:id="rId3"/>
              </p:custDataLst>
            </p:nvPr>
          </p:nvSpPr>
          <p:spPr>
            <a:xfrm>
              <a:off x="1543" y="2230"/>
              <a:ext cx="1944" cy="948"/>
            </a:xfrm>
            <a:prstGeom prst="ellipse">
              <a:avLst/>
            </a:prstGeom>
            <a:solidFill>
              <a:srgbClr val="65922A"/>
            </a:solidFill>
            <a:ln w="254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Arial" panose="020B0604020202020204" pitchFamily="34" charset="0"/>
                </a:rPr>
                <a:t>步骤</a:t>
              </a:r>
              <a:r>
                <a:rPr lang="en-US" altLang="zh-CN" sz="2000" b="1" kern="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Arial" panose="020B0604020202020204" pitchFamily="34" charset="0"/>
                </a:rPr>
                <a:t>2</a:t>
              </a:r>
              <a:endParaRPr lang="en-US" altLang="zh-CN" sz="20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488" y="2167"/>
              <a:ext cx="13804" cy="2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写寄存器模式操作过程 </a:t>
              </a:r>
              <a:endParaRPr lang="en-US" altLang="zh-CN" sz="2400" b="1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endParaRPr lang="en-US" altLang="zh-CN" sz="2400" b="1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、打开数据开关控制信号 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SBUS=1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，写寄存器允许信号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DRW=1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；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2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、依次为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RD1~RD0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设置为 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00,01,10,11;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 为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RS1~RS0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设置为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11,00,01,10</a:t>
              </a: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3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、按下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QD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按钮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,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将数据开关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SD7~SD0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上的值送入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R0,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并在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B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端口显示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R3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的值；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再次按下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QD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按钮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,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将数据开关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SD7~SD0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上的值送入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R1,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并在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B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端口显示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R0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的值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;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依次类推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,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并验证之。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3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、按下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QD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，退出寄存器写模式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</p:grpSp>
      <p:pic>
        <p:nvPicPr>
          <p:cNvPr id="16" name="图片 15" descr="e78d3aa9ac2dcfa8e4dcbae246c7a98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280" y="1193800"/>
            <a:ext cx="1421130" cy="2369185"/>
          </a:xfrm>
          <a:prstGeom prst="rect">
            <a:avLst/>
          </a:prstGeom>
        </p:spPr>
      </p:pic>
      <p:pic>
        <p:nvPicPr>
          <p:cNvPr id="17" name="图片 16" descr="779104ddc410a955455580570b650de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2675" y="4161155"/>
            <a:ext cx="2904490" cy="219265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111409" y="381862"/>
            <a:ext cx="6318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defRPr/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独立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信号控制方式下写寄存器模式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82625" y="189230"/>
            <a:ext cx="6812280" cy="8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endParaRPr lang="zh-CN" dirty="0">
              <a:solidFill>
                <a:srgbClr val="00B0F0"/>
              </a:solidFill>
              <a:latin typeface="+mj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347980" y="977265"/>
            <a:ext cx="11559540" cy="135255"/>
            <a:chOff x="413" y="1539"/>
            <a:chExt cx="18204" cy="213"/>
          </a:xfrm>
        </p:grpSpPr>
        <p:sp>
          <p:nvSpPr>
            <p:cNvPr id="3" name="矩形 2"/>
            <p:cNvSpPr/>
            <p:nvPr/>
          </p:nvSpPr>
          <p:spPr>
            <a:xfrm>
              <a:off x="532" y="1539"/>
              <a:ext cx="18085" cy="2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 flipV="1">
              <a:off x="413" y="1539"/>
              <a:ext cx="119" cy="11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flipH="1">
              <a:off x="413" y="1633"/>
              <a:ext cx="119" cy="11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1"/>
          <p:cNvGrpSpPr/>
          <p:nvPr/>
        </p:nvGrpSpPr>
        <p:grpSpPr>
          <a:xfrm>
            <a:off x="1391285" y="1562100"/>
            <a:ext cx="9548495" cy="2062146"/>
            <a:chOff x="1543" y="2167"/>
            <a:chExt cx="15037" cy="2304"/>
          </a:xfrm>
        </p:grpSpPr>
        <p:sp>
          <p:nvSpPr>
            <p:cNvPr id="71" name="MH_Other_2"/>
            <p:cNvSpPr/>
            <p:nvPr>
              <p:custDataLst>
                <p:tags r:id="rId3"/>
              </p:custDataLst>
            </p:nvPr>
          </p:nvSpPr>
          <p:spPr>
            <a:xfrm>
              <a:off x="1543" y="2230"/>
              <a:ext cx="1944" cy="948"/>
            </a:xfrm>
            <a:prstGeom prst="ellipse">
              <a:avLst/>
            </a:prstGeom>
            <a:solidFill>
              <a:srgbClr val="65922A"/>
            </a:solidFill>
            <a:ln w="254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Arial" panose="020B0604020202020204" pitchFamily="34" charset="0"/>
                </a:rPr>
                <a:t>步骤</a:t>
              </a:r>
              <a:r>
                <a:rPr lang="en-US" altLang="zh-CN" sz="2000" b="1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488" y="2167"/>
              <a:ext cx="13092" cy="2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从寄存器堆读出数据模式控制信息准备</a:t>
              </a:r>
              <a:endParaRPr lang="en-US" altLang="zh-CN" sz="2400" b="1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endParaRPr lang="en-US" altLang="zh-CN" sz="2400" b="1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         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、操作模式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:SWC=0,SWB=1,SWA=1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         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2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、读出内容送往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ALU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的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A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端口或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B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端口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         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3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、双端口寄存器读操作，可以从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A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端口或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B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端口读出，也可以从两       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	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个端口同时读出。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</p:grpSp>
      <p:pic>
        <p:nvPicPr>
          <p:cNvPr id="16" name="图片 15" descr="e78d3aa9ac2dcfa8e4dcbae246c7a98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280" y="1193800"/>
            <a:ext cx="1421130" cy="2369185"/>
          </a:xfrm>
          <a:prstGeom prst="rect">
            <a:avLst/>
          </a:prstGeom>
        </p:spPr>
      </p:pic>
      <p:pic>
        <p:nvPicPr>
          <p:cNvPr id="17" name="图片 16" descr="779104ddc410a955455580570b650de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2675" y="4161155"/>
            <a:ext cx="2904490" cy="219265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111409" y="381862"/>
            <a:ext cx="6603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defRPr/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独立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信号控制方式下从寄存器堆读数据模式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82625" y="189230"/>
            <a:ext cx="6812280" cy="8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endParaRPr lang="zh-CN" dirty="0">
              <a:solidFill>
                <a:srgbClr val="00B0F0"/>
              </a:solidFill>
              <a:latin typeface="+mj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347980" y="977265"/>
            <a:ext cx="11559540" cy="135255"/>
            <a:chOff x="413" y="1539"/>
            <a:chExt cx="18204" cy="213"/>
          </a:xfrm>
        </p:grpSpPr>
        <p:sp>
          <p:nvSpPr>
            <p:cNvPr id="3" name="矩形 2"/>
            <p:cNvSpPr/>
            <p:nvPr/>
          </p:nvSpPr>
          <p:spPr>
            <a:xfrm>
              <a:off x="532" y="1539"/>
              <a:ext cx="18085" cy="2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 flipV="1">
              <a:off x="413" y="1539"/>
              <a:ext cx="119" cy="11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flipH="1">
              <a:off x="413" y="1633"/>
              <a:ext cx="119" cy="11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1"/>
          <p:cNvGrpSpPr/>
          <p:nvPr/>
        </p:nvGrpSpPr>
        <p:grpSpPr>
          <a:xfrm>
            <a:off x="1391285" y="1562099"/>
            <a:ext cx="10000615" cy="1446366"/>
            <a:chOff x="1543" y="2167"/>
            <a:chExt cx="15749" cy="1616"/>
          </a:xfrm>
        </p:grpSpPr>
        <p:sp>
          <p:nvSpPr>
            <p:cNvPr id="71" name="MH_Other_2"/>
            <p:cNvSpPr/>
            <p:nvPr>
              <p:custDataLst>
                <p:tags r:id="rId3"/>
              </p:custDataLst>
            </p:nvPr>
          </p:nvSpPr>
          <p:spPr>
            <a:xfrm>
              <a:off x="1543" y="2230"/>
              <a:ext cx="1944" cy="948"/>
            </a:xfrm>
            <a:prstGeom prst="ellipse">
              <a:avLst/>
            </a:prstGeom>
            <a:solidFill>
              <a:srgbClr val="65922A"/>
            </a:solidFill>
            <a:ln w="254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Arial" panose="020B0604020202020204" pitchFamily="34" charset="0"/>
                </a:rPr>
                <a:t>步骤</a:t>
              </a:r>
              <a:r>
                <a:rPr lang="en-US" altLang="zh-CN" sz="2000" b="1" kern="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Arial" panose="020B0604020202020204" pitchFamily="34" charset="0"/>
                </a:rPr>
                <a:t>2</a:t>
              </a:r>
              <a:endParaRPr lang="en-US" altLang="zh-CN" sz="20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488" y="2167"/>
              <a:ext cx="13804" cy="1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读寄存器模式操作过程 </a:t>
              </a:r>
              <a:endParaRPr lang="en-US" altLang="zh-CN" sz="2400" b="1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endParaRPr lang="en-US" altLang="zh-CN" sz="2400" b="1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、改变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RD1~RD0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，从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A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端口读取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R0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R2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R3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的数据；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2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、改变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RS1~RS0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， 从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B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端口读取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R0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R2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R3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的数据；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</p:grpSp>
      <p:pic>
        <p:nvPicPr>
          <p:cNvPr id="16" name="图片 15" descr="e78d3aa9ac2dcfa8e4dcbae246c7a98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280" y="1193800"/>
            <a:ext cx="1421130" cy="2369185"/>
          </a:xfrm>
          <a:prstGeom prst="rect">
            <a:avLst/>
          </a:prstGeom>
        </p:spPr>
      </p:pic>
      <p:pic>
        <p:nvPicPr>
          <p:cNvPr id="17" name="图片 16" descr="779104ddc410a955455580570b650de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2675" y="4161155"/>
            <a:ext cx="2904490" cy="219265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111409" y="381862"/>
            <a:ext cx="6965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defRPr/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独立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信号控制方式下从寄存器堆读数据模式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82625" y="189230"/>
            <a:ext cx="6812280" cy="8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endParaRPr lang="zh-CN" dirty="0">
              <a:solidFill>
                <a:srgbClr val="00B0F0"/>
              </a:solidFill>
              <a:latin typeface="+mj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347980" y="977265"/>
            <a:ext cx="11559540" cy="135255"/>
            <a:chOff x="413" y="1539"/>
            <a:chExt cx="18204" cy="213"/>
          </a:xfrm>
        </p:grpSpPr>
        <p:sp>
          <p:nvSpPr>
            <p:cNvPr id="3" name="矩形 2"/>
            <p:cNvSpPr/>
            <p:nvPr/>
          </p:nvSpPr>
          <p:spPr>
            <a:xfrm>
              <a:off x="532" y="1539"/>
              <a:ext cx="18085" cy="2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 flipV="1">
              <a:off x="413" y="1539"/>
              <a:ext cx="119" cy="11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flipH="1">
              <a:off x="413" y="1633"/>
              <a:ext cx="119" cy="11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1"/>
          <p:cNvGrpSpPr/>
          <p:nvPr/>
        </p:nvGrpSpPr>
        <p:grpSpPr>
          <a:xfrm>
            <a:off x="1391285" y="1562099"/>
            <a:ext cx="10000615" cy="1138476"/>
            <a:chOff x="1543" y="2167"/>
            <a:chExt cx="15749" cy="1272"/>
          </a:xfrm>
        </p:grpSpPr>
        <p:sp>
          <p:nvSpPr>
            <p:cNvPr id="71" name="MH_Other_2"/>
            <p:cNvSpPr/>
            <p:nvPr>
              <p:custDataLst>
                <p:tags r:id="rId3"/>
              </p:custDataLst>
            </p:nvPr>
          </p:nvSpPr>
          <p:spPr>
            <a:xfrm>
              <a:off x="1543" y="2230"/>
              <a:ext cx="1944" cy="948"/>
            </a:xfrm>
            <a:prstGeom prst="ellipse">
              <a:avLst/>
            </a:prstGeom>
            <a:solidFill>
              <a:srgbClr val="65922A"/>
            </a:solidFill>
            <a:ln w="254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Arial" panose="020B0604020202020204" pitchFamily="34" charset="0"/>
                </a:rPr>
                <a:t>步骤</a:t>
              </a:r>
              <a:r>
                <a:rPr lang="en-US" altLang="zh-CN" sz="2000" b="1" kern="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Arial" panose="020B0604020202020204" pitchFamily="34" charset="0"/>
                </a:rPr>
                <a:t>3</a:t>
              </a:r>
              <a:endParaRPr lang="en-US" altLang="zh-CN" sz="20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488" y="2167"/>
              <a:ext cx="13804" cy="1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完成寄存器写读模式操作后 </a:t>
              </a:r>
              <a:endParaRPr lang="en-US" altLang="zh-CN" sz="2400" b="1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endParaRPr lang="en-US" altLang="zh-CN" sz="2400" b="1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zh-CN" alt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先关闭电源，再拆除连线</a:t>
              </a:r>
              <a:endPara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</p:grpSp>
      <p:pic>
        <p:nvPicPr>
          <p:cNvPr id="16" name="图片 15" descr="e78d3aa9ac2dcfa8e4dcbae246c7a98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280" y="1193800"/>
            <a:ext cx="1421130" cy="2369185"/>
          </a:xfrm>
          <a:prstGeom prst="rect">
            <a:avLst/>
          </a:prstGeom>
        </p:spPr>
      </p:pic>
      <p:pic>
        <p:nvPicPr>
          <p:cNvPr id="17" name="图片 16" descr="779104ddc410a955455580570b650de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2675" y="4161155"/>
            <a:ext cx="2904490" cy="219265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111409" y="381862"/>
            <a:ext cx="6965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defRPr/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独立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信号控制方式下寄存器读写数据模式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82625" y="189230"/>
            <a:ext cx="6812280" cy="8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endParaRPr lang="zh-CN" dirty="0">
              <a:solidFill>
                <a:srgbClr val="00B0F0"/>
              </a:solidFill>
              <a:latin typeface="+mj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347980" y="977265"/>
            <a:ext cx="11559540" cy="135255"/>
            <a:chOff x="413" y="1539"/>
            <a:chExt cx="18204" cy="213"/>
          </a:xfrm>
        </p:grpSpPr>
        <p:sp>
          <p:nvSpPr>
            <p:cNvPr id="3" name="矩形 2"/>
            <p:cNvSpPr/>
            <p:nvPr/>
          </p:nvSpPr>
          <p:spPr>
            <a:xfrm>
              <a:off x="532" y="1539"/>
              <a:ext cx="18085" cy="2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 flipV="1">
              <a:off x="413" y="1539"/>
              <a:ext cx="119" cy="11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flipH="1">
              <a:off x="413" y="1633"/>
              <a:ext cx="119" cy="11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1"/>
          <p:cNvGrpSpPr/>
          <p:nvPr/>
        </p:nvGrpSpPr>
        <p:grpSpPr>
          <a:xfrm>
            <a:off x="1391285" y="1562100"/>
            <a:ext cx="9548495" cy="3292812"/>
            <a:chOff x="1543" y="2167"/>
            <a:chExt cx="15037" cy="3679"/>
          </a:xfrm>
        </p:grpSpPr>
        <p:sp>
          <p:nvSpPr>
            <p:cNvPr id="71" name="MH_Other_2"/>
            <p:cNvSpPr/>
            <p:nvPr>
              <p:custDataLst>
                <p:tags r:id="rId3"/>
              </p:custDataLst>
            </p:nvPr>
          </p:nvSpPr>
          <p:spPr>
            <a:xfrm>
              <a:off x="1543" y="2230"/>
              <a:ext cx="1944" cy="948"/>
            </a:xfrm>
            <a:prstGeom prst="ellipse">
              <a:avLst/>
            </a:prstGeom>
            <a:solidFill>
              <a:srgbClr val="65922A"/>
            </a:solidFill>
            <a:ln w="254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Arial" panose="020B0604020202020204" pitchFamily="34" charset="0"/>
                </a:rPr>
                <a:t>步骤</a:t>
              </a:r>
              <a:r>
                <a:rPr lang="en-US" altLang="zh-CN" sz="2000" b="1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488" y="2167"/>
              <a:ext cx="13092" cy="3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写寄存器模式控制信息准备</a:t>
              </a:r>
              <a:endParaRPr lang="en-US" altLang="zh-CN" sz="2400" b="1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endParaRPr lang="en-US" altLang="zh-CN" sz="2400" b="1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、将控制器转换开关拨到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 “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微程序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”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位置，编程开关和短路子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DZ11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为左边“正常”位置；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DP=1</a:t>
              </a: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2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、打开电源，按复位按钮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CLR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，使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TEC-8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实验系统复位，指示灯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µA5~ µA0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显示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00H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，当前即将执行的微指令地址为 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00H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（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NµA5~N µA0 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为下一条微指令地址）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3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、准备进入写寄存器模式，将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SWC=1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SWB=0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SWA=0</a:t>
              </a:r>
            </a:p>
            <a:p>
              <a:endParaRPr lang="en-US" altLang="zh-CN" sz="2000" b="1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endParaRPr lang="zh-CN" altLang="en-US" sz="2000" dirty="0"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</p:grpSp>
      <p:pic>
        <p:nvPicPr>
          <p:cNvPr id="16" name="图片 15" descr="e78d3aa9ac2dcfa8e4dcbae246c7a98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280" y="1193800"/>
            <a:ext cx="1421130" cy="2369185"/>
          </a:xfrm>
          <a:prstGeom prst="rect">
            <a:avLst/>
          </a:prstGeom>
        </p:spPr>
      </p:pic>
      <p:pic>
        <p:nvPicPr>
          <p:cNvPr id="17" name="图片 16" descr="779104ddc410a955455580570b650de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4975" y="5314950"/>
            <a:ext cx="2282190" cy="12001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111409" y="381862"/>
            <a:ext cx="6165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defRPr/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微程序控制方式下写寄存器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54380" y="260985"/>
            <a:ext cx="7660640" cy="8553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zh-CN" altLang="en-US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实验目的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874001" y="2675890"/>
            <a:ext cx="1846470" cy="2813685"/>
            <a:chOff x="12280" y="3989"/>
            <a:chExt cx="3165" cy="4431"/>
          </a:xfrm>
        </p:grpSpPr>
        <p:grpSp>
          <p:nvGrpSpPr>
            <p:cNvPr id="5" name="Group 16"/>
            <p:cNvGrpSpPr/>
            <p:nvPr/>
          </p:nvGrpSpPr>
          <p:grpSpPr bwMode="auto">
            <a:xfrm>
              <a:off x="12280" y="3989"/>
              <a:ext cx="3165" cy="4431"/>
              <a:chOff x="0" y="0"/>
              <a:chExt cx="1557" cy="2180"/>
            </a:xfrm>
          </p:grpSpPr>
          <p:sp>
            <p:nvSpPr>
              <p:cNvPr id="53" name="AutoShape 17"/>
              <p:cNvSpPr>
                <a:spLocks noChangeArrowheads="1"/>
              </p:cNvSpPr>
              <p:nvPr/>
            </p:nvSpPr>
            <p:spPr bwMode="auto">
              <a:xfrm rot="5400000">
                <a:off x="-413" y="415"/>
                <a:ext cx="2177" cy="1351"/>
              </a:xfrm>
              <a:custGeom>
                <a:avLst/>
                <a:gdLst>
                  <a:gd name="G0" fmla="+- 2178 0 0"/>
                  <a:gd name="G1" fmla="+- 21600 0 2178"/>
                  <a:gd name="G2" fmla="*/ 2178 1 2"/>
                  <a:gd name="G3" fmla="+- 21600 0 G2"/>
                  <a:gd name="G4" fmla="+/ 2178 21600 2"/>
                  <a:gd name="G5" fmla="+/ G1 0 2"/>
                  <a:gd name="G6" fmla="*/ 21600 21600 2178"/>
                  <a:gd name="G7" fmla="*/ G6 1 2"/>
                  <a:gd name="G8" fmla="+- 21600 0 G7"/>
                  <a:gd name="G9" fmla="*/ 21600 1 2"/>
                  <a:gd name="G10" fmla="+- 2178 0 G9"/>
                  <a:gd name="G11" fmla="?: G10 G8 0"/>
                  <a:gd name="G12" fmla="?: G10 G7 21600"/>
                  <a:gd name="T0" fmla="*/ 20511 w 21600"/>
                  <a:gd name="T1" fmla="*/ 10800 h 21600"/>
                  <a:gd name="T2" fmla="*/ 10800 w 21600"/>
                  <a:gd name="T3" fmla="*/ 21600 h 21600"/>
                  <a:gd name="T4" fmla="*/ 1089 w 21600"/>
                  <a:gd name="T5" fmla="*/ 10800 h 21600"/>
                  <a:gd name="T6" fmla="*/ 10800 w 21600"/>
                  <a:gd name="T7" fmla="*/ 0 h 21600"/>
                  <a:gd name="T8" fmla="*/ 2889 w 21600"/>
                  <a:gd name="T9" fmla="*/ 2889 h 21600"/>
                  <a:gd name="T10" fmla="*/ 18711 w 21600"/>
                  <a:gd name="T11" fmla="*/ 1871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178" y="21600"/>
                    </a:lnTo>
                    <a:lnTo>
                      <a:pt x="194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solidFill>
                  <a:srgbClr val="C0C0C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AutoShape 18"/>
              <p:cNvSpPr>
                <a:spLocks noChangeArrowheads="1"/>
              </p:cNvSpPr>
              <p:nvPr/>
            </p:nvSpPr>
            <p:spPr bwMode="auto">
              <a:xfrm rot="16200000">
                <a:off x="380" y="994"/>
                <a:ext cx="2169" cy="182"/>
              </a:xfrm>
              <a:custGeom>
                <a:avLst/>
                <a:gdLst>
                  <a:gd name="G0" fmla="+- 1730 0 0"/>
                  <a:gd name="G1" fmla="+- 21600 0 1730"/>
                  <a:gd name="G2" fmla="*/ 1730 1 2"/>
                  <a:gd name="G3" fmla="+- 21600 0 G2"/>
                  <a:gd name="G4" fmla="+/ 1730 21600 2"/>
                  <a:gd name="G5" fmla="+/ G1 0 2"/>
                  <a:gd name="G6" fmla="*/ 21600 21600 1730"/>
                  <a:gd name="G7" fmla="*/ G6 1 2"/>
                  <a:gd name="G8" fmla="+- 21600 0 G7"/>
                  <a:gd name="G9" fmla="*/ 21600 1 2"/>
                  <a:gd name="G10" fmla="+- 1730 0 G9"/>
                  <a:gd name="G11" fmla="?: G10 G8 0"/>
                  <a:gd name="G12" fmla="?: G10 G7 21600"/>
                  <a:gd name="T0" fmla="*/ 20735 w 21600"/>
                  <a:gd name="T1" fmla="*/ 10800 h 21600"/>
                  <a:gd name="T2" fmla="*/ 10800 w 21600"/>
                  <a:gd name="T3" fmla="*/ 21600 h 21600"/>
                  <a:gd name="T4" fmla="*/ 865 w 21600"/>
                  <a:gd name="T5" fmla="*/ 10800 h 21600"/>
                  <a:gd name="T6" fmla="*/ 10800 w 21600"/>
                  <a:gd name="T7" fmla="*/ 0 h 21600"/>
                  <a:gd name="T8" fmla="*/ 2665 w 21600"/>
                  <a:gd name="T9" fmla="*/ 2665 h 21600"/>
                  <a:gd name="T10" fmla="*/ 18935 w 21600"/>
                  <a:gd name="T11" fmla="*/ 189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730" y="21600"/>
                    </a:lnTo>
                    <a:lnTo>
                      <a:pt x="1987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5" name="Rectangle 19"/>
            <p:cNvSpPr>
              <a:spLocks noChangeArrowheads="1"/>
            </p:cNvSpPr>
            <p:nvPr/>
          </p:nvSpPr>
          <p:spPr bwMode="auto">
            <a:xfrm>
              <a:off x="12543" y="4875"/>
              <a:ext cx="2379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lvl="0">
                <a:defRPr/>
              </a:pPr>
              <a:r>
                <a:rPr lang="zh-CN" altLang="en-US" dirty="0" smtClean="0"/>
                <a:t>熟悉双端口通用寄存器的读写操作</a:t>
              </a:r>
              <a:endParaRPr kumimoji="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136913" y="2680335"/>
            <a:ext cx="2007732" cy="2813685"/>
            <a:chOff x="3243" y="3996"/>
            <a:chExt cx="3164" cy="4431"/>
          </a:xfrm>
        </p:grpSpPr>
        <p:grpSp>
          <p:nvGrpSpPr>
            <p:cNvPr id="7" name="Group 20"/>
            <p:cNvGrpSpPr/>
            <p:nvPr/>
          </p:nvGrpSpPr>
          <p:grpSpPr bwMode="auto">
            <a:xfrm flipH="1">
              <a:off x="3243" y="3996"/>
              <a:ext cx="3164" cy="4431"/>
              <a:chOff x="0" y="0"/>
              <a:chExt cx="1557" cy="2180"/>
            </a:xfrm>
          </p:grpSpPr>
          <p:sp>
            <p:nvSpPr>
              <p:cNvPr id="57" name="AutoShape 21"/>
              <p:cNvSpPr>
                <a:spLocks noChangeArrowheads="1"/>
              </p:cNvSpPr>
              <p:nvPr/>
            </p:nvSpPr>
            <p:spPr bwMode="auto">
              <a:xfrm rot="5400000">
                <a:off x="-413" y="415"/>
                <a:ext cx="2177" cy="1351"/>
              </a:xfrm>
              <a:custGeom>
                <a:avLst/>
                <a:gdLst>
                  <a:gd name="G0" fmla="+- 2178 0 0"/>
                  <a:gd name="G1" fmla="+- 21600 0 2178"/>
                  <a:gd name="G2" fmla="*/ 2178 1 2"/>
                  <a:gd name="G3" fmla="+- 21600 0 G2"/>
                  <a:gd name="G4" fmla="+/ 2178 21600 2"/>
                  <a:gd name="G5" fmla="+/ G1 0 2"/>
                  <a:gd name="G6" fmla="*/ 21600 21600 2178"/>
                  <a:gd name="G7" fmla="*/ G6 1 2"/>
                  <a:gd name="G8" fmla="+- 21600 0 G7"/>
                  <a:gd name="G9" fmla="*/ 21600 1 2"/>
                  <a:gd name="G10" fmla="+- 2178 0 G9"/>
                  <a:gd name="G11" fmla="?: G10 G8 0"/>
                  <a:gd name="G12" fmla="?: G10 G7 21600"/>
                  <a:gd name="T0" fmla="*/ 20511 w 21600"/>
                  <a:gd name="T1" fmla="*/ 10800 h 21600"/>
                  <a:gd name="T2" fmla="*/ 10800 w 21600"/>
                  <a:gd name="T3" fmla="*/ 21600 h 21600"/>
                  <a:gd name="T4" fmla="*/ 1089 w 21600"/>
                  <a:gd name="T5" fmla="*/ 10800 h 21600"/>
                  <a:gd name="T6" fmla="*/ 10800 w 21600"/>
                  <a:gd name="T7" fmla="*/ 0 h 21600"/>
                  <a:gd name="T8" fmla="*/ 2889 w 21600"/>
                  <a:gd name="T9" fmla="*/ 2889 h 21600"/>
                  <a:gd name="T10" fmla="*/ 18711 w 21600"/>
                  <a:gd name="T11" fmla="*/ 1871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178" y="21600"/>
                    </a:lnTo>
                    <a:lnTo>
                      <a:pt x="194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solidFill>
                  <a:srgbClr val="C0C0C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AutoShape 22"/>
              <p:cNvSpPr>
                <a:spLocks noChangeArrowheads="1"/>
              </p:cNvSpPr>
              <p:nvPr/>
            </p:nvSpPr>
            <p:spPr bwMode="auto">
              <a:xfrm rot="16200000">
                <a:off x="380" y="994"/>
                <a:ext cx="2169" cy="182"/>
              </a:xfrm>
              <a:custGeom>
                <a:avLst/>
                <a:gdLst>
                  <a:gd name="G0" fmla="+- 1730 0 0"/>
                  <a:gd name="G1" fmla="+- 21600 0 1730"/>
                  <a:gd name="G2" fmla="*/ 1730 1 2"/>
                  <a:gd name="G3" fmla="+- 21600 0 G2"/>
                  <a:gd name="G4" fmla="+/ 1730 21600 2"/>
                  <a:gd name="G5" fmla="+/ G1 0 2"/>
                  <a:gd name="G6" fmla="*/ 21600 21600 1730"/>
                  <a:gd name="G7" fmla="*/ G6 1 2"/>
                  <a:gd name="G8" fmla="+- 21600 0 G7"/>
                  <a:gd name="G9" fmla="*/ 21600 1 2"/>
                  <a:gd name="G10" fmla="+- 1730 0 G9"/>
                  <a:gd name="G11" fmla="?: G10 G8 0"/>
                  <a:gd name="G12" fmla="?: G10 G7 21600"/>
                  <a:gd name="T0" fmla="*/ 20735 w 21600"/>
                  <a:gd name="T1" fmla="*/ 10800 h 21600"/>
                  <a:gd name="T2" fmla="*/ 10800 w 21600"/>
                  <a:gd name="T3" fmla="*/ 21600 h 21600"/>
                  <a:gd name="T4" fmla="*/ 865 w 21600"/>
                  <a:gd name="T5" fmla="*/ 10800 h 21600"/>
                  <a:gd name="T6" fmla="*/ 10800 w 21600"/>
                  <a:gd name="T7" fmla="*/ 0 h 21600"/>
                  <a:gd name="T8" fmla="*/ 2665 w 21600"/>
                  <a:gd name="T9" fmla="*/ 2665 h 21600"/>
                  <a:gd name="T10" fmla="*/ 18935 w 21600"/>
                  <a:gd name="T11" fmla="*/ 189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730" y="21600"/>
                    </a:lnTo>
                    <a:lnTo>
                      <a:pt x="1987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9" name="Rectangle 23"/>
            <p:cNvSpPr>
              <a:spLocks noChangeArrowheads="1"/>
            </p:cNvSpPr>
            <p:nvPr/>
          </p:nvSpPr>
          <p:spPr bwMode="auto">
            <a:xfrm>
              <a:off x="3687" y="4995"/>
              <a:ext cx="2125" cy="1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lvl="0"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熟悉</a:t>
              </a:r>
              <a:r>
                <a:rPr kumimoji="0" lang="en-US" altLang="zh-CN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TEC-8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计算机硬件实验系统的结构与组成</a:t>
              </a:r>
              <a:endParaRPr kumimoji="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135880" y="3039110"/>
            <a:ext cx="1873250" cy="2231390"/>
            <a:chOff x="7893" y="4561"/>
            <a:chExt cx="2950" cy="3514"/>
          </a:xfrm>
        </p:grpSpPr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7893" y="4561"/>
              <a:ext cx="2950" cy="3514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317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>
              <a:off x="8052" y="4995"/>
              <a:ext cx="2633" cy="1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lvl="0">
                <a:defRPr/>
              </a:pPr>
              <a:r>
                <a:rPr lang="zh-CN" altLang="en-US" dirty="0" smtClean="0"/>
                <a:t>熟悉</a:t>
              </a:r>
              <a:r>
                <a:rPr lang="en-US" dirty="0" smtClean="0"/>
                <a:t>TEC-</a:t>
              </a:r>
              <a:r>
                <a:rPr lang="en-US" altLang="zh-CN" dirty="0" smtClean="0"/>
                <a:t>8</a:t>
              </a:r>
              <a:r>
                <a:rPr lang="zh-CN" altLang="en-US" dirty="0" smtClean="0"/>
                <a:t>模型计算机的节拍脉冲</a:t>
              </a:r>
              <a:r>
                <a:rPr lang="en-US" altLang="zh-CN" dirty="0" smtClean="0"/>
                <a:t>T1,T2,T3</a:t>
              </a:r>
              <a:r>
                <a:rPr lang="zh-CN" altLang="en-US" dirty="0" smtClean="0"/>
                <a:t> </a:t>
              </a:r>
              <a:endParaRPr kumimoji="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327275" y="1888490"/>
            <a:ext cx="1873250" cy="457200"/>
            <a:chOff x="3545" y="2749"/>
            <a:chExt cx="2950" cy="720"/>
          </a:xfrm>
        </p:grpSpPr>
        <p:grpSp>
          <p:nvGrpSpPr>
            <p:cNvPr id="2" name="Group 3"/>
            <p:cNvGrpSpPr/>
            <p:nvPr/>
          </p:nvGrpSpPr>
          <p:grpSpPr bwMode="auto">
            <a:xfrm>
              <a:off x="3545" y="2749"/>
              <a:ext cx="2950" cy="721"/>
              <a:chOff x="0" y="0"/>
              <a:chExt cx="1497" cy="998"/>
            </a:xfrm>
          </p:grpSpPr>
          <p:sp>
            <p:nvSpPr>
              <p:cNvPr id="40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97" cy="809"/>
              </a:xfrm>
              <a:prstGeom prst="rect">
                <a:avLst/>
              </a:prstGeom>
              <a:gradFill rotWithShape="1">
                <a:gsLst>
                  <a:gs pos="0">
                    <a:srgbClr val="D0009A"/>
                  </a:gs>
                  <a:gs pos="100000">
                    <a:srgbClr val="E2009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AutoShape 5"/>
              <p:cNvSpPr>
                <a:spLocks noChangeArrowheads="1"/>
              </p:cNvSpPr>
              <p:nvPr/>
            </p:nvSpPr>
            <p:spPr bwMode="auto">
              <a:xfrm>
                <a:off x="0" y="817"/>
                <a:ext cx="1497" cy="181"/>
              </a:xfrm>
              <a:custGeom>
                <a:avLst/>
                <a:gdLst>
                  <a:gd name="G0" fmla="+- 1072 0 0"/>
                  <a:gd name="G1" fmla="+- 21600 0 1072"/>
                  <a:gd name="G2" fmla="*/ 1072 1 2"/>
                  <a:gd name="G3" fmla="+- 21600 0 G2"/>
                  <a:gd name="G4" fmla="+/ 1072 21600 2"/>
                  <a:gd name="G5" fmla="+/ G1 0 2"/>
                  <a:gd name="G6" fmla="*/ 21600 21600 1072"/>
                  <a:gd name="G7" fmla="*/ G6 1 2"/>
                  <a:gd name="G8" fmla="+- 21600 0 G7"/>
                  <a:gd name="G9" fmla="*/ 21600 1 2"/>
                  <a:gd name="G10" fmla="+- 1072 0 G9"/>
                  <a:gd name="G11" fmla="?: G10 G8 0"/>
                  <a:gd name="G12" fmla="?: G10 G7 21600"/>
                  <a:gd name="T0" fmla="*/ 21064 w 21600"/>
                  <a:gd name="T1" fmla="*/ 10800 h 21600"/>
                  <a:gd name="T2" fmla="*/ 10800 w 21600"/>
                  <a:gd name="T3" fmla="*/ 21600 h 21600"/>
                  <a:gd name="T4" fmla="*/ 536 w 21600"/>
                  <a:gd name="T5" fmla="*/ 10800 h 21600"/>
                  <a:gd name="T6" fmla="*/ 10800 w 21600"/>
                  <a:gd name="T7" fmla="*/ 0 h 21600"/>
                  <a:gd name="T8" fmla="*/ 2336 w 21600"/>
                  <a:gd name="T9" fmla="*/ 2336 h 21600"/>
                  <a:gd name="T10" fmla="*/ 19264 w 21600"/>
                  <a:gd name="T11" fmla="*/ 192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072" y="21600"/>
                    </a:lnTo>
                    <a:lnTo>
                      <a:pt x="205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2009C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4246" y="2749"/>
              <a:ext cx="1547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目的一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124450" y="1864995"/>
            <a:ext cx="1873250" cy="480695"/>
            <a:chOff x="7965" y="2712"/>
            <a:chExt cx="2950" cy="757"/>
          </a:xfrm>
        </p:grpSpPr>
        <p:grpSp>
          <p:nvGrpSpPr>
            <p:cNvPr id="3" name="Group 8"/>
            <p:cNvGrpSpPr/>
            <p:nvPr/>
          </p:nvGrpSpPr>
          <p:grpSpPr bwMode="auto">
            <a:xfrm>
              <a:off x="7965" y="2749"/>
              <a:ext cx="2950" cy="721"/>
              <a:chOff x="0" y="0"/>
              <a:chExt cx="1497" cy="998"/>
            </a:xfrm>
          </p:grpSpPr>
          <p:sp>
            <p:nvSpPr>
              <p:cNvPr id="45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97" cy="809"/>
              </a:xfrm>
              <a:prstGeom prst="rect">
                <a:avLst/>
              </a:prstGeom>
              <a:gradFill rotWithShape="1">
                <a:gsLst>
                  <a:gs pos="0">
                    <a:srgbClr val="D0009A"/>
                  </a:gs>
                  <a:gs pos="100000">
                    <a:srgbClr val="E2009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AutoShape 10"/>
              <p:cNvSpPr>
                <a:spLocks noChangeArrowheads="1"/>
              </p:cNvSpPr>
              <p:nvPr/>
            </p:nvSpPr>
            <p:spPr bwMode="auto">
              <a:xfrm>
                <a:off x="0" y="817"/>
                <a:ext cx="1497" cy="181"/>
              </a:xfrm>
              <a:custGeom>
                <a:avLst/>
                <a:gdLst>
                  <a:gd name="G0" fmla="+- 1072 0 0"/>
                  <a:gd name="G1" fmla="+- 21600 0 1072"/>
                  <a:gd name="G2" fmla="*/ 1072 1 2"/>
                  <a:gd name="G3" fmla="+- 21600 0 G2"/>
                  <a:gd name="G4" fmla="+/ 1072 21600 2"/>
                  <a:gd name="G5" fmla="+/ G1 0 2"/>
                  <a:gd name="G6" fmla="*/ 21600 21600 1072"/>
                  <a:gd name="G7" fmla="*/ G6 1 2"/>
                  <a:gd name="G8" fmla="+- 21600 0 G7"/>
                  <a:gd name="G9" fmla="*/ 21600 1 2"/>
                  <a:gd name="G10" fmla="+- 1072 0 G9"/>
                  <a:gd name="G11" fmla="?: G10 G8 0"/>
                  <a:gd name="G12" fmla="?: G10 G7 21600"/>
                  <a:gd name="T0" fmla="*/ 21064 w 21600"/>
                  <a:gd name="T1" fmla="*/ 10800 h 21600"/>
                  <a:gd name="T2" fmla="*/ 10800 w 21600"/>
                  <a:gd name="T3" fmla="*/ 21600 h 21600"/>
                  <a:gd name="T4" fmla="*/ 536 w 21600"/>
                  <a:gd name="T5" fmla="*/ 10800 h 21600"/>
                  <a:gd name="T6" fmla="*/ 10800 w 21600"/>
                  <a:gd name="T7" fmla="*/ 0 h 21600"/>
                  <a:gd name="T8" fmla="*/ 2336 w 21600"/>
                  <a:gd name="T9" fmla="*/ 2336 h 21600"/>
                  <a:gd name="T10" fmla="*/ 19264 w 21600"/>
                  <a:gd name="T11" fmla="*/ 192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072" y="21600"/>
                    </a:lnTo>
                    <a:lnTo>
                      <a:pt x="205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2009C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8685" y="2712"/>
              <a:ext cx="1510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目的二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896225" y="1888490"/>
            <a:ext cx="1873250" cy="457200"/>
            <a:chOff x="12315" y="2749"/>
            <a:chExt cx="2950" cy="720"/>
          </a:xfrm>
        </p:grpSpPr>
        <p:grpSp>
          <p:nvGrpSpPr>
            <p:cNvPr id="4" name="Group 12"/>
            <p:cNvGrpSpPr/>
            <p:nvPr/>
          </p:nvGrpSpPr>
          <p:grpSpPr bwMode="auto">
            <a:xfrm>
              <a:off x="12315" y="2749"/>
              <a:ext cx="2950" cy="721"/>
              <a:chOff x="0" y="0"/>
              <a:chExt cx="1497" cy="998"/>
            </a:xfrm>
          </p:grpSpPr>
          <p:sp>
            <p:nvSpPr>
              <p:cNvPr id="49" name="Rectangle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97" cy="809"/>
              </a:xfrm>
              <a:prstGeom prst="rect">
                <a:avLst/>
              </a:prstGeom>
              <a:gradFill rotWithShape="1">
                <a:gsLst>
                  <a:gs pos="0">
                    <a:srgbClr val="D0009A"/>
                  </a:gs>
                  <a:gs pos="100000">
                    <a:srgbClr val="E2009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AutoShape 14"/>
              <p:cNvSpPr>
                <a:spLocks noChangeArrowheads="1"/>
              </p:cNvSpPr>
              <p:nvPr/>
            </p:nvSpPr>
            <p:spPr bwMode="auto">
              <a:xfrm>
                <a:off x="0" y="817"/>
                <a:ext cx="1497" cy="181"/>
              </a:xfrm>
              <a:custGeom>
                <a:avLst/>
                <a:gdLst>
                  <a:gd name="G0" fmla="+- 1072 0 0"/>
                  <a:gd name="G1" fmla="+- 21600 0 1072"/>
                  <a:gd name="G2" fmla="*/ 1072 1 2"/>
                  <a:gd name="G3" fmla="+- 21600 0 G2"/>
                  <a:gd name="G4" fmla="+/ 1072 21600 2"/>
                  <a:gd name="G5" fmla="+/ G1 0 2"/>
                  <a:gd name="G6" fmla="*/ 21600 21600 1072"/>
                  <a:gd name="G7" fmla="*/ G6 1 2"/>
                  <a:gd name="G8" fmla="+- 21600 0 G7"/>
                  <a:gd name="G9" fmla="*/ 21600 1 2"/>
                  <a:gd name="G10" fmla="+- 1072 0 G9"/>
                  <a:gd name="G11" fmla="?: G10 G8 0"/>
                  <a:gd name="G12" fmla="?: G10 G7 21600"/>
                  <a:gd name="T0" fmla="*/ 21064 w 21600"/>
                  <a:gd name="T1" fmla="*/ 10800 h 21600"/>
                  <a:gd name="T2" fmla="*/ 10800 w 21600"/>
                  <a:gd name="T3" fmla="*/ 21600 h 21600"/>
                  <a:gd name="T4" fmla="*/ 536 w 21600"/>
                  <a:gd name="T5" fmla="*/ 10800 h 21600"/>
                  <a:gd name="T6" fmla="*/ 10800 w 21600"/>
                  <a:gd name="T7" fmla="*/ 0 h 21600"/>
                  <a:gd name="T8" fmla="*/ 2336 w 21600"/>
                  <a:gd name="T9" fmla="*/ 2336 h 21600"/>
                  <a:gd name="T10" fmla="*/ 19264 w 21600"/>
                  <a:gd name="T11" fmla="*/ 192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072" y="21600"/>
                    </a:lnTo>
                    <a:lnTo>
                      <a:pt x="205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2009C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3024" y="2749"/>
              <a:ext cx="1532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目的三</a:t>
              </a:r>
            </a:p>
          </p:txBody>
        </p:sp>
      </p:grpSp>
      <p:pic>
        <p:nvPicPr>
          <p:cNvPr id="20" name="图片 19" descr="t01f8a54011b2fe256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8372"/>
          <a:stretch>
            <a:fillRect/>
          </a:stretch>
        </p:blipFill>
        <p:spPr>
          <a:xfrm>
            <a:off x="10029190" y="3126740"/>
            <a:ext cx="2124710" cy="2566035"/>
          </a:xfrm>
          <a:prstGeom prst="rect">
            <a:avLst/>
          </a:prstGeom>
        </p:spPr>
      </p:pic>
      <p:pic>
        <p:nvPicPr>
          <p:cNvPr id="21" name="图片 20" descr="t01f8a54011b2fe256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50687"/>
          <a:stretch>
            <a:fillRect/>
          </a:stretch>
        </p:blipFill>
        <p:spPr>
          <a:xfrm>
            <a:off x="75565" y="3126740"/>
            <a:ext cx="2029460" cy="25660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82625" y="189230"/>
            <a:ext cx="6812280" cy="8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endParaRPr lang="zh-CN" dirty="0">
              <a:solidFill>
                <a:srgbClr val="00B0F0"/>
              </a:solidFill>
              <a:latin typeface="+mj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347980" y="977265"/>
            <a:ext cx="11559540" cy="135255"/>
            <a:chOff x="413" y="1539"/>
            <a:chExt cx="18204" cy="213"/>
          </a:xfrm>
        </p:grpSpPr>
        <p:sp>
          <p:nvSpPr>
            <p:cNvPr id="3" name="矩形 2"/>
            <p:cNvSpPr/>
            <p:nvPr/>
          </p:nvSpPr>
          <p:spPr>
            <a:xfrm>
              <a:off x="532" y="1539"/>
              <a:ext cx="18085" cy="2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 flipV="1">
              <a:off x="413" y="1539"/>
              <a:ext cx="119" cy="11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flipH="1">
              <a:off x="413" y="1633"/>
              <a:ext cx="119" cy="11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1"/>
          <p:cNvGrpSpPr/>
          <p:nvPr/>
        </p:nvGrpSpPr>
        <p:grpSpPr>
          <a:xfrm>
            <a:off x="1391285" y="1562100"/>
            <a:ext cx="9548495" cy="4524371"/>
            <a:chOff x="1543" y="2167"/>
            <a:chExt cx="15037" cy="5055"/>
          </a:xfrm>
        </p:grpSpPr>
        <p:sp>
          <p:nvSpPr>
            <p:cNvPr id="71" name="MH_Other_2"/>
            <p:cNvSpPr/>
            <p:nvPr>
              <p:custDataLst>
                <p:tags r:id="rId3"/>
              </p:custDataLst>
            </p:nvPr>
          </p:nvSpPr>
          <p:spPr>
            <a:xfrm>
              <a:off x="1543" y="2230"/>
              <a:ext cx="1944" cy="948"/>
            </a:xfrm>
            <a:prstGeom prst="ellipse">
              <a:avLst/>
            </a:prstGeom>
            <a:solidFill>
              <a:srgbClr val="65922A"/>
            </a:solidFill>
            <a:ln w="254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Arial" panose="020B0604020202020204" pitchFamily="34" charset="0"/>
                </a:rPr>
                <a:t>步骤</a:t>
              </a:r>
              <a:r>
                <a:rPr lang="en-US" altLang="zh-CN" sz="2000" b="1" kern="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Arial" panose="020B0604020202020204" pitchFamily="34" charset="0"/>
                </a:rPr>
                <a:t>2</a:t>
              </a:r>
              <a:endParaRPr lang="en-US" altLang="zh-CN" sz="20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488" y="2167"/>
              <a:ext cx="13092" cy="5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写寄存器模式</a:t>
              </a:r>
              <a:endParaRPr lang="en-US" altLang="zh-CN" sz="2400" b="1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endParaRPr lang="en-US" altLang="zh-CN" sz="2400" b="1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 按一次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QD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按钮，产生一组节拍脉冲信号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T1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T2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T3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；执行当前的微指令，进入写寄存器模式；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2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、系统进入控制台操作状态，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SELCTL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绿色指示灯亮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RD1~RD0&lt;=SEL3~SEL2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；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RS1~RS0&lt;=SEL1~SEL0</a:t>
              </a:r>
            </a:p>
            <a:p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观察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µA5~ µA0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显示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09H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NµA5~N µA0 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显示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08H</a:t>
              </a:r>
            </a:p>
            <a:p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发现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DRW=1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SBUS=1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；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</a:t>
              </a: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SEL3~SEL2=00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（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A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寄存器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R0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），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SEL1~SEL0=01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（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B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寄存器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）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3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、在数据开关上设置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SD7~SD0=0FH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，按下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QD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按钮，完成了将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0FH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送入寄存器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R0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，依次类推，完成对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R2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R3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寄存器的写入；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4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、指示灯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µA5~ µA0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显示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00H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SELCTL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的绿色灯灭，结束。</a:t>
              </a:r>
              <a:endParaRPr lang="en-US" altLang="zh-CN" sz="2000" b="1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endParaRPr lang="en-US" altLang="zh-CN" sz="2000" b="1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endParaRPr lang="zh-CN" altLang="en-US" sz="2000" dirty="0"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</p:grpSp>
      <p:pic>
        <p:nvPicPr>
          <p:cNvPr id="16" name="图片 15" descr="e78d3aa9ac2dcfa8e4dcbae246c7a98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280" y="1193800"/>
            <a:ext cx="1421130" cy="2369185"/>
          </a:xfrm>
          <a:prstGeom prst="rect">
            <a:avLst/>
          </a:prstGeom>
        </p:spPr>
      </p:pic>
      <p:pic>
        <p:nvPicPr>
          <p:cNvPr id="17" name="图片 16" descr="779104ddc410a955455580570b650de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4975" y="5314950"/>
            <a:ext cx="2282190" cy="12001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111409" y="381862"/>
            <a:ext cx="6165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defRPr/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微程序控制方式下写寄存器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82625" y="189230"/>
            <a:ext cx="6812280" cy="8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endParaRPr lang="zh-CN" dirty="0">
              <a:solidFill>
                <a:srgbClr val="00B0F0"/>
              </a:solidFill>
              <a:latin typeface="+mj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347980" y="977265"/>
            <a:ext cx="11559540" cy="135255"/>
            <a:chOff x="413" y="1539"/>
            <a:chExt cx="18204" cy="213"/>
          </a:xfrm>
        </p:grpSpPr>
        <p:sp>
          <p:nvSpPr>
            <p:cNvPr id="3" name="矩形 2"/>
            <p:cNvSpPr/>
            <p:nvPr/>
          </p:nvSpPr>
          <p:spPr>
            <a:xfrm>
              <a:off x="532" y="1539"/>
              <a:ext cx="18085" cy="2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 flipV="1">
              <a:off x="413" y="1539"/>
              <a:ext cx="119" cy="11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flipH="1">
              <a:off x="413" y="1633"/>
              <a:ext cx="119" cy="11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1"/>
          <p:cNvGrpSpPr/>
          <p:nvPr/>
        </p:nvGrpSpPr>
        <p:grpSpPr>
          <a:xfrm>
            <a:off x="1391285" y="1562100"/>
            <a:ext cx="9548495" cy="3600702"/>
            <a:chOff x="1543" y="2167"/>
            <a:chExt cx="15037" cy="4023"/>
          </a:xfrm>
        </p:grpSpPr>
        <p:sp>
          <p:nvSpPr>
            <p:cNvPr id="71" name="MH_Other_2"/>
            <p:cNvSpPr/>
            <p:nvPr>
              <p:custDataLst>
                <p:tags r:id="rId3"/>
              </p:custDataLst>
            </p:nvPr>
          </p:nvSpPr>
          <p:spPr>
            <a:xfrm>
              <a:off x="1543" y="2230"/>
              <a:ext cx="1944" cy="948"/>
            </a:xfrm>
            <a:prstGeom prst="ellipse">
              <a:avLst/>
            </a:prstGeom>
            <a:solidFill>
              <a:srgbClr val="65922A"/>
            </a:solidFill>
            <a:ln w="254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Arial" panose="020B0604020202020204" pitchFamily="34" charset="0"/>
                </a:rPr>
                <a:t>步骤</a:t>
              </a:r>
              <a:r>
                <a:rPr lang="en-US" altLang="zh-CN" sz="2000" b="1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488" y="2167"/>
              <a:ext cx="13092" cy="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读寄存器模式控制信息准备</a:t>
              </a:r>
              <a:endParaRPr lang="en-US" altLang="zh-CN" sz="2400" b="1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endParaRPr lang="en-US" altLang="zh-CN" sz="2400" b="1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、将控制器转换开关拨到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 “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微程序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”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位置，编程开关和短路子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DZ11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为左边“正常”位置；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DP=1</a:t>
              </a:r>
              <a:r>
                <a:rPr lang="zh-CN" altLang="en-US" sz="2000" smtClean="0">
                  <a:latin typeface="Times New Roman" panose="02020603050405020304" pitchFamily="18" charset="0"/>
                  <a:ea typeface="微软雅黑" panose="020B0503020204020204" charset="-122"/>
                </a:rPr>
                <a:t>；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2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、打开电源，按复位按钮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CLR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，使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TEC-8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实验系统复位，指示灯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µA5~ µA0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显示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00H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，当前即将执行的微指令地址为 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00H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（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NµA5~N µA0 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为下一条微指令地址）；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3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、设置操作模式开关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SWC=0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SWB=1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SWA=1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，准备 进入读寄存器模式；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endParaRPr lang="en-US" altLang="zh-CN" sz="2000" b="1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endParaRPr lang="zh-CN" altLang="en-US" sz="2000" dirty="0"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</p:grpSp>
      <p:pic>
        <p:nvPicPr>
          <p:cNvPr id="16" name="图片 15" descr="e78d3aa9ac2dcfa8e4dcbae246c7a98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280" y="1193800"/>
            <a:ext cx="1421130" cy="2369185"/>
          </a:xfrm>
          <a:prstGeom prst="rect">
            <a:avLst/>
          </a:prstGeom>
        </p:spPr>
      </p:pic>
      <p:pic>
        <p:nvPicPr>
          <p:cNvPr id="17" name="图片 16" descr="779104ddc410a955455580570b650de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4975" y="5314950"/>
            <a:ext cx="2282190" cy="12001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111409" y="381862"/>
            <a:ext cx="6165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defRPr/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微程序控制方式下寄存器读模式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82625" y="189230"/>
            <a:ext cx="6812280" cy="8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endParaRPr lang="zh-CN" dirty="0">
              <a:solidFill>
                <a:srgbClr val="00B0F0"/>
              </a:solidFill>
              <a:latin typeface="+mj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347980" y="977265"/>
            <a:ext cx="11559540" cy="135255"/>
            <a:chOff x="413" y="1539"/>
            <a:chExt cx="18204" cy="213"/>
          </a:xfrm>
        </p:grpSpPr>
        <p:sp>
          <p:nvSpPr>
            <p:cNvPr id="3" name="矩形 2"/>
            <p:cNvSpPr/>
            <p:nvPr/>
          </p:nvSpPr>
          <p:spPr>
            <a:xfrm>
              <a:off x="532" y="1539"/>
              <a:ext cx="18085" cy="2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 flipV="1">
              <a:off x="413" y="1539"/>
              <a:ext cx="119" cy="11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flipH="1">
              <a:off x="413" y="1633"/>
              <a:ext cx="119" cy="11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1"/>
          <p:cNvGrpSpPr/>
          <p:nvPr/>
        </p:nvGrpSpPr>
        <p:grpSpPr>
          <a:xfrm>
            <a:off x="1391285" y="1562100"/>
            <a:ext cx="9548495" cy="4524371"/>
            <a:chOff x="1543" y="2167"/>
            <a:chExt cx="15037" cy="5055"/>
          </a:xfrm>
        </p:grpSpPr>
        <p:sp>
          <p:nvSpPr>
            <p:cNvPr id="71" name="MH_Other_2"/>
            <p:cNvSpPr/>
            <p:nvPr>
              <p:custDataLst>
                <p:tags r:id="rId3"/>
              </p:custDataLst>
            </p:nvPr>
          </p:nvSpPr>
          <p:spPr>
            <a:xfrm>
              <a:off x="1543" y="2230"/>
              <a:ext cx="1944" cy="948"/>
            </a:xfrm>
            <a:prstGeom prst="ellipse">
              <a:avLst/>
            </a:prstGeom>
            <a:solidFill>
              <a:srgbClr val="65922A"/>
            </a:solidFill>
            <a:ln w="254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Arial" panose="020B0604020202020204" pitchFamily="34" charset="0"/>
                </a:rPr>
                <a:t>步骤</a:t>
              </a:r>
              <a:r>
                <a:rPr lang="en-US" altLang="zh-CN" sz="2000" b="1" kern="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Arial" panose="020B0604020202020204" pitchFamily="34" charset="0"/>
                </a:rPr>
                <a:t>2</a:t>
              </a:r>
              <a:endParaRPr lang="en-US" altLang="zh-CN" sz="20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488" y="2167"/>
              <a:ext cx="13092" cy="5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读寄存器模式</a:t>
              </a:r>
              <a:endParaRPr lang="en-US" altLang="zh-CN" sz="2400" b="1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endParaRPr lang="en-US" altLang="zh-CN" sz="2400" b="1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 按一次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QD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按钮，产生一组节拍脉冲信号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T1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T2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T3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；执行当前的微指令，进入读寄存器模式；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2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、系统进入控制台操作状态，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SELCTL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绿色指示灯亮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RD1~RD0&lt;=SEL3~SEL2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；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RS1~RS0&lt;=SEL1~SEL0</a:t>
              </a: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3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、指示灯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µA5~ µA0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显示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07H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NµA5~N µA0 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显示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06H</a:t>
              </a: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SEL3~SEL2=00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；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A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端口显示为 寄存器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R0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的值，并验证 ；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SEL1~SEL0=01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；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 B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端口显示为 寄存器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R1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的值，并验证 ；</a:t>
              </a:r>
              <a:endPara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3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、按下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QD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按钮，进入下一拍，与上一步类同 ，直至按下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QD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按钮后，指示灯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µA5~ µA0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显示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00H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，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SELCTL</a:t>
              </a:r>
              <a:r>
                <a:rPr lang="zh-CN" altLang="en-US" sz="20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的绿色灯灭，退出操作台控制方式，读寄存器操作结束。</a:t>
              </a:r>
              <a:endParaRPr lang="en-US" altLang="zh-CN" sz="2000" b="1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endParaRPr lang="en-US" altLang="zh-CN" sz="2000" b="1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endParaRPr lang="zh-CN" altLang="en-US" sz="2000" dirty="0"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</p:grpSp>
      <p:pic>
        <p:nvPicPr>
          <p:cNvPr id="16" name="图片 15" descr="e78d3aa9ac2dcfa8e4dcbae246c7a98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280" y="1193800"/>
            <a:ext cx="1421130" cy="2369185"/>
          </a:xfrm>
          <a:prstGeom prst="rect">
            <a:avLst/>
          </a:prstGeom>
        </p:spPr>
      </p:pic>
      <p:pic>
        <p:nvPicPr>
          <p:cNvPr id="17" name="图片 16" descr="779104ddc410a955455580570b650de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4975" y="5314950"/>
            <a:ext cx="2282190" cy="12001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111409" y="381862"/>
            <a:ext cx="6165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defRPr/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微程序控制方式下读寄存器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17"/>
          <p:cNvSpPr/>
          <p:nvPr>
            <p:custDataLst>
              <p:tags r:id="rId1"/>
            </p:custDataLst>
          </p:nvPr>
        </p:nvSpPr>
        <p:spPr bwMode="auto">
          <a:xfrm>
            <a:off x="-2117" y="0"/>
            <a:ext cx="7249584" cy="6858000"/>
          </a:xfrm>
          <a:custGeom>
            <a:avLst/>
            <a:gdLst>
              <a:gd name="T0" fmla="*/ 0 w 5437991"/>
              <a:gd name="T1" fmla="*/ 0 h 6858000"/>
              <a:gd name="T2" fmla="*/ 5433976 w 5437991"/>
              <a:gd name="T3" fmla="*/ 0 h 6858000"/>
              <a:gd name="T4" fmla="*/ 1631922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428365" y="2152015"/>
            <a:ext cx="7872095" cy="2362200"/>
            <a:chOff x="5399" y="3389"/>
            <a:chExt cx="12397" cy="3720"/>
          </a:xfrm>
        </p:grpSpPr>
        <p:sp>
          <p:nvSpPr>
            <p:cNvPr id="17" name="文本框 39"/>
            <p:cNvSpPr txBox="1"/>
            <p:nvPr/>
          </p:nvSpPr>
          <p:spPr>
            <a:xfrm>
              <a:off x="9706" y="4548"/>
              <a:ext cx="8090" cy="13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实验注意事项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5399" y="3389"/>
              <a:ext cx="3720" cy="3720"/>
              <a:chOff x="977900" y="2247899"/>
              <a:chExt cx="2362200" cy="236220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977900" y="2247899"/>
                <a:ext cx="2362200" cy="2362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EF41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文本框 5"/>
              <p:cNvSpPr txBox="1"/>
              <p:nvPr/>
            </p:nvSpPr>
            <p:spPr>
              <a:xfrm>
                <a:off x="1278296" y="2659443"/>
                <a:ext cx="1736009" cy="15697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9600" b="1" dirty="0" smtClean="0">
                    <a:solidFill>
                      <a:schemeClr val="accent4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五</a:t>
                </a:r>
                <a:endParaRPr lang="zh-CN" altLang="en-US" sz="9600" b="1" dirty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54380" y="260985"/>
            <a:ext cx="7660640" cy="8553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dirty="0">
                <a:solidFill>
                  <a:srgbClr val="00B0F0"/>
                </a:solidFill>
                <a:sym typeface="+mn-ea"/>
              </a:rPr>
              <a:t> </a:t>
            </a:r>
            <a:r>
              <a:rPr lang="zh-CN" altLang="en-US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ea"/>
                <a:cs typeface="+mn-cs"/>
                <a:sym typeface="+mn-ea"/>
              </a:rPr>
              <a:t>实验要求与说明</a:t>
            </a:r>
            <a:endParaRPr lang="zh-CN" altLang="en-US" dirty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17240" y="1633712"/>
            <a:ext cx="5478780" cy="3733417"/>
            <a:chOff x="5224" y="2884"/>
            <a:chExt cx="8628" cy="5932"/>
          </a:xfrm>
        </p:grpSpPr>
        <p:sp>
          <p:nvSpPr>
            <p:cNvPr id="43" name="矩形 42"/>
            <p:cNvSpPr/>
            <p:nvPr/>
          </p:nvSpPr>
          <p:spPr>
            <a:xfrm>
              <a:off x="5347" y="3033"/>
              <a:ext cx="8505" cy="57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24" y="2904"/>
              <a:ext cx="2290" cy="2277"/>
            </a:xfrm>
            <a:prstGeom prst="rect">
              <a:avLst/>
            </a:prstGeom>
          </p:spPr>
        </p:pic>
        <p:sp>
          <p:nvSpPr>
            <p:cNvPr id="45" name="Text Box 44"/>
            <p:cNvSpPr txBox="1">
              <a:spLocks noChangeArrowheads="1"/>
            </p:cNvSpPr>
            <p:nvPr/>
          </p:nvSpPr>
          <p:spPr bwMode="auto">
            <a:xfrm>
              <a:off x="5888" y="4194"/>
              <a:ext cx="7516" cy="2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>
                      <a:alpha val="3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indent="457200" defTabSz="720725">
                <a:lnSpc>
                  <a:spcPct val="135000"/>
                </a:lnSpc>
                <a:def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defTabSz="720725" eaLnBrk="0" hangingPunct="0">
                <a:defRPr sz="1600"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720725" eaLnBrk="0" hangingPunct="0">
                <a:defRPr sz="1600"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720725" eaLnBrk="0" hangingPunct="0">
                <a:defRPr sz="1600"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720725" eaLnBrk="0" hangingPunct="0">
                <a:defRPr sz="1600"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indent="0"/>
              <a:r>
                <a:rPr lang="zh-CN" altLang="en-US" sz="2000" b="1" dirty="0" smtClean="0"/>
                <a:t>连接电源线和通讯线前</a:t>
              </a:r>
              <a:r>
                <a:rPr lang="en-US" sz="2000" b="1" dirty="0" smtClean="0"/>
                <a:t>TEC-</a:t>
              </a:r>
              <a:r>
                <a:rPr lang="en-US" altLang="zh-CN" sz="2000" b="1" dirty="0" smtClean="0"/>
                <a:t>8</a:t>
              </a:r>
              <a:r>
                <a:rPr lang="zh-CN" altLang="en-US" sz="2000" b="1" dirty="0" smtClean="0"/>
                <a:t>实验系统的电源开关一定要处于断开状态，否则可能会对</a:t>
              </a:r>
              <a:r>
                <a:rPr lang="en-US" sz="2000" b="1" dirty="0" smtClean="0"/>
                <a:t>TEC-</a:t>
              </a:r>
              <a:r>
                <a:rPr lang="en-US" altLang="zh-CN" sz="2000" b="1" dirty="0" smtClean="0"/>
                <a:t>8</a:t>
              </a:r>
              <a:r>
                <a:rPr lang="zh-CN" altLang="en-US" sz="2000" b="1" dirty="0" smtClean="0"/>
                <a:t>实验系统上的芯片和接口造成损坏</a:t>
              </a:r>
              <a:endParaRPr sz="18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TextBox 6"/>
            <p:cNvSpPr txBox="1"/>
            <p:nvPr/>
          </p:nvSpPr>
          <p:spPr>
            <a:xfrm rot="18836568">
              <a:off x="5152" y="3473"/>
              <a:ext cx="1760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注意事项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9" name="图片 38" descr="t01063ee2706b69cb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1180" y="4837430"/>
            <a:ext cx="1276350" cy="1276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17"/>
          <p:cNvSpPr/>
          <p:nvPr>
            <p:custDataLst>
              <p:tags r:id="rId1"/>
            </p:custDataLst>
          </p:nvPr>
        </p:nvSpPr>
        <p:spPr bwMode="auto">
          <a:xfrm>
            <a:off x="-2117" y="0"/>
            <a:ext cx="7249584" cy="6858000"/>
          </a:xfrm>
          <a:custGeom>
            <a:avLst/>
            <a:gdLst>
              <a:gd name="T0" fmla="*/ 0 w 5437991"/>
              <a:gd name="T1" fmla="*/ 0 h 6858000"/>
              <a:gd name="T2" fmla="*/ 5433976 w 5437991"/>
              <a:gd name="T3" fmla="*/ 0 h 6858000"/>
              <a:gd name="T4" fmla="*/ 1631922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2"/>
          <p:cNvGrpSpPr/>
          <p:nvPr/>
        </p:nvGrpSpPr>
        <p:grpSpPr>
          <a:xfrm>
            <a:off x="3428449" y="2152106"/>
            <a:ext cx="2362200" cy="2362200"/>
            <a:chOff x="977900" y="2247899"/>
            <a:chExt cx="2362200" cy="2362200"/>
          </a:xfrm>
        </p:grpSpPr>
        <p:sp>
          <p:nvSpPr>
            <p:cNvPr id="26" name="椭圆 25"/>
            <p:cNvSpPr/>
            <p:nvPr/>
          </p:nvSpPr>
          <p:spPr>
            <a:xfrm>
              <a:off x="977900" y="2247899"/>
              <a:ext cx="2362200" cy="2362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F41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5"/>
            <p:cNvSpPr txBox="1"/>
            <p:nvPr/>
          </p:nvSpPr>
          <p:spPr>
            <a:xfrm>
              <a:off x="1468796" y="2644169"/>
              <a:ext cx="1736009" cy="16579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96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五</a:t>
              </a:r>
            </a:p>
          </p:txBody>
        </p:sp>
      </p:grpSp>
      <p:sp>
        <p:nvSpPr>
          <p:cNvPr id="11" name="文本框 39"/>
          <p:cNvSpPr txBox="1"/>
          <p:nvPr/>
        </p:nvSpPr>
        <p:spPr>
          <a:xfrm>
            <a:off x="6130925" y="2905125"/>
            <a:ext cx="5137150" cy="8743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思考题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54380" y="260985"/>
            <a:ext cx="7660640" cy="8553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zh-CN" alt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思考题</a:t>
            </a:r>
          </a:p>
        </p:txBody>
      </p:sp>
      <p:pic>
        <p:nvPicPr>
          <p:cNvPr id="21" name="图片 20" descr="6380-1202111S3574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70845" y="40640"/>
            <a:ext cx="1558925" cy="207899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 flipH="1">
            <a:off x="890554" y="1404927"/>
            <a:ext cx="1000126" cy="2207118"/>
            <a:chOff x="10161053" y="1349376"/>
            <a:chExt cx="1000124" cy="3757613"/>
          </a:xfrm>
        </p:grpSpPr>
        <p:sp>
          <p:nvSpPr>
            <p:cNvPr id="34" name="MH_Other_3"/>
            <p:cNvSpPr/>
            <p:nvPr>
              <p:custDataLst>
                <p:tags r:id="rId4"/>
              </p:custDataLst>
            </p:nvPr>
          </p:nvSpPr>
          <p:spPr bwMode="auto">
            <a:xfrm>
              <a:off x="11018301" y="1349376"/>
              <a:ext cx="142876" cy="2624137"/>
            </a:xfrm>
            <a:prstGeom prst="rect">
              <a:avLst/>
            </a:prstGeom>
            <a:solidFill>
              <a:srgbClr val="008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anchor="ctr">
              <a:normAutofit lnSpcReduction="1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spc="200">
                <a:solidFill>
                  <a:srgbClr val="008C33"/>
                </a:solidFill>
              </a:endParaRPr>
            </a:p>
          </p:txBody>
        </p:sp>
        <p:sp>
          <p:nvSpPr>
            <p:cNvPr id="36" name="MH_SubTitle_1"/>
            <p:cNvSpPr/>
            <p:nvPr>
              <p:custDataLst>
                <p:tags r:id="rId5"/>
              </p:custDataLst>
            </p:nvPr>
          </p:nvSpPr>
          <p:spPr bwMode="auto">
            <a:xfrm flipH="1">
              <a:off x="10161053" y="1366839"/>
              <a:ext cx="964148" cy="3740150"/>
            </a:xfrm>
            <a:custGeom>
              <a:avLst/>
              <a:gdLst>
                <a:gd name="connsiteX0" fmla="*/ 0 w 1079880"/>
                <a:gd name="connsiteY0" fmla="*/ 2762546 h 3739786"/>
                <a:gd name="connsiteX1" fmla="*/ 44068 w 1079880"/>
                <a:gd name="connsiteY1" fmla="*/ 2762546 h 3739786"/>
                <a:gd name="connsiteX2" fmla="*/ 44068 w 1079880"/>
                <a:gd name="connsiteY2" fmla="*/ 3688106 h 3739786"/>
                <a:gd name="connsiteX3" fmla="*/ 771229 w 1079880"/>
                <a:gd name="connsiteY3" fmla="*/ 3688106 h 3739786"/>
                <a:gd name="connsiteX4" fmla="*/ 771229 w 1079880"/>
                <a:gd name="connsiteY4" fmla="*/ 3739786 h 3739786"/>
                <a:gd name="connsiteX5" fmla="*/ 0 w 1079880"/>
                <a:gd name="connsiteY5" fmla="*/ 3739786 h 3739786"/>
                <a:gd name="connsiteX6" fmla="*/ 308650 w 1079880"/>
                <a:gd name="connsiteY6" fmla="*/ 0 h 3739786"/>
                <a:gd name="connsiteX7" fmla="*/ 1079880 w 1079880"/>
                <a:gd name="connsiteY7" fmla="*/ 0 h 3739786"/>
                <a:gd name="connsiteX8" fmla="*/ 1079880 w 1079880"/>
                <a:gd name="connsiteY8" fmla="*/ 977241 h 3739786"/>
                <a:gd name="connsiteX9" fmla="*/ 1035812 w 1079880"/>
                <a:gd name="connsiteY9" fmla="*/ 977241 h 3739786"/>
                <a:gd name="connsiteX10" fmla="*/ 1035812 w 1079880"/>
                <a:gd name="connsiteY10" fmla="*/ 51681 h 3739786"/>
                <a:gd name="connsiteX11" fmla="*/ 308650 w 1079880"/>
                <a:gd name="connsiteY11" fmla="*/ 51681 h 373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79880" h="3739786">
                  <a:moveTo>
                    <a:pt x="0" y="2762546"/>
                  </a:moveTo>
                  <a:lnTo>
                    <a:pt x="44068" y="2762546"/>
                  </a:lnTo>
                  <a:lnTo>
                    <a:pt x="44068" y="3688106"/>
                  </a:lnTo>
                  <a:lnTo>
                    <a:pt x="771229" y="3688106"/>
                  </a:lnTo>
                  <a:lnTo>
                    <a:pt x="771229" y="3739786"/>
                  </a:lnTo>
                  <a:lnTo>
                    <a:pt x="0" y="3739786"/>
                  </a:lnTo>
                  <a:close/>
                  <a:moveTo>
                    <a:pt x="308650" y="0"/>
                  </a:moveTo>
                  <a:lnTo>
                    <a:pt x="1079880" y="0"/>
                  </a:lnTo>
                  <a:lnTo>
                    <a:pt x="1079880" y="977241"/>
                  </a:lnTo>
                  <a:lnTo>
                    <a:pt x="1035812" y="977241"/>
                  </a:lnTo>
                  <a:lnTo>
                    <a:pt x="1035812" y="51681"/>
                  </a:lnTo>
                  <a:lnTo>
                    <a:pt x="308650" y="51681"/>
                  </a:lnTo>
                  <a:close/>
                </a:path>
              </a:pathLst>
            </a:custGeom>
            <a:solidFill>
              <a:srgbClr val="008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spc="500" dirty="0" smtClean="0">
                  <a:solidFill>
                    <a:srgbClr val="333333"/>
                  </a:solidFill>
                  <a:latin typeface="微软雅黑" panose="020B0503020204020204" charset="-122"/>
                  <a:ea typeface="微软雅黑" panose="020B0503020204020204" charset="-122"/>
                </a:rPr>
                <a:t>思考题</a:t>
              </a:r>
            </a:p>
          </p:txBody>
        </p:sp>
      </p:grpSp>
      <p:sp>
        <p:nvSpPr>
          <p:cNvPr id="37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05024" y="1331843"/>
            <a:ext cx="8420515" cy="44626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、数据总行</a:t>
            </a:r>
            <a:r>
              <a:rPr lang="en-US" altLang="zh-CN" dirty="0" smtClean="0"/>
              <a:t>DBUS</a:t>
            </a:r>
            <a:r>
              <a:rPr lang="zh-CN" altLang="en-US" dirty="0" smtClean="0"/>
              <a:t>的四个数据来源是什么？分别受哪个信号的控制？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、“独立”控制模式与“微程序”控制模式的最大的差异是什么？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endParaRPr dirty="0" smtClean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17"/>
          <p:cNvSpPr/>
          <p:nvPr>
            <p:custDataLst>
              <p:tags r:id="rId1"/>
            </p:custDataLst>
          </p:nvPr>
        </p:nvSpPr>
        <p:spPr bwMode="auto">
          <a:xfrm>
            <a:off x="-2117" y="-1270"/>
            <a:ext cx="7249584" cy="6858000"/>
          </a:xfrm>
          <a:custGeom>
            <a:avLst/>
            <a:gdLst>
              <a:gd name="T0" fmla="*/ 0 w 5437991"/>
              <a:gd name="T1" fmla="*/ 0 h 6858000"/>
              <a:gd name="T2" fmla="*/ 5433976 w 5437991"/>
              <a:gd name="T3" fmla="*/ 0 h 6858000"/>
              <a:gd name="T4" fmla="*/ 1631922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2"/>
          <p:cNvGrpSpPr/>
          <p:nvPr/>
        </p:nvGrpSpPr>
        <p:grpSpPr>
          <a:xfrm>
            <a:off x="3428449" y="2152106"/>
            <a:ext cx="2362200" cy="2362200"/>
            <a:chOff x="977900" y="2247899"/>
            <a:chExt cx="2362200" cy="2362200"/>
          </a:xfrm>
        </p:grpSpPr>
        <p:sp>
          <p:nvSpPr>
            <p:cNvPr id="26" name="椭圆 25"/>
            <p:cNvSpPr/>
            <p:nvPr/>
          </p:nvSpPr>
          <p:spPr>
            <a:xfrm>
              <a:off x="977900" y="2247899"/>
              <a:ext cx="2362200" cy="2362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F41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5"/>
            <p:cNvSpPr txBox="1"/>
            <p:nvPr/>
          </p:nvSpPr>
          <p:spPr>
            <a:xfrm>
              <a:off x="1468796" y="2644169"/>
              <a:ext cx="1736009" cy="16579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96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六</a:t>
              </a:r>
            </a:p>
          </p:txBody>
        </p:sp>
      </p:grpSp>
      <p:sp>
        <p:nvSpPr>
          <p:cNvPr id="11" name="文本框 39"/>
          <p:cNvSpPr txBox="1"/>
          <p:nvPr/>
        </p:nvSpPr>
        <p:spPr>
          <a:xfrm>
            <a:off x="6130925" y="2990850"/>
            <a:ext cx="5137150" cy="8743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实验报告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54380" y="260985"/>
            <a:ext cx="7660640" cy="8553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b="1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实验报告</a:t>
            </a:r>
          </a:p>
        </p:txBody>
      </p:sp>
      <p:sp>
        <p:nvSpPr>
          <p:cNvPr id="11" name="矩形 10"/>
          <p:cNvSpPr/>
          <p:nvPr/>
        </p:nvSpPr>
        <p:spPr>
          <a:xfrm>
            <a:off x="3282950" y="3625850"/>
            <a:ext cx="5784215" cy="566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sz="2400" dirty="0" smtClean="0">
                <a:latin typeface="微软雅黑" panose="020B0503020204020204" charset="-122"/>
                <a:ea typeface="微软雅黑" panose="020B0503020204020204" charset="-122"/>
              </a:rPr>
              <a:t>按照实验报告的格式要求书写实验报告</a:t>
            </a:r>
            <a:endParaRPr 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5580" y="827338"/>
            <a:ext cx="6171183" cy="2440117"/>
          </a:xfrm>
          <a:prstGeom prst="rect">
            <a:avLst/>
          </a:prstGeom>
        </p:spPr>
      </p:pic>
      <p:sp>
        <p:nvSpPr>
          <p:cNvPr id="20" name="任意多边形 19"/>
          <p:cNvSpPr/>
          <p:nvPr/>
        </p:nvSpPr>
        <p:spPr>
          <a:xfrm>
            <a:off x="2614930" y="3841115"/>
            <a:ext cx="6407785" cy="351155"/>
          </a:xfrm>
          <a:custGeom>
            <a:avLst/>
            <a:gdLst>
              <a:gd name="connsiteX0" fmla="*/ 0 w 4132613"/>
              <a:gd name="connsiteY0" fmla="*/ 0 h 1128156"/>
              <a:gd name="connsiteX1" fmla="*/ 285008 w 4132613"/>
              <a:gd name="connsiteY1" fmla="*/ 1116281 h 1128156"/>
              <a:gd name="connsiteX2" fmla="*/ 4132613 w 4132613"/>
              <a:gd name="connsiteY2" fmla="*/ 1128156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32613" h="1128156">
                <a:moveTo>
                  <a:pt x="0" y="0"/>
                </a:moveTo>
                <a:lnTo>
                  <a:pt x="285008" y="1116281"/>
                </a:lnTo>
                <a:lnTo>
                  <a:pt x="4132613" y="1128156"/>
                </a:lnTo>
              </a:path>
            </a:pathLst>
          </a:custGeom>
          <a:ln w="44450">
            <a:solidFill>
              <a:srgbClr val="FF66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 descr="CuteBall-Favorites004.png"/>
          <p:cNvPicPr preferRelativeResize="0"/>
          <p:nvPr/>
        </p:nvPicPr>
        <p:blipFill>
          <a:blip r:embed="rId6" cstate="print"/>
          <a:stretch>
            <a:fillRect/>
          </a:stretch>
        </p:blipFill>
        <p:spPr>
          <a:xfrm>
            <a:off x="2290740" y="3348823"/>
            <a:ext cx="648000" cy="648000"/>
          </a:xfrm>
          <a:prstGeom prst="rect">
            <a:avLst/>
          </a:prstGeom>
        </p:spPr>
      </p:pic>
      <p:pic>
        <p:nvPicPr>
          <p:cNvPr id="22" name="图片 21" descr="641a153ax91b0607c6230&amp;69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7060" y="1801692"/>
            <a:ext cx="1115100" cy="1115100"/>
          </a:xfrm>
          <a:prstGeom prst="rect">
            <a:avLst/>
          </a:prstGeom>
        </p:spPr>
      </p:pic>
      <p:pic>
        <p:nvPicPr>
          <p:cNvPr id="23" name="图片 22" descr="I_like_buttons_001s960x639.png"/>
          <p:cNvPicPr preferRelativeResize="0"/>
          <p:nvPr/>
        </p:nvPicPr>
        <p:blipFill>
          <a:blip r:embed="rId8" cstate="print"/>
          <a:stretch>
            <a:fillRect/>
          </a:stretch>
        </p:blipFill>
        <p:spPr>
          <a:xfrm>
            <a:off x="1300910" y="2561825"/>
            <a:ext cx="1080150" cy="972090"/>
          </a:xfrm>
          <a:prstGeom prst="rect">
            <a:avLst/>
          </a:prstGeom>
        </p:spPr>
      </p:pic>
      <p:pic>
        <p:nvPicPr>
          <p:cNvPr id="24" name="图片 23" descr="1_131028084512_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764865" y="3534020"/>
            <a:ext cx="2651733" cy="1988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未标题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17"/>
          <p:cNvSpPr/>
          <p:nvPr>
            <p:custDataLst>
              <p:tags r:id="rId1"/>
            </p:custDataLst>
          </p:nvPr>
        </p:nvSpPr>
        <p:spPr bwMode="auto">
          <a:xfrm>
            <a:off x="-2117" y="0"/>
            <a:ext cx="7249584" cy="6858000"/>
          </a:xfrm>
          <a:custGeom>
            <a:avLst/>
            <a:gdLst>
              <a:gd name="T0" fmla="*/ 0 w 5437991"/>
              <a:gd name="T1" fmla="*/ 0 h 6858000"/>
              <a:gd name="T2" fmla="*/ 5433976 w 5437991"/>
              <a:gd name="T3" fmla="*/ 0 h 6858000"/>
              <a:gd name="T4" fmla="*/ 1631922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428365" y="2152015"/>
            <a:ext cx="7872095" cy="2362200"/>
            <a:chOff x="5399" y="3389"/>
            <a:chExt cx="12397" cy="3720"/>
          </a:xfrm>
        </p:grpSpPr>
        <p:sp>
          <p:nvSpPr>
            <p:cNvPr id="17" name="文本框 39"/>
            <p:cNvSpPr txBox="1"/>
            <p:nvPr/>
          </p:nvSpPr>
          <p:spPr>
            <a:xfrm>
              <a:off x="9706" y="4548"/>
              <a:ext cx="8090" cy="13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实验</a:t>
              </a:r>
              <a:r>
                <a:rPr lang="zh-CN" altLang="en-US" sz="4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原理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25" name="组合 2"/>
            <p:cNvGrpSpPr/>
            <p:nvPr/>
          </p:nvGrpSpPr>
          <p:grpSpPr>
            <a:xfrm>
              <a:off x="5399" y="3389"/>
              <a:ext cx="3720" cy="3720"/>
              <a:chOff x="977900" y="2247899"/>
              <a:chExt cx="2362200" cy="236220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977900" y="2247899"/>
                <a:ext cx="2362200" cy="2362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EF41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文本框 5"/>
              <p:cNvSpPr txBox="1"/>
              <p:nvPr/>
            </p:nvSpPr>
            <p:spPr>
              <a:xfrm>
                <a:off x="1278296" y="2659443"/>
                <a:ext cx="1736009" cy="15697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9600" b="1" dirty="0" smtClean="0">
                    <a:solidFill>
                      <a:schemeClr val="accent4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二</a:t>
                </a:r>
                <a:endParaRPr lang="zh-CN" altLang="en-US" sz="9600" b="1" dirty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661670" y="338455"/>
            <a:ext cx="8415020" cy="855345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实验原理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7550" y="1242616"/>
            <a:ext cx="765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</a:rPr>
              <a:t>（1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）了解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TEC-8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模型计算机中机器周期与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T1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T2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和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T3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时序关系</a:t>
            </a:r>
            <a:endParaRPr lang="zh-CN" altLang="en-US" dirty="0" smtClean="0"/>
          </a:p>
          <a:p>
            <a:pPr algn="l"/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7549" y="1711633"/>
            <a:ext cx="10593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）寄存器读写实验电路图</a:t>
            </a:r>
            <a:endParaRPr lang="zh-CN" altLang="en-US" dirty="0" smtClean="0"/>
          </a:p>
          <a:p>
            <a:pPr algn="l"/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7550" y="2199701"/>
            <a:ext cx="948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</a:rPr>
              <a:t>（3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）寄存器读写实验涉及的信号</a:t>
            </a:r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pic>
        <p:nvPicPr>
          <p:cNvPr id="8" name="图片 7" descr="6169c3bcc768b4458e551cee10cc16a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3243580"/>
            <a:ext cx="3870960" cy="2903220"/>
          </a:xfrm>
          <a:prstGeom prst="rect">
            <a:avLst/>
          </a:prstGeom>
        </p:spPr>
      </p:pic>
      <p:sp>
        <p:nvSpPr>
          <p:cNvPr id="7" name="文本框 16"/>
          <p:cNvSpPr txBox="1"/>
          <p:nvPr/>
        </p:nvSpPr>
        <p:spPr>
          <a:xfrm>
            <a:off x="745436" y="2760428"/>
            <a:ext cx="961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（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charset="-122"/>
              </a:rPr>
              <a:t>）寄存器读写实验的控制方式</a:t>
            </a:r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7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661670" y="338455"/>
            <a:ext cx="8415020" cy="855345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寄存器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7550" y="1242616"/>
            <a:ext cx="76511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寄存器（</a:t>
            </a:r>
            <a:r>
              <a:rPr lang="en-US" dirty="0" smtClean="0"/>
              <a:t>Register</a:t>
            </a:r>
            <a:r>
              <a:rPr lang="zh-CN" altLang="en-US" dirty="0" smtClean="0"/>
              <a:t>）是中央处理器的重要组成部分。</a:t>
            </a:r>
            <a:endParaRPr lang="en-US" altLang="zh-CN" dirty="0" smtClean="0"/>
          </a:p>
          <a:p>
            <a:r>
              <a:rPr lang="zh-CN" altLang="en-US" dirty="0" smtClean="0"/>
              <a:t>寄存器的特点存储容量有限</a:t>
            </a:r>
            <a:r>
              <a:rPr lang="en-US" altLang="zh-CN" dirty="0" smtClean="0"/>
              <a:t>,</a:t>
            </a:r>
            <a:r>
              <a:rPr lang="zh-CN" altLang="en-US" dirty="0" smtClean="0"/>
              <a:t>存储速度高速的存储器部件，可用来暂存指令、数据和地址。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en-US" dirty="0" smtClean="0"/>
              <a:t>CPU</a:t>
            </a:r>
            <a:r>
              <a:rPr lang="zh-CN" altLang="en-US" dirty="0" smtClean="0"/>
              <a:t>的算术逻辑部件中，包含的寄存器主要是累加器</a:t>
            </a:r>
            <a:r>
              <a:rPr lang="en-US" dirty="0" smtClean="0"/>
              <a:t>ACC</a:t>
            </a:r>
            <a:r>
              <a:rPr lang="zh-CN" altLang="en-US" dirty="0" smtClean="0"/>
              <a:t>（寄存器堆）。寄存器堆由几组寄存器组成</a:t>
            </a:r>
            <a:r>
              <a:rPr lang="en-US" altLang="zh-CN" dirty="0" smtClean="0"/>
              <a:t>;</a:t>
            </a:r>
          </a:p>
          <a:p>
            <a:r>
              <a:rPr lang="zh-CN" altLang="en-US" dirty="0" smtClean="0"/>
              <a:t>其中的寄存器分为通用寄存器</a:t>
            </a:r>
            <a:r>
              <a:rPr lang="en-US" altLang="zh-CN" dirty="0" smtClean="0"/>
              <a:t>(R0~R3)</a:t>
            </a:r>
            <a:r>
              <a:rPr lang="zh-CN" altLang="en-US" dirty="0" smtClean="0"/>
              <a:t>、专用寄存器</a:t>
            </a:r>
            <a:r>
              <a:rPr lang="en-US" altLang="zh-CN" dirty="0" smtClean="0"/>
              <a:t>(PC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AR</a:t>
            </a:r>
            <a:r>
              <a:rPr lang="zh-CN" altLang="en-US" dirty="0" smtClean="0"/>
              <a:t>、</a:t>
            </a:r>
            <a:r>
              <a:rPr lang="en-US" altLang="zh-CN" dirty="0" smtClean="0"/>
              <a:t>IR</a:t>
            </a:r>
            <a:r>
              <a:rPr lang="zh-CN" altLang="en-US" dirty="0" smtClean="0"/>
              <a:t>、</a:t>
            </a:r>
            <a:r>
              <a:rPr lang="en-US" altLang="zh-CN" dirty="0" smtClean="0"/>
              <a:t>IAR)</a:t>
            </a:r>
            <a:endParaRPr lang="zh-CN" altLang="en-US" dirty="0" smtClean="0"/>
          </a:p>
          <a:p>
            <a:pPr algn="l"/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pic>
        <p:nvPicPr>
          <p:cNvPr id="8" name="图片 7" descr="6169c3bcc768b4458e551cee10cc16a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3243580"/>
            <a:ext cx="3870960" cy="29032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17"/>
          <p:cNvSpPr/>
          <p:nvPr>
            <p:custDataLst>
              <p:tags r:id="rId1"/>
            </p:custDataLst>
          </p:nvPr>
        </p:nvSpPr>
        <p:spPr bwMode="auto">
          <a:xfrm>
            <a:off x="-2117" y="0"/>
            <a:ext cx="7249584" cy="6858000"/>
          </a:xfrm>
          <a:custGeom>
            <a:avLst/>
            <a:gdLst>
              <a:gd name="T0" fmla="*/ 0 w 5437991"/>
              <a:gd name="T1" fmla="*/ 0 h 6858000"/>
              <a:gd name="T2" fmla="*/ 5433976 w 5437991"/>
              <a:gd name="T3" fmla="*/ 0 h 6858000"/>
              <a:gd name="T4" fmla="*/ 1631922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023051" y="2275264"/>
            <a:ext cx="7890510" cy="1894205"/>
            <a:chOff x="5872" y="4037"/>
            <a:chExt cx="12426" cy="2983"/>
          </a:xfrm>
        </p:grpSpPr>
        <p:sp>
          <p:nvSpPr>
            <p:cNvPr id="17" name="文本框 39"/>
            <p:cNvSpPr txBox="1"/>
            <p:nvPr/>
          </p:nvSpPr>
          <p:spPr>
            <a:xfrm>
              <a:off x="7028" y="4548"/>
              <a:ext cx="11270" cy="24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48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1</a:t>
              </a:r>
              <a:r>
                <a:rPr lang="zh-CN" altLang="en-US" sz="48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、</a:t>
              </a:r>
              <a:r>
                <a:rPr lang="en-US" altLang="zh-CN" sz="48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TEC-8</a:t>
              </a:r>
              <a:r>
                <a:rPr lang="zh-CN" altLang="en-US" sz="48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模型计算机的</a:t>
              </a:r>
              <a:endParaRPr lang="en-US" altLang="zh-CN" sz="4800" dirty="0" smtClean="0">
                <a:latin typeface="Times New Roman" panose="02020603050405020304" pitchFamily="18" charset="0"/>
                <a:ea typeface="微软雅黑" panose="020B0503020204020204" charset="-122"/>
              </a:endParaRPr>
            </a:p>
            <a:p>
              <a:pPr lvl="0">
                <a:defRPr/>
              </a:pPr>
              <a:r>
                <a:rPr lang="zh-CN" altLang="en-US" sz="4800" dirty="0" smtClean="0">
                  <a:latin typeface="Times New Roman" panose="02020603050405020304" pitchFamily="18" charset="0"/>
                  <a:ea typeface="微软雅黑" panose="020B0503020204020204" charset="-122"/>
                </a:rPr>
                <a:t>基本时序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文本框 5"/>
            <p:cNvSpPr txBox="1"/>
            <p:nvPr/>
          </p:nvSpPr>
          <p:spPr>
            <a:xfrm>
              <a:off x="5872" y="4037"/>
              <a:ext cx="2734" cy="24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96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TEC-8 </a:t>
            </a:r>
            <a:r>
              <a:rPr lang="zh-CN" altLang="en-US" dirty="0" smtClean="0"/>
              <a:t>模型计算机主时钟</a:t>
            </a:r>
            <a:r>
              <a:rPr lang="en-US" altLang="zh-CN" dirty="0" smtClean="0"/>
              <a:t>MF </a:t>
            </a:r>
            <a:r>
              <a:rPr lang="zh-CN" altLang="en-US" dirty="0" smtClean="0"/>
              <a:t>的频率为</a:t>
            </a:r>
            <a:r>
              <a:rPr lang="en-US" altLang="zh-CN" dirty="0" smtClean="0"/>
              <a:t>1MHz</a:t>
            </a:r>
            <a:r>
              <a:rPr lang="zh-CN" altLang="en-US" dirty="0" smtClean="0"/>
              <a:t>，执行一条微指令</a:t>
            </a:r>
            <a:r>
              <a:rPr lang="en-US" altLang="zh-CN" dirty="0" smtClean="0"/>
              <a:t>(</a:t>
            </a:r>
            <a:r>
              <a:rPr lang="zh-CN" altLang="en-US" dirty="0" smtClean="0"/>
              <a:t>或者硬连线控制中完成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个机器周期</a:t>
            </a:r>
            <a:r>
              <a:rPr lang="en-US" altLang="zh-CN" dirty="0" smtClean="0"/>
              <a:t>)</a:t>
            </a:r>
            <a:r>
              <a:rPr lang="zh-CN" altLang="en-US" dirty="0" smtClean="0"/>
              <a:t>需要连续的</a:t>
            </a:r>
            <a:r>
              <a:rPr lang="en-US" altLang="zh-CN" dirty="0" smtClean="0"/>
              <a:t>3 </a:t>
            </a:r>
            <a:r>
              <a:rPr lang="zh-CN" altLang="en-US" dirty="0" smtClean="0"/>
              <a:t>个节拍脉冲</a:t>
            </a:r>
            <a:r>
              <a:rPr lang="en-US" altLang="zh-CN" dirty="0" smtClean="0"/>
              <a:t>T1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T3</a:t>
            </a:r>
            <a:r>
              <a:rPr lang="zh-CN" altLang="en-US" dirty="0" smtClean="0"/>
              <a:t>。</a:t>
            </a:r>
            <a:r>
              <a:rPr lang="en-US" altLang="zh-CN" dirty="0" smtClean="0"/>
              <a:t>TEC-8 </a:t>
            </a:r>
            <a:r>
              <a:rPr lang="zh-CN" altLang="en-US" dirty="0" smtClean="0"/>
              <a:t>模型计算机时序采用不定长机器周期，绝大多数指令采用</a:t>
            </a:r>
            <a:r>
              <a:rPr lang="en-US" altLang="zh-CN" dirty="0" smtClean="0"/>
              <a:t>2 </a:t>
            </a:r>
            <a:r>
              <a:rPr lang="zh-CN" altLang="en-US" dirty="0" smtClean="0"/>
              <a:t>个机器周期</a:t>
            </a:r>
            <a:r>
              <a:rPr lang="en-US" altLang="zh-CN" dirty="0" smtClean="0"/>
              <a:t>W1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W2</a:t>
            </a:r>
            <a:r>
              <a:rPr lang="zh-CN" altLang="en-US" dirty="0" smtClean="0"/>
              <a:t>， 少数指令采用一个机器周期</a:t>
            </a:r>
            <a:r>
              <a:rPr lang="en-US" altLang="zh-CN" dirty="0" smtClean="0"/>
              <a:t>W1 </a:t>
            </a:r>
            <a:r>
              <a:rPr lang="zh-CN" altLang="en-US" dirty="0" smtClean="0"/>
              <a:t>或者</a:t>
            </a:r>
            <a:r>
              <a:rPr lang="en-US" altLang="zh-CN" dirty="0" smtClean="0"/>
              <a:t>3 </a:t>
            </a:r>
            <a:r>
              <a:rPr lang="zh-CN" altLang="en-US" dirty="0" smtClean="0"/>
              <a:t>个机器周期</a:t>
            </a:r>
            <a:r>
              <a:rPr lang="en-US" altLang="zh-CN" dirty="0" smtClean="0"/>
              <a:t>W1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W2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W3</a:t>
            </a:r>
            <a:r>
              <a:rPr lang="zh-CN" altLang="en-US" dirty="0" smtClean="0"/>
              <a:t>。 </a:t>
            </a:r>
            <a:endParaRPr lang="en-US" altLang="zh-CN" dirty="0" smtClean="0"/>
          </a:p>
          <a:p>
            <a:r>
              <a:rPr lang="zh-CN" altLang="en-US" dirty="0" smtClean="0"/>
              <a:t>以运算器操作进行说明</a:t>
            </a:r>
            <a:r>
              <a:rPr lang="en-US" altLang="zh-CN" dirty="0" smtClean="0"/>
              <a:t>:</a:t>
            </a:r>
          </a:p>
          <a:p>
            <a:r>
              <a:rPr lang="en-US" altLang="zh-CN" dirty="0" smtClean="0"/>
              <a:t>T1:</a:t>
            </a:r>
            <a:r>
              <a:rPr lang="zh-CN" altLang="en-US" dirty="0" smtClean="0"/>
              <a:t>产生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个参与运算的数</a:t>
            </a:r>
            <a:r>
              <a:rPr lang="en-US" altLang="zh-CN" dirty="0" smtClean="0"/>
              <a:t>,</a:t>
            </a:r>
            <a:r>
              <a:rPr lang="zh-CN" altLang="en-US" dirty="0" smtClean="0"/>
              <a:t>以及控制信息</a:t>
            </a:r>
            <a:endParaRPr lang="en-US" altLang="zh-CN" dirty="0" smtClean="0"/>
          </a:p>
          <a:p>
            <a:r>
              <a:rPr lang="en-US" altLang="zh-CN" dirty="0" smtClean="0"/>
              <a:t>T2:</a:t>
            </a:r>
            <a:r>
              <a:rPr lang="zh-CN" altLang="en-US" dirty="0" smtClean="0"/>
              <a:t>根据控制信号</a:t>
            </a:r>
            <a:r>
              <a:rPr lang="en-US" altLang="zh-CN" dirty="0" smtClean="0"/>
              <a:t>,</a:t>
            </a:r>
            <a:r>
              <a:rPr lang="zh-CN" altLang="en-US" dirty="0" smtClean="0"/>
              <a:t>完成某种运算功能 </a:t>
            </a:r>
            <a:endParaRPr lang="en-US" altLang="zh-CN" dirty="0" smtClean="0"/>
          </a:p>
          <a:p>
            <a:r>
              <a:rPr lang="en-US" altLang="zh-CN" dirty="0" smtClean="0"/>
              <a:t>T3:</a:t>
            </a:r>
            <a:r>
              <a:rPr lang="zh-CN" altLang="en-US" dirty="0" smtClean="0"/>
              <a:t>上升沿</a:t>
            </a:r>
            <a:r>
              <a:rPr lang="en-US" altLang="zh-CN" dirty="0" smtClean="0"/>
              <a:t>,</a:t>
            </a:r>
            <a:r>
              <a:rPr lang="zh-CN" altLang="en-US" dirty="0" smtClean="0"/>
              <a:t>将运算结果存入</a:t>
            </a:r>
            <a:r>
              <a:rPr lang="en-US" altLang="zh-CN" dirty="0" smtClean="0"/>
              <a:t>8</a:t>
            </a:r>
            <a:r>
              <a:rPr lang="zh-CN" altLang="en-US" dirty="0" smtClean="0"/>
              <a:t>位寄存器</a:t>
            </a:r>
            <a:r>
              <a:rPr lang="en-US" altLang="zh-CN" dirty="0" smtClean="0"/>
              <a:t>,</a:t>
            </a:r>
            <a:r>
              <a:rPr lang="zh-CN" altLang="en-US" dirty="0" smtClean="0"/>
              <a:t>并保存</a:t>
            </a:r>
            <a:r>
              <a:rPr lang="en-US" altLang="zh-CN" dirty="0" smtClean="0"/>
              <a:t>C</a:t>
            </a:r>
            <a:r>
              <a:rPr lang="zh-CN" altLang="en-US" smtClean="0"/>
              <a:t>和</a:t>
            </a:r>
            <a:r>
              <a:rPr lang="en-US" altLang="zh-CN" smtClean="0"/>
              <a:t>Z</a:t>
            </a:r>
            <a:endParaRPr lang="en-US" altLang="zh-CN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54116"/>
  <p:tag name="MH_LIBRARY" val="GRAPHIC"/>
  <p:tag name="MH_ORDER" val="矩形 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2808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2808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3337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3337"/>
  <p:tag name="MH_LIBRARY" val="GRAPHIC"/>
  <p:tag name="MH_ORDER" val="任意多边形 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3337"/>
  <p:tag name="MH_LIBRARY" val="GRAPHIC"/>
  <p:tag name="MH_ORDER" val="文本框 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3337"/>
  <p:tag name="MH_LIBRARY" val="GRAPHIC"/>
  <p:tag name="MH_ORDER" val="直接连接符 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3337"/>
  <p:tag name="MH_LIBRARY" val="GRAPHIC"/>
  <p:tag name="MH_ORDER" val="Text Box 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3337"/>
  <p:tag name="MH_LIBRARY" val="GRAPHIC"/>
  <p:tag name="MH_ORDER" val="直接连接符 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3337"/>
  <p:tag name="MH_LIBRARY" val="GRAPHIC"/>
  <p:tag name="MH_ORDER" val="任意多边形 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54116"/>
  <p:tag name="MH_LIBRARY" val="GRAPHIC"/>
  <p:tag name="MH_ORDER" val="文本框 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96"/>
  <p:tag name="KSO_WM_UNIT_TYPE" val="a"/>
  <p:tag name="KSO_WM_UNIT_INDEX" val="1"/>
  <p:tag name="KSO_WM_UNIT_ID" val="custom160596_2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3337"/>
  <p:tag name="MH_LIBRARY" val="GRAPHIC"/>
  <p:tag name="MH_ORDER" val="任意多边形 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3337"/>
  <p:tag name="MH_LIBRARY" val="GRAPHIC"/>
  <p:tag name="MH_ORDER" val="任意多边形 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3337"/>
  <p:tag name="MH_LIBRARY" val="GRAPHIC"/>
  <p:tag name="MH_ORDER" val="任意多边形 1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3337"/>
  <p:tag name="MH_LIBRARY" val="GRAPHIC"/>
  <p:tag name="MH_ORDER" val="任意多边形 1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3337"/>
  <p:tag name="MH_LIBRARY" val="GRAPHIC"/>
  <p:tag name="MH_ORDER" val="任意多边形 1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3337"/>
  <p:tag name="MH_LIBRARY" val="GRAPHIC"/>
  <p:tag name="MH_ORDER" val="任意多边形 1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3337"/>
  <p:tag name="MH_LIBRARY" val="GRAPHIC"/>
  <p:tag name="MH_ORDER" val="任意多边形 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3337"/>
  <p:tag name="MH_LIBRARY" val="GRAPHIC"/>
  <p:tag name="MH_ORDER" val="任意多边形 1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3337"/>
  <p:tag name="MH_LIBRARY" val="GRAPHIC"/>
  <p:tag name="MH_ORDER" val="任意多边形 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54116"/>
  <p:tag name="MH_LIBRARY" val="GRAPHIC"/>
  <p:tag name="MH_ORDER" val="文本框 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96"/>
  <p:tag name="KSO_WM_UNIT_TYPE" val="a"/>
  <p:tag name="KSO_WM_UNIT_INDEX" val="1"/>
  <p:tag name="KSO_WM_UNIT_ID" val="custom160596_2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3337"/>
  <p:tag name="MH_LIBRARY" val="GRAPHIC"/>
  <p:tag name="MH_ORDER" val="任意多边形 1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96"/>
  <p:tag name="KSO_WM_TAG_VERSION" val="1.0"/>
  <p:tag name="KSO_WM_SLIDE_ID" val="custom160596_80"/>
  <p:tag name="KSO_WM_SLIDE_INDEX" val="80"/>
  <p:tag name="KSO_WM_SLIDE_ITEM_CNT" val="3"/>
  <p:tag name="KSO_WM_SLIDE_LAYOUT" val="a_q"/>
  <p:tag name="KSO_WM_SLIDE_LAYOUT_CNT" val="1_1"/>
  <p:tag name="KSO_WM_SLIDE_TYPE" val="text"/>
  <p:tag name="KSO_WM_BEAUTIFY_FLAG" val="#wm#"/>
  <p:tag name="KSO_WM_SLIDE_POSITION" val="83*127"/>
  <p:tag name="KSO_WM_SLIDE_SIZE" val="775*367"/>
  <p:tag name="KSO_WM_DIAGRAM_GROUP_CODE" val="q1-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96"/>
  <p:tag name="KSO_WM_UNIT_TYPE" val="a"/>
  <p:tag name="KSO_WM_UNIT_INDEX" val="1"/>
  <p:tag name="KSO_WM_UNIT_ID" val="custom160596_80*a*1"/>
  <p:tag name="KSO_WM_UNIT_LAYERLEVEL" val="1"/>
  <p:tag name="KSO_WM_UNIT_VALUE" val="20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74220"/>
  <p:tag name="MH_LIBRARY" val="GRAPHIC"/>
  <p:tag name="MH_TYPE" val="Other"/>
  <p:tag name="MH_ORDER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96"/>
  <p:tag name="KSO_WM_TAG_VERSION" val="1.0"/>
  <p:tag name="KSO_WM_SLIDE_ID" val="custom160596_80"/>
  <p:tag name="KSO_WM_SLIDE_INDEX" val="80"/>
  <p:tag name="KSO_WM_SLIDE_ITEM_CNT" val="3"/>
  <p:tag name="KSO_WM_SLIDE_LAYOUT" val="a_q"/>
  <p:tag name="KSO_WM_SLIDE_LAYOUT_CNT" val="1_1"/>
  <p:tag name="KSO_WM_SLIDE_TYPE" val="text"/>
  <p:tag name="KSO_WM_BEAUTIFY_FLAG" val="#wm#"/>
  <p:tag name="KSO_WM_SLIDE_POSITION" val="83*127"/>
  <p:tag name="KSO_WM_SLIDE_SIZE" val="775*367"/>
  <p:tag name="KSO_WM_DIAGRAM_GROUP_CODE" val="q1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96"/>
  <p:tag name="KSO_WM_UNIT_TYPE" val="a"/>
  <p:tag name="KSO_WM_UNIT_INDEX" val="1"/>
  <p:tag name="KSO_WM_UNIT_ID" val="custom160596_80*a*1"/>
  <p:tag name="KSO_WM_UNIT_LAYERLEVEL" val="1"/>
  <p:tag name="KSO_WM_UNIT_VALUE" val="20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74220"/>
  <p:tag name="MH_LIBRARY" val="GRAPHIC"/>
  <p:tag name="MH_TYPE" val="Other"/>
  <p:tag name="MH_ORDER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96"/>
  <p:tag name="KSO_WM_TAG_VERSION" val="1.0"/>
  <p:tag name="KSO_WM_SLIDE_ID" val="custom160596_80"/>
  <p:tag name="KSO_WM_SLIDE_INDEX" val="80"/>
  <p:tag name="KSO_WM_SLIDE_ITEM_CNT" val="3"/>
  <p:tag name="KSO_WM_SLIDE_LAYOUT" val="a_q"/>
  <p:tag name="KSO_WM_SLIDE_LAYOUT_CNT" val="1_1"/>
  <p:tag name="KSO_WM_SLIDE_TYPE" val="text"/>
  <p:tag name="KSO_WM_BEAUTIFY_FLAG" val="#wm#"/>
  <p:tag name="KSO_WM_SLIDE_POSITION" val="83*127"/>
  <p:tag name="KSO_WM_SLIDE_SIZE" val="775*367"/>
  <p:tag name="KSO_WM_DIAGRAM_GROUP_CODE" val="q1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54116"/>
  <p:tag name="MH_LIBRARY" val="GRAPHIC"/>
  <p:tag name="MH_ORDER" val="Shap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96"/>
  <p:tag name="KSO_WM_UNIT_TYPE" val="a"/>
  <p:tag name="KSO_WM_UNIT_INDEX" val="1"/>
  <p:tag name="KSO_WM_UNIT_ID" val="custom160596_80*a*1"/>
  <p:tag name="KSO_WM_UNIT_LAYERLEVEL" val="1"/>
  <p:tag name="KSO_WM_UNIT_VALUE" val="20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74220"/>
  <p:tag name="MH_LIBRARY" val="GRAPHIC"/>
  <p:tag name="MH_TYPE" val="Other"/>
  <p:tag name="MH_ORDER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96"/>
  <p:tag name="KSO_WM_TAG_VERSION" val="1.0"/>
  <p:tag name="KSO_WM_SLIDE_ID" val="custom160596_80"/>
  <p:tag name="KSO_WM_SLIDE_INDEX" val="80"/>
  <p:tag name="KSO_WM_SLIDE_ITEM_CNT" val="3"/>
  <p:tag name="KSO_WM_SLIDE_LAYOUT" val="a_q"/>
  <p:tag name="KSO_WM_SLIDE_LAYOUT_CNT" val="1_1"/>
  <p:tag name="KSO_WM_SLIDE_TYPE" val="text"/>
  <p:tag name="KSO_WM_BEAUTIFY_FLAG" val="#wm#"/>
  <p:tag name="KSO_WM_SLIDE_POSITION" val="83*127"/>
  <p:tag name="KSO_WM_SLIDE_SIZE" val="775*367"/>
  <p:tag name="KSO_WM_DIAGRAM_GROUP_CODE" val="q1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96"/>
  <p:tag name="KSO_WM_UNIT_TYPE" val="a"/>
  <p:tag name="KSO_WM_UNIT_INDEX" val="1"/>
  <p:tag name="KSO_WM_UNIT_ID" val="custom160596_80*a*1"/>
  <p:tag name="KSO_WM_UNIT_LAYERLEVEL" val="1"/>
  <p:tag name="KSO_WM_UNIT_VALUE" val="20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74220"/>
  <p:tag name="MH_LIBRARY" val="GRAPHIC"/>
  <p:tag name="MH_TYPE" val="Other"/>
  <p:tag name="MH_ORDER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96"/>
  <p:tag name="KSO_WM_TAG_VERSION" val="1.0"/>
  <p:tag name="KSO_WM_SLIDE_ID" val="custom160596_80"/>
  <p:tag name="KSO_WM_SLIDE_INDEX" val="80"/>
  <p:tag name="KSO_WM_SLIDE_ITEM_CNT" val="3"/>
  <p:tag name="KSO_WM_SLIDE_LAYOUT" val="a_q"/>
  <p:tag name="KSO_WM_SLIDE_LAYOUT_CNT" val="1_1"/>
  <p:tag name="KSO_WM_SLIDE_TYPE" val="text"/>
  <p:tag name="KSO_WM_BEAUTIFY_FLAG" val="#wm#"/>
  <p:tag name="KSO_WM_SLIDE_POSITION" val="83*127"/>
  <p:tag name="KSO_WM_SLIDE_SIZE" val="775*367"/>
  <p:tag name="KSO_WM_DIAGRAM_GROUP_CODE" val="q1-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96"/>
  <p:tag name="KSO_WM_UNIT_TYPE" val="a"/>
  <p:tag name="KSO_WM_UNIT_INDEX" val="1"/>
  <p:tag name="KSO_WM_UNIT_ID" val="custom160596_80*a*1"/>
  <p:tag name="KSO_WM_UNIT_LAYERLEVEL" val="1"/>
  <p:tag name="KSO_WM_UNIT_VALUE" val="20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74220"/>
  <p:tag name="MH_LIBRARY" val="GRAPHIC"/>
  <p:tag name="MH_TYPE" val="Other"/>
  <p:tag name="MH_ORDER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96"/>
  <p:tag name="KSO_WM_TAG_VERSION" val="1.0"/>
  <p:tag name="KSO_WM_SLIDE_ID" val="custom160596_80"/>
  <p:tag name="KSO_WM_SLIDE_INDEX" val="80"/>
  <p:tag name="KSO_WM_SLIDE_ITEM_CNT" val="3"/>
  <p:tag name="KSO_WM_SLIDE_LAYOUT" val="a_q"/>
  <p:tag name="KSO_WM_SLIDE_LAYOUT_CNT" val="1_1"/>
  <p:tag name="KSO_WM_SLIDE_TYPE" val="text"/>
  <p:tag name="KSO_WM_BEAUTIFY_FLAG" val="#wm#"/>
  <p:tag name="KSO_WM_SLIDE_POSITION" val="83*127"/>
  <p:tag name="KSO_WM_SLIDE_SIZE" val="775*367"/>
  <p:tag name="KSO_WM_DIAGRAM_GROUP_CODE" val="q1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96"/>
  <p:tag name="KSO_WM_UNIT_TYPE" val="a"/>
  <p:tag name="KSO_WM_UNIT_INDEX" val="1"/>
  <p:tag name="KSO_WM_UNIT_ID" val="custom160596_80*a*1"/>
  <p:tag name="KSO_WM_UNIT_LAYERLEVEL" val="1"/>
  <p:tag name="KSO_WM_UNIT_VALUE" val="20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54116"/>
  <p:tag name="MH_LIBRARY" val="GRAPHIC"/>
  <p:tag name="MH_ORDER" val="Shap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74220"/>
  <p:tag name="MH_LIBRARY" val="GRAPHIC"/>
  <p:tag name="MH_TYPE" val="Other"/>
  <p:tag name="MH_ORDER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96"/>
  <p:tag name="KSO_WM_TAG_VERSION" val="1.0"/>
  <p:tag name="KSO_WM_SLIDE_ID" val="custom160596_80"/>
  <p:tag name="KSO_WM_SLIDE_INDEX" val="80"/>
  <p:tag name="KSO_WM_SLIDE_ITEM_CNT" val="3"/>
  <p:tag name="KSO_WM_SLIDE_LAYOUT" val="a_q"/>
  <p:tag name="KSO_WM_SLIDE_LAYOUT_CNT" val="1_1"/>
  <p:tag name="KSO_WM_SLIDE_TYPE" val="text"/>
  <p:tag name="KSO_WM_BEAUTIFY_FLAG" val="#wm#"/>
  <p:tag name="KSO_WM_SLIDE_POSITION" val="83*127"/>
  <p:tag name="KSO_WM_SLIDE_SIZE" val="775*367"/>
  <p:tag name="KSO_WM_DIAGRAM_GROUP_CODE" val="q1-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96"/>
  <p:tag name="KSO_WM_UNIT_TYPE" val="a"/>
  <p:tag name="KSO_WM_UNIT_INDEX" val="1"/>
  <p:tag name="KSO_WM_UNIT_ID" val="custom160596_80*a*1"/>
  <p:tag name="KSO_WM_UNIT_LAYERLEVEL" val="1"/>
  <p:tag name="KSO_WM_UNIT_VALUE" val="20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74220"/>
  <p:tag name="MH_LIBRARY" val="GRAPHIC"/>
  <p:tag name="MH_TYPE" val="Other"/>
  <p:tag name="MH_ORDER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96"/>
  <p:tag name="KSO_WM_TAG_VERSION" val="1.0"/>
  <p:tag name="KSO_WM_SLIDE_ID" val="custom160596_80"/>
  <p:tag name="KSO_WM_SLIDE_INDEX" val="80"/>
  <p:tag name="KSO_WM_SLIDE_ITEM_CNT" val="3"/>
  <p:tag name="KSO_WM_SLIDE_LAYOUT" val="a_q"/>
  <p:tag name="KSO_WM_SLIDE_LAYOUT_CNT" val="1_1"/>
  <p:tag name="KSO_WM_SLIDE_TYPE" val="text"/>
  <p:tag name="KSO_WM_BEAUTIFY_FLAG" val="#wm#"/>
  <p:tag name="KSO_WM_SLIDE_POSITION" val="83*127"/>
  <p:tag name="KSO_WM_SLIDE_SIZE" val="775*367"/>
  <p:tag name="KSO_WM_DIAGRAM_GROUP_CODE" val="q1-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96"/>
  <p:tag name="KSO_WM_UNIT_TYPE" val="a"/>
  <p:tag name="KSO_WM_UNIT_INDEX" val="1"/>
  <p:tag name="KSO_WM_UNIT_ID" val="custom160596_80*a*1"/>
  <p:tag name="KSO_WM_UNIT_LAYERLEVEL" val="1"/>
  <p:tag name="KSO_WM_UNIT_VALUE" val="20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74220"/>
  <p:tag name="MH_LIBRARY" val="GRAPHIC"/>
  <p:tag name="MH_TYPE" val="Other"/>
  <p:tag name="MH_ORDER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96"/>
  <p:tag name="KSO_WM_TAG_VERSION" val="1.0"/>
  <p:tag name="KSO_WM_SLIDE_ID" val="custom160596_80"/>
  <p:tag name="KSO_WM_SLIDE_INDEX" val="80"/>
  <p:tag name="KSO_WM_SLIDE_ITEM_CNT" val="3"/>
  <p:tag name="KSO_WM_SLIDE_LAYOUT" val="a_q"/>
  <p:tag name="KSO_WM_SLIDE_LAYOUT_CNT" val="1_1"/>
  <p:tag name="KSO_WM_SLIDE_TYPE" val="text"/>
  <p:tag name="KSO_WM_BEAUTIFY_FLAG" val="#wm#"/>
  <p:tag name="KSO_WM_SLIDE_POSITION" val="83*127"/>
  <p:tag name="KSO_WM_SLIDE_SIZE" val="775*367"/>
  <p:tag name="KSO_WM_DIAGRAM_GROUP_CODE" val="q1-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96"/>
  <p:tag name="KSO_WM_UNIT_TYPE" val="a"/>
  <p:tag name="KSO_WM_UNIT_INDEX" val="1"/>
  <p:tag name="KSO_WM_UNIT_ID" val="custom160596_80*a*1"/>
  <p:tag name="KSO_WM_UNIT_LAYERLEVEL" val="1"/>
  <p:tag name="KSO_WM_UNIT_VALUE" val="20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74220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54116"/>
  <p:tag name="MH_LIBRARY" val="GRAPHIC"/>
  <p:tag name="MH_ORDER" val="文本框 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3337"/>
  <p:tag name="MH_LIBRARY" val="GRAPHIC"/>
  <p:tag name="MH_ORDER" val="任意多边形 1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9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96"/>
  <p:tag name="KSO_WM_UNIT_TYPE" val="a"/>
  <p:tag name="KSO_WM_UNIT_INDEX" val="1"/>
  <p:tag name="KSO_WM_UNIT_ID" val="custom160596_2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3337"/>
  <p:tag name="MH_LIBRARY" val="GRAPHIC"/>
  <p:tag name="MH_ORDER" val="任意多边形 1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96"/>
  <p:tag name="KSO_WM_TAG_VERSION" val="1.0"/>
  <p:tag name="KSO_WM_SLIDE_ID" val="custom160596_80"/>
  <p:tag name="KSO_WM_SLIDE_INDEX" val="80"/>
  <p:tag name="KSO_WM_SLIDE_ITEM_CNT" val="3"/>
  <p:tag name="KSO_WM_SLIDE_LAYOUT" val="a_q"/>
  <p:tag name="KSO_WM_SLIDE_LAYOUT_CNT" val="1_1"/>
  <p:tag name="KSO_WM_SLIDE_TYPE" val="text"/>
  <p:tag name="KSO_WM_BEAUTIFY_FLAG" val="#wm#"/>
  <p:tag name="KSO_WM_SLIDE_POSITION" val="83*127"/>
  <p:tag name="KSO_WM_SLIDE_SIZE" val="775*367"/>
  <p:tag name="KSO_WM_DIAGRAM_GROUP_CODE" val="q1-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96"/>
  <p:tag name="KSO_WM_UNIT_TYPE" val="a"/>
  <p:tag name="KSO_WM_UNIT_INDEX" val="1"/>
  <p:tag name="KSO_WM_UNIT_ID" val="custom160596_2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13144"/>
  <p:tag name="MH_LIBRARY" val="GRAPHIC"/>
  <p:tag name="MH_TYPE" val="Text"/>
  <p:tag name="MH_OR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15354"/>
  <p:tag name="MH_LIBRARY" val="GRAPHIC"/>
  <p:tag name="MH_TYPE" val="Other"/>
  <p:tag name="MH_ORDER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15354"/>
  <p:tag name="MH_LIBRARY" val="GRAPHIC"/>
  <p:tag name="MH_TYPE" val="SubTitle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3337"/>
  <p:tag name="MH_LIBRARY" val="GRAPHIC"/>
  <p:tag name="MH_ORDER" val="任意多边形 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MH" val="20161213152808"/>
  <p:tag name="MH_LIBRARY" val="GRAPHIC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9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96"/>
  <p:tag name="KSO_WM_UNIT_TYPE" val="a"/>
  <p:tag name="KSO_WM_UNIT_INDEX" val="1"/>
  <p:tag name="KSO_WM_UNIT_ID" val="custom160596_2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2808"/>
  <p:tag name="MH_LIBRARY" val="GRAPHIC"/>
  <p:tag name="MH_TYPE" val="Pictur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3152808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1_A000120141119A01PPBG">
  <a:themeElements>
    <a:clrScheme name="自定义 49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EF4150"/>
      </a:accent1>
      <a:accent2>
        <a:srgbClr val="FBAD24"/>
      </a:accent2>
      <a:accent3>
        <a:srgbClr val="58BDA8"/>
      </a:accent3>
      <a:accent4>
        <a:srgbClr val="E8766A"/>
      </a:accent4>
      <a:accent5>
        <a:srgbClr val="CCD373"/>
      </a:accent5>
      <a:accent6>
        <a:srgbClr val="E86ABB"/>
      </a:accent6>
      <a:hlink>
        <a:srgbClr val="447195"/>
      </a:hlink>
      <a:folHlink>
        <a:srgbClr val="7F7F7F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49">
    <a:dk1>
      <a:srgbClr val="4D4D4D"/>
    </a:dk1>
    <a:lt1>
      <a:srgbClr val="FFFFFF"/>
    </a:lt1>
    <a:dk2>
      <a:srgbClr val="4D4D4D"/>
    </a:dk2>
    <a:lt2>
      <a:srgbClr val="FFFFFF"/>
    </a:lt2>
    <a:accent1>
      <a:srgbClr val="EF4150"/>
    </a:accent1>
    <a:accent2>
      <a:srgbClr val="FBAD24"/>
    </a:accent2>
    <a:accent3>
      <a:srgbClr val="58BDA8"/>
    </a:accent3>
    <a:accent4>
      <a:srgbClr val="E8766A"/>
    </a:accent4>
    <a:accent5>
      <a:srgbClr val="CCD373"/>
    </a:accent5>
    <a:accent6>
      <a:srgbClr val="E86ABB"/>
    </a:accent6>
    <a:hlink>
      <a:srgbClr val="447195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22714784</TotalTime>
  <Words>2411</Words>
  <Application>WPS 演示</Application>
  <PresentationFormat>自定义</PresentationFormat>
  <Paragraphs>540</Paragraphs>
  <Slides>49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0" baseType="lpstr">
      <vt:lpstr>1_A000120141119A01PPBG</vt:lpstr>
      <vt:lpstr>幻灯片 1</vt:lpstr>
      <vt:lpstr>幻灯片 2</vt:lpstr>
      <vt:lpstr>幻灯片 3</vt:lpstr>
      <vt:lpstr>幻灯片 4</vt:lpstr>
      <vt:lpstr>幻灯片 5</vt:lpstr>
      <vt:lpstr> 实验原理</vt:lpstr>
      <vt:lpstr> 寄存器</vt:lpstr>
      <vt:lpstr>幻灯片 8</vt:lpstr>
      <vt:lpstr>幻灯片 9</vt:lpstr>
      <vt:lpstr>幻灯片 10</vt:lpstr>
      <vt:lpstr>幻灯片 11</vt:lpstr>
      <vt:lpstr>幻灯片 12</vt:lpstr>
      <vt:lpstr>幻灯片 13</vt:lpstr>
      <vt:lpstr> 寄存器读写实验用到的信号</vt:lpstr>
      <vt:lpstr>幻灯片 15</vt:lpstr>
      <vt:lpstr>幻灯片 16</vt:lpstr>
      <vt:lpstr>幻灯片 17</vt:lpstr>
      <vt:lpstr>幻灯片 18</vt:lpstr>
      <vt:lpstr>幻灯片 19</vt:lpstr>
      <vt:lpstr> 独立信号控制方式下的基本步骤</vt:lpstr>
      <vt:lpstr> 1、独立信号控制方式下的连线方式</vt:lpstr>
      <vt:lpstr>幻灯片 22</vt:lpstr>
      <vt:lpstr>幻灯片 23</vt:lpstr>
      <vt:lpstr>幻灯片 24</vt:lpstr>
      <vt:lpstr>幻灯片 25</vt:lpstr>
      <vt:lpstr>幻灯片 26</vt:lpstr>
      <vt:lpstr> 2、向寄存器堆写入和读取数据并验证 </vt:lpstr>
      <vt:lpstr>幻灯片 28</vt:lpstr>
      <vt:lpstr>幻灯片 29</vt:lpstr>
      <vt:lpstr> 微程序控制方式下的基本步骤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ZYK</dc:creator>
  <cp:lastModifiedBy>ccb</cp:lastModifiedBy>
  <cp:revision>203</cp:revision>
  <dcterms:created xsi:type="dcterms:W3CDTF">2016-12-08T02:43:00Z</dcterms:created>
  <dcterms:modified xsi:type="dcterms:W3CDTF">2023-04-20T14:54:12Z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